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01" r:id="rId2"/>
    <p:sldId id="319" r:id="rId3"/>
    <p:sldId id="321" r:id="rId4"/>
    <p:sldId id="258" r:id="rId5"/>
    <p:sldId id="291" r:id="rId6"/>
    <p:sldId id="269" r:id="rId7"/>
    <p:sldId id="287" r:id="rId8"/>
    <p:sldId id="300" r:id="rId9"/>
    <p:sldId id="292" r:id="rId10"/>
    <p:sldId id="276" r:id="rId11"/>
    <p:sldId id="360" r:id="rId12"/>
    <p:sldId id="361" r:id="rId13"/>
    <p:sldId id="362" r:id="rId14"/>
    <p:sldId id="363" r:id="rId15"/>
    <p:sldId id="364" r:id="rId16"/>
    <p:sldId id="366" r:id="rId17"/>
    <p:sldId id="359" r:id="rId18"/>
    <p:sldId id="368" r:id="rId19"/>
    <p:sldId id="302" r:id="rId20"/>
    <p:sldId id="356" r:id="rId21"/>
    <p:sldId id="355" r:id="rId22"/>
    <p:sldId id="303" r:id="rId23"/>
    <p:sldId id="312" r:id="rId24"/>
    <p:sldId id="304" r:id="rId25"/>
    <p:sldId id="307" r:id="rId26"/>
    <p:sldId id="378" r:id="rId27"/>
    <p:sldId id="309" r:id="rId28"/>
    <p:sldId id="308" r:id="rId29"/>
    <p:sldId id="325" r:id="rId30"/>
    <p:sldId id="281" r:id="rId31"/>
    <p:sldId id="327" r:id="rId32"/>
    <p:sldId id="326" r:id="rId33"/>
    <p:sldId id="369" r:id="rId34"/>
    <p:sldId id="293" r:id="rId35"/>
    <p:sldId id="295" r:id="rId36"/>
    <p:sldId id="290" r:id="rId37"/>
    <p:sldId id="324" r:id="rId38"/>
    <p:sldId id="339" r:id="rId39"/>
    <p:sldId id="370" r:id="rId40"/>
    <p:sldId id="371" r:id="rId41"/>
    <p:sldId id="296" r:id="rId42"/>
    <p:sldId id="377" r:id="rId43"/>
    <p:sldId id="372" r:id="rId44"/>
    <p:sldId id="294" r:id="rId45"/>
    <p:sldId id="373" r:id="rId46"/>
    <p:sldId id="374" r:id="rId47"/>
    <p:sldId id="375" r:id="rId48"/>
    <p:sldId id="313" r:id="rId49"/>
    <p:sldId id="314" r:id="rId50"/>
    <p:sldId id="317" r:id="rId51"/>
    <p:sldId id="318" r:id="rId52"/>
    <p:sldId id="332" r:id="rId53"/>
    <p:sldId id="328" r:id="rId54"/>
    <p:sldId id="357" r:id="rId55"/>
    <p:sldId id="329" r:id="rId56"/>
    <p:sldId id="341" r:id="rId57"/>
    <p:sldId id="344" r:id="rId58"/>
    <p:sldId id="343" r:id="rId59"/>
    <p:sldId id="342" r:id="rId60"/>
    <p:sldId id="340" r:id="rId61"/>
    <p:sldId id="346" r:id="rId62"/>
    <p:sldId id="347" r:id="rId63"/>
    <p:sldId id="348" r:id="rId64"/>
    <p:sldId id="349" r:id="rId65"/>
    <p:sldId id="350" r:id="rId66"/>
    <p:sldId id="351" r:id="rId67"/>
    <p:sldId id="352" r:id="rId68"/>
    <p:sldId id="322" r:id="rId69"/>
    <p:sldId id="323" r:id="rId70"/>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3CF"/>
    <a:srgbClr val="3F8B6F"/>
    <a:srgbClr val="499894"/>
    <a:srgbClr val="404040"/>
    <a:srgbClr val="6A6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21" autoAdjust="0"/>
    <p:restoredTop sz="94660"/>
  </p:normalViewPr>
  <p:slideViewPr>
    <p:cSldViewPr snapToGrid="0">
      <p:cViewPr varScale="1">
        <p:scale>
          <a:sx n="70" d="100"/>
          <a:sy n="70" d="100"/>
        </p:scale>
        <p:origin x="3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1.sv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35.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1.sv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35.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1FCCA8-4C19-4F4B-A5B2-A5066C4E2B3C}" type="doc">
      <dgm:prSet loTypeId="urn:microsoft.com/office/officeart/2009/layout/CirclePictureHierarchy" loCatId="hierarchy" qsTypeId="urn:microsoft.com/office/officeart/2005/8/quickstyle/simple1" qsCatId="simple" csTypeId="urn:microsoft.com/office/officeart/2005/8/colors/colorful3" csCatId="colorful" phldr="1"/>
      <dgm:spPr/>
      <dgm:t>
        <a:bodyPr/>
        <a:lstStyle/>
        <a:p>
          <a:endParaRPr lang="zh-TW" altLang="en-US"/>
        </a:p>
      </dgm:t>
    </dgm:pt>
    <dgm:pt modelId="{81789F23-1544-4F73-ACE7-8C77220CE97B}">
      <dgm:prSet phldrT="[文字]"/>
      <dgm:spPr/>
      <dgm:t>
        <a:bodyPr/>
        <a:lstStyle/>
        <a:p>
          <a:r>
            <a:rPr lang="zh-TW" altLang="en-US" dirty="0"/>
            <a:t>店長</a:t>
          </a:r>
        </a:p>
      </dgm:t>
    </dgm:pt>
    <dgm:pt modelId="{D118FE4F-D829-4A52-AEC8-0086297FC15C}" type="parTrans" cxnId="{305F99F1-3D64-476F-A5F0-0DC5D2BAFE32}">
      <dgm:prSet/>
      <dgm:spPr/>
      <dgm:t>
        <a:bodyPr/>
        <a:lstStyle/>
        <a:p>
          <a:endParaRPr lang="zh-TW" altLang="en-US"/>
        </a:p>
      </dgm:t>
    </dgm:pt>
    <dgm:pt modelId="{8322D9DE-DAAC-4B66-A90A-EED62B7274D7}" type="sibTrans" cxnId="{305F99F1-3D64-476F-A5F0-0DC5D2BAFE32}">
      <dgm:prSet/>
      <dgm:spPr/>
      <dgm:t>
        <a:bodyPr/>
        <a:lstStyle/>
        <a:p>
          <a:endParaRPr lang="zh-TW" altLang="en-US"/>
        </a:p>
      </dgm:t>
    </dgm:pt>
    <dgm:pt modelId="{9F4113CD-39A3-4857-A13C-5D598F117972}">
      <dgm:prSet phldrT="[文字]"/>
      <dgm:spPr/>
      <dgm:t>
        <a:bodyPr/>
        <a:lstStyle/>
        <a:p>
          <a:r>
            <a:rPr lang="zh-TW" altLang="en-US" dirty="0"/>
            <a:t>內場</a:t>
          </a:r>
        </a:p>
      </dgm:t>
    </dgm:pt>
    <dgm:pt modelId="{978A51B3-7240-4801-8F5B-137F6263D4F0}" type="parTrans" cxnId="{62AD63C3-C3CA-4050-A2B8-C2B36A6D1766}">
      <dgm:prSet/>
      <dgm:spPr/>
      <dgm:t>
        <a:bodyPr/>
        <a:lstStyle/>
        <a:p>
          <a:endParaRPr lang="zh-TW" altLang="en-US"/>
        </a:p>
      </dgm:t>
    </dgm:pt>
    <dgm:pt modelId="{E413A13B-2D71-468C-9189-99FDFA7F1ACD}" type="sibTrans" cxnId="{62AD63C3-C3CA-4050-A2B8-C2B36A6D1766}">
      <dgm:prSet/>
      <dgm:spPr/>
      <dgm:t>
        <a:bodyPr/>
        <a:lstStyle/>
        <a:p>
          <a:endParaRPr lang="zh-TW" altLang="en-US"/>
        </a:p>
      </dgm:t>
    </dgm:pt>
    <dgm:pt modelId="{6FFC3869-4FA1-40A4-A79A-F9AF541BDF36}">
      <dgm:prSet phldrT="[文字]"/>
      <dgm:spPr/>
      <dgm:t>
        <a:bodyPr/>
        <a:lstStyle/>
        <a:p>
          <a:r>
            <a:rPr lang="zh-TW" altLang="en-US" dirty="0"/>
            <a:t>內場</a:t>
          </a:r>
        </a:p>
      </dgm:t>
    </dgm:pt>
    <dgm:pt modelId="{D5BC8514-9017-4555-A674-9F33A684A190}" type="parTrans" cxnId="{BED60F2C-0EC3-4715-9DB2-6D55C6C9B65E}">
      <dgm:prSet/>
      <dgm:spPr/>
      <dgm:t>
        <a:bodyPr/>
        <a:lstStyle/>
        <a:p>
          <a:endParaRPr lang="zh-TW" altLang="en-US"/>
        </a:p>
      </dgm:t>
    </dgm:pt>
    <dgm:pt modelId="{B160CC1E-19F2-49AF-AC7A-C2ABBB9BCF00}" type="sibTrans" cxnId="{BED60F2C-0EC3-4715-9DB2-6D55C6C9B65E}">
      <dgm:prSet/>
      <dgm:spPr/>
      <dgm:t>
        <a:bodyPr/>
        <a:lstStyle/>
        <a:p>
          <a:endParaRPr lang="zh-TW" altLang="en-US"/>
        </a:p>
      </dgm:t>
    </dgm:pt>
    <dgm:pt modelId="{5DD97DD4-7FEF-45C0-9BD3-2BEE84F588AF}">
      <dgm:prSet phldrT="[文字]"/>
      <dgm:spPr/>
      <dgm:t>
        <a:bodyPr/>
        <a:lstStyle/>
        <a:p>
          <a:r>
            <a:rPr lang="zh-TW" altLang="en-US" dirty="0"/>
            <a:t>內場</a:t>
          </a:r>
        </a:p>
      </dgm:t>
    </dgm:pt>
    <dgm:pt modelId="{E2EC91D4-DE81-43A6-A280-B04817427A48}" type="parTrans" cxnId="{8C4F11D3-C0F0-438B-B831-5DA8407919C0}">
      <dgm:prSet/>
      <dgm:spPr/>
      <dgm:t>
        <a:bodyPr/>
        <a:lstStyle/>
        <a:p>
          <a:endParaRPr lang="zh-TW" altLang="en-US"/>
        </a:p>
      </dgm:t>
    </dgm:pt>
    <dgm:pt modelId="{6AFAF0ED-443C-4826-9335-EC0249374C57}" type="sibTrans" cxnId="{8C4F11D3-C0F0-438B-B831-5DA8407919C0}">
      <dgm:prSet/>
      <dgm:spPr/>
      <dgm:t>
        <a:bodyPr/>
        <a:lstStyle/>
        <a:p>
          <a:endParaRPr lang="zh-TW" altLang="en-US"/>
        </a:p>
      </dgm:t>
    </dgm:pt>
    <dgm:pt modelId="{93F7B68A-A5FC-4280-982E-5A1835AD7505}">
      <dgm:prSet/>
      <dgm:spPr/>
      <dgm:t>
        <a:bodyPr/>
        <a:lstStyle/>
        <a:p>
          <a:r>
            <a:rPr lang="zh-TW" altLang="en-US" dirty="0"/>
            <a:t>外場</a:t>
          </a:r>
        </a:p>
      </dgm:t>
    </dgm:pt>
    <dgm:pt modelId="{83959B56-092E-411E-8E26-53F482C65F7C}" type="parTrans" cxnId="{7DC8828F-776E-4EFF-92B2-A9F479226E27}">
      <dgm:prSet/>
      <dgm:spPr/>
      <dgm:t>
        <a:bodyPr/>
        <a:lstStyle/>
        <a:p>
          <a:endParaRPr lang="zh-TW" altLang="en-US"/>
        </a:p>
      </dgm:t>
    </dgm:pt>
    <dgm:pt modelId="{643327ED-34D9-4440-9F78-B1662A95872E}" type="sibTrans" cxnId="{7DC8828F-776E-4EFF-92B2-A9F479226E27}">
      <dgm:prSet/>
      <dgm:spPr/>
      <dgm:t>
        <a:bodyPr/>
        <a:lstStyle/>
        <a:p>
          <a:endParaRPr lang="zh-TW" altLang="en-US"/>
        </a:p>
      </dgm:t>
    </dgm:pt>
    <dgm:pt modelId="{7E4DFE3F-1A80-4262-AEDC-D34931E973AD}">
      <dgm:prSet/>
      <dgm:spPr/>
      <dgm:t>
        <a:bodyPr/>
        <a:lstStyle/>
        <a:p>
          <a:r>
            <a:rPr lang="zh-TW" altLang="en-US" dirty="0"/>
            <a:t>外場</a:t>
          </a:r>
        </a:p>
      </dgm:t>
    </dgm:pt>
    <dgm:pt modelId="{C75C56BE-E54F-4DEB-B73F-71962BD6DD3F}" type="parTrans" cxnId="{8245A7B6-5DF9-47BF-A99D-711C727A7CEE}">
      <dgm:prSet/>
      <dgm:spPr/>
      <dgm:t>
        <a:bodyPr/>
        <a:lstStyle/>
        <a:p>
          <a:endParaRPr lang="zh-TW" altLang="en-US"/>
        </a:p>
      </dgm:t>
    </dgm:pt>
    <dgm:pt modelId="{4742CCE8-CFB5-433F-A1CB-22CF2694DAC2}" type="sibTrans" cxnId="{8245A7B6-5DF9-47BF-A99D-711C727A7CEE}">
      <dgm:prSet/>
      <dgm:spPr/>
      <dgm:t>
        <a:bodyPr/>
        <a:lstStyle/>
        <a:p>
          <a:endParaRPr lang="zh-TW" altLang="en-US"/>
        </a:p>
      </dgm:t>
    </dgm:pt>
    <dgm:pt modelId="{E01271D4-B246-407A-A94E-76623FCB6F53}">
      <dgm:prSet/>
      <dgm:spPr/>
      <dgm:t>
        <a:bodyPr/>
        <a:lstStyle/>
        <a:p>
          <a:r>
            <a:rPr lang="zh-TW" altLang="en-US" dirty="0"/>
            <a:t>外場</a:t>
          </a:r>
        </a:p>
      </dgm:t>
    </dgm:pt>
    <dgm:pt modelId="{23DE8832-6DB5-4C88-A18D-8E8CB1CA18EB}" type="parTrans" cxnId="{4D65B851-DEBF-4F77-A338-D574CACDDD9E}">
      <dgm:prSet/>
      <dgm:spPr/>
      <dgm:t>
        <a:bodyPr/>
        <a:lstStyle/>
        <a:p>
          <a:endParaRPr lang="zh-TW" altLang="en-US"/>
        </a:p>
      </dgm:t>
    </dgm:pt>
    <dgm:pt modelId="{45A4EC1B-C395-4818-8774-2F5248B5C77A}" type="sibTrans" cxnId="{4D65B851-DEBF-4F77-A338-D574CACDDD9E}">
      <dgm:prSet/>
      <dgm:spPr/>
      <dgm:t>
        <a:bodyPr/>
        <a:lstStyle/>
        <a:p>
          <a:endParaRPr lang="zh-TW" altLang="en-US"/>
        </a:p>
      </dgm:t>
    </dgm:pt>
    <dgm:pt modelId="{4C8FBE70-B2C5-492C-8FE5-F207C0B66265}">
      <dgm:prSet/>
      <dgm:spPr/>
      <dgm:t>
        <a:bodyPr/>
        <a:lstStyle/>
        <a:p>
          <a:r>
            <a:rPr lang="zh-TW" altLang="en-US" dirty="0"/>
            <a:t>行政主廚</a:t>
          </a:r>
        </a:p>
      </dgm:t>
    </dgm:pt>
    <dgm:pt modelId="{13BB2085-4EF4-403F-81C8-3ADDC34BF1D7}" type="parTrans" cxnId="{1B98D099-8C9E-4DF9-AEB1-1F64DD76AE7B}">
      <dgm:prSet/>
      <dgm:spPr/>
      <dgm:t>
        <a:bodyPr/>
        <a:lstStyle/>
        <a:p>
          <a:endParaRPr lang="zh-TW" altLang="en-US"/>
        </a:p>
      </dgm:t>
    </dgm:pt>
    <dgm:pt modelId="{D10A39BC-B338-4A7D-A898-0414615AF461}" type="sibTrans" cxnId="{1B98D099-8C9E-4DF9-AEB1-1F64DD76AE7B}">
      <dgm:prSet/>
      <dgm:spPr/>
      <dgm:t>
        <a:bodyPr/>
        <a:lstStyle/>
        <a:p>
          <a:endParaRPr lang="zh-TW" altLang="en-US"/>
        </a:p>
      </dgm:t>
    </dgm:pt>
    <dgm:pt modelId="{D2EC0262-3E71-49F1-8134-20C58935E25F}">
      <dgm:prSet phldrT="[文字]"/>
      <dgm:spPr/>
      <dgm:t>
        <a:bodyPr/>
        <a:lstStyle/>
        <a:p>
          <a:r>
            <a:rPr lang="zh-TW" altLang="en-US" dirty="0"/>
            <a:t>經理</a:t>
          </a:r>
        </a:p>
      </dgm:t>
    </dgm:pt>
    <dgm:pt modelId="{8BCE9915-4902-49B7-B533-666E07D694E5}" type="parTrans" cxnId="{7B1D0DD4-2761-4F9B-87A7-8778BC5AFFF5}">
      <dgm:prSet/>
      <dgm:spPr/>
      <dgm:t>
        <a:bodyPr/>
        <a:lstStyle/>
        <a:p>
          <a:endParaRPr lang="zh-TW" altLang="en-US"/>
        </a:p>
      </dgm:t>
    </dgm:pt>
    <dgm:pt modelId="{3B2A99AB-AF71-439E-BA1D-140961F2B5E0}" type="sibTrans" cxnId="{7B1D0DD4-2761-4F9B-87A7-8778BC5AFFF5}">
      <dgm:prSet/>
      <dgm:spPr/>
      <dgm:t>
        <a:bodyPr/>
        <a:lstStyle/>
        <a:p>
          <a:endParaRPr lang="zh-TW" altLang="en-US"/>
        </a:p>
      </dgm:t>
    </dgm:pt>
    <dgm:pt modelId="{97FC9629-FBF9-4D06-AA47-FE400AFD286D}" type="pres">
      <dgm:prSet presAssocID="{BA1FCCA8-4C19-4F4B-A5B2-A5066C4E2B3C}" presName="hierChild1" presStyleCnt="0">
        <dgm:presLayoutVars>
          <dgm:chPref val="1"/>
          <dgm:dir/>
          <dgm:animOne val="branch"/>
          <dgm:animLvl val="lvl"/>
          <dgm:resizeHandles/>
        </dgm:presLayoutVars>
      </dgm:prSet>
      <dgm:spPr/>
      <dgm:t>
        <a:bodyPr/>
        <a:lstStyle/>
        <a:p>
          <a:endParaRPr lang="zh-TW" altLang="en-US"/>
        </a:p>
      </dgm:t>
    </dgm:pt>
    <dgm:pt modelId="{3958601A-7422-4149-8A5F-6B3E0846205C}" type="pres">
      <dgm:prSet presAssocID="{81789F23-1544-4F73-ACE7-8C77220CE97B}" presName="hierRoot1" presStyleCnt="0"/>
      <dgm:spPr/>
    </dgm:pt>
    <dgm:pt modelId="{7E7EA352-B675-41EF-A451-46A0DD95127E}" type="pres">
      <dgm:prSet presAssocID="{81789F23-1544-4F73-ACE7-8C77220CE97B}" presName="composite" presStyleCnt="0"/>
      <dgm:spPr/>
    </dgm:pt>
    <dgm:pt modelId="{B003091A-FB05-4F2B-96C8-F96EA8FA88D6}" type="pres">
      <dgm:prSet presAssocID="{81789F23-1544-4F73-ACE7-8C77220CE97B}" presName="image" presStyleLbl="node0" presStyleIdx="0" presStyleCnt="1"/>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rcRect/>
          <a:stretch>
            <a:fillRect/>
          </a:stretch>
        </a:blipFill>
      </dgm:spPr>
      <dgm:t>
        <a:bodyPr/>
        <a:lstStyle/>
        <a:p>
          <a:endParaRPr lang="zh-TW" altLang="en-US"/>
        </a:p>
      </dgm:t>
      <dgm:extLst>
        <a:ext uri="{E40237B7-FDA0-4F09-8148-C483321AD2D9}">
          <dgm14:cNvPr xmlns:dgm14="http://schemas.microsoft.com/office/drawing/2010/diagram" id="0" name="" descr="教授"/>
        </a:ext>
      </dgm:extLst>
    </dgm:pt>
    <dgm:pt modelId="{35791699-FC24-40B5-9BAC-2F5A5687B37B}" type="pres">
      <dgm:prSet presAssocID="{81789F23-1544-4F73-ACE7-8C77220CE97B}" presName="text" presStyleLbl="revTx" presStyleIdx="0" presStyleCnt="9">
        <dgm:presLayoutVars>
          <dgm:chPref val="3"/>
        </dgm:presLayoutVars>
      </dgm:prSet>
      <dgm:spPr/>
      <dgm:t>
        <a:bodyPr/>
        <a:lstStyle/>
        <a:p>
          <a:endParaRPr lang="zh-TW" altLang="en-US"/>
        </a:p>
      </dgm:t>
    </dgm:pt>
    <dgm:pt modelId="{EB020B60-A4BC-40ED-9A3D-93473325AA22}" type="pres">
      <dgm:prSet presAssocID="{81789F23-1544-4F73-ACE7-8C77220CE97B}" presName="hierChild2" presStyleCnt="0"/>
      <dgm:spPr/>
    </dgm:pt>
    <dgm:pt modelId="{0E5A11D1-0326-46DC-A364-694FF68368AD}" type="pres">
      <dgm:prSet presAssocID="{8BCE9915-4902-49B7-B533-666E07D694E5}" presName="Name10" presStyleLbl="parChTrans1D2" presStyleIdx="0" presStyleCnt="1"/>
      <dgm:spPr/>
      <dgm:t>
        <a:bodyPr/>
        <a:lstStyle/>
        <a:p>
          <a:endParaRPr lang="zh-TW" altLang="en-US"/>
        </a:p>
      </dgm:t>
    </dgm:pt>
    <dgm:pt modelId="{49AFE0C6-A338-469C-BFBB-9A56FE7F15D5}" type="pres">
      <dgm:prSet presAssocID="{D2EC0262-3E71-49F1-8134-20C58935E25F}" presName="hierRoot2" presStyleCnt="0"/>
      <dgm:spPr/>
    </dgm:pt>
    <dgm:pt modelId="{6191F932-40E0-4823-BD0E-7781C2FAA7F2}" type="pres">
      <dgm:prSet presAssocID="{D2EC0262-3E71-49F1-8134-20C58935E25F}" presName="composite2" presStyleCnt="0"/>
      <dgm:spPr/>
    </dgm:pt>
    <dgm:pt modelId="{EAD1F13F-351E-47C6-AFC8-34A475D6C8F0}" type="pres">
      <dgm:prSet presAssocID="{D2EC0262-3E71-49F1-8134-20C58935E25F}" presName="image2" presStyleLbl="node2" presStyleIdx="0" presStyleCnt="1"/>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a:blipFill>
      </dgm:spPr>
      <dgm:t>
        <a:bodyPr/>
        <a:lstStyle/>
        <a:p>
          <a:endParaRPr lang="zh-TW" altLang="en-US"/>
        </a:p>
      </dgm:t>
      <dgm:extLst>
        <a:ext uri="{E40237B7-FDA0-4F09-8148-C483321AD2D9}">
          <dgm14:cNvPr xmlns:dgm14="http://schemas.microsoft.com/office/drawing/2010/diagram" id="0" name="" descr="上班族"/>
        </a:ext>
      </dgm:extLst>
    </dgm:pt>
    <dgm:pt modelId="{D94E27F3-2E98-4BD6-9D55-53D647E9B1F2}" type="pres">
      <dgm:prSet presAssocID="{D2EC0262-3E71-49F1-8134-20C58935E25F}" presName="text2" presStyleLbl="revTx" presStyleIdx="1" presStyleCnt="9">
        <dgm:presLayoutVars>
          <dgm:chPref val="3"/>
        </dgm:presLayoutVars>
      </dgm:prSet>
      <dgm:spPr/>
      <dgm:t>
        <a:bodyPr/>
        <a:lstStyle/>
        <a:p>
          <a:endParaRPr lang="zh-TW" altLang="en-US"/>
        </a:p>
      </dgm:t>
    </dgm:pt>
    <dgm:pt modelId="{7F7A5BD0-B923-4C63-9E74-63BADB895759}" type="pres">
      <dgm:prSet presAssocID="{D2EC0262-3E71-49F1-8134-20C58935E25F}" presName="hierChild3" presStyleCnt="0"/>
      <dgm:spPr/>
    </dgm:pt>
    <dgm:pt modelId="{2B54D6BB-244A-48DC-89C8-85E0E0F0989A}" type="pres">
      <dgm:prSet presAssocID="{13BB2085-4EF4-403F-81C8-3ADDC34BF1D7}" presName="Name17" presStyleLbl="parChTrans1D3" presStyleIdx="0" presStyleCnt="1"/>
      <dgm:spPr/>
      <dgm:t>
        <a:bodyPr/>
        <a:lstStyle/>
        <a:p>
          <a:endParaRPr lang="zh-TW" altLang="en-US"/>
        </a:p>
      </dgm:t>
    </dgm:pt>
    <dgm:pt modelId="{732046FB-0A1D-4A5A-B5F2-2D45245FDE5C}" type="pres">
      <dgm:prSet presAssocID="{4C8FBE70-B2C5-492C-8FE5-F207C0B66265}" presName="hierRoot3" presStyleCnt="0"/>
      <dgm:spPr/>
    </dgm:pt>
    <dgm:pt modelId="{7198DC04-5895-406F-BCC6-309B7593BFB7}" type="pres">
      <dgm:prSet presAssocID="{4C8FBE70-B2C5-492C-8FE5-F207C0B66265}" presName="composite3" presStyleCnt="0"/>
      <dgm:spPr/>
    </dgm:pt>
    <dgm:pt modelId="{B9549EAB-7471-498C-A3EC-FA9DE3631C8E}" type="pres">
      <dgm:prSet presAssocID="{4C8FBE70-B2C5-492C-8FE5-F207C0B66265}" presName="image3" presStyleLbl="node3" presStyleIdx="0" presStyleCnt="1"/>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a:blipFill>
      </dgm:spPr>
      <dgm:t>
        <a:bodyPr/>
        <a:lstStyle/>
        <a:p>
          <a:endParaRPr lang="zh-TW" altLang="en-US"/>
        </a:p>
      </dgm:t>
      <dgm:extLst>
        <a:ext uri="{E40237B7-FDA0-4F09-8148-C483321AD2D9}">
          <dgm14:cNvPr xmlns:dgm14="http://schemas.microsoft.com/office/drawing/2010/diagram" id="0" name="" descr="主廚"/>
        </a:ext>
      </dgm:extLst>
    </dgm:pt>
    <dgm:pt modelId="{DEAF0399-FDF6-41F2-9EFC-E0E0A637E96C}" type="pres">
      <dgm:prSet presAssocID="{4C8FBE70-B2C5-492C-8FE5-F207C0B66265}" presName="text3" presStyleLbl="revTx" presStyleIdx="2" presStyleCnt="9">
        <dgm:presLayoutVars>
          <dgm:chPref val="3"/>
        </dgm:presLayoutVars>
      </dgm:prSet>
      <dgm:spPr/>
      <dgm:t>
        <a:bodyPr/>
        <a:lstStyle/>
        <a:p>
          <a:endParaRPr lang="zh-TW" altLang="en-US"/>
        </a:p>
      </dgm:t>
    </dgm:pt>
    <dgm:pt modelId="{E0E5140B-B2F2-42A8-B689-BD1A9CCD2DAD}" type="pres">
      <dgm:prSet presAssocID="{4C8FBE70-B2C5-492C-8FE5-F207C0B66265}" presName="hierChild4" presStyleCnt="0"/>
      <dgm:spPr/>
    </dgm:pt>
    <dgm:pt modelId="{DB031E5F-DAA9-41B7-9C75-70CE9D5280EC}" type="pres">
      <dgm:prSet presAssocID="{978A51B3-7240-4801-8F5B-137F6263D4F0}" presName="Name23" presStyleLbl="parChTrans1D4" presStyleIdx="0" presStyleCnt="6"/>
      <dgm:spPr/>
      <dgm:t>
        <a:bodyPr/>
        <a:lstStyle/>
        <a:p>
          <a:endParaRPr lang="zh-TW" altLang="en-US"/>
        </a:p>
      </dgm:t>
    </dgm:pt>
    <dgm:pt modelId="{7ADA4CE3-C08E-4298-92F8-73D23E81FBC2}" type="pres">
      <dgm:prSet presAssocID="{9F4113CD-39A3-4857-A13C-5D598F117972}" presName="hierRoot4" presStyleCnt="0"/>
      <dgm:spPr/>
    </dgm:pt>
    <dgm:pt modelId="{D3AB1FCC-7971-4604-8CB3-6BD8B68518ED}" type="pres">
      <dgm:prSet presAssocID="{9F4113CD-39A3-4857-A13C-5D598F117972}" presName="composite4" presStyleCnt="0"/>
      <dgm:spPr/>
    </dgm:pt>
    <dgm:pt modelId="{EA15CEB1-9967-42F3-8940-565FD64783E6}" type="pres">
      <dgm:prSet presAssocID="{9F4113CD-39A3-4857-A13C-5D598F117972}" presName="image4" presStyleLbl="node4" presStyleIdx="0" presStyleCnt="6"/>
      <dgm:spPr>
        <a:blipFill>
          <a:blip xmlns:r="http://schemas.openxmlformats.org/officeDocument/2006/relationships" r:embed="rId7">
            <a:extLst>
              <a:ext uri="{96DAC541-7B7A-43D3-8B79-37D633B846F1}">
                <asvg:svgBlip xmlns="" xmlns:asvg="http://schemas.microsoft.com/office/drawing/2016/SVG/main" r:embed="rId8"/>
              </a:ext>
            </a:extLst>
          </a:blip>
          <a:srcRect/>
          <a:stretch>
            <a:fillRect/>
          </a:stretch>
        </a:blipFill>
      </dgm:spPr>
      <dgm:extLst>
        <a:ext uri="{E40237B7-FDA0-4F09-8148-C483321AD2D9}">
          <dgm14:cNvPr xmlns:dgm14="http://schemas.microsoft.com/office/drawing/2010/diagram" id="0" name="" descr="刀叉"/>
        </a:ext>
      </dgm:extLst>
    </dgm:pt>
    <dgm:pt modelId="{DF44F974-D086-424A-9E9E-2746D6704BFD}" type="pres">
      <dgm:prSet presAssocID="{9F4113CD-39A3-4857-A13C-5D598F117972}" presName="text4" presStyleLbl="revTx" presStyleIdx="3" presStyleCnt="9">
        <dgm:presLayoutVars>
          <dgm:chPref val="3"/>
        </dgm:presLayoutVars>
      </dgm:prSet>
      <dgm:spPr/>
      <dgm:t>
        <a:bodyPr/>
        <a:lstStyle/>
        <a:p>
          <a:endParaRPr lang="zh-TW" altLang="en-US"/>
        </a:p>
      </dgm:t>
    </dgm:pt>
    <dgm:pt modelId="{ACD8589A-1C16-40FA-851A-39792FF20727}" type="pres">
      <dgm:prSet presAssocID="{9F4113CD-39A3-4857-A13C-5D598F117972}" presName="hierChild5" presStyleCnt="0"/>
      <dgm:spPr/>
    </dgm:pt>
    <dgm:pt modelId="{E848095E-D00C-45C9-A383-404FE377D6D0}" type="pres">
      <dgm:prSet presAssocID="{D5BC8514-9017-4555-A674-9F33A684A190}" presName="Name23" presStyleLbl="parChTrans1D4" presStyleIdx="1" presStyleCnt="6"/>
      <dgm:spPr/>
      <dgm:t>
        <a:bodyPr/>
        <a:lstStyle/>
        <a:p>
          <a:endParaRPr lang="zh-TW" altLang="en-US"/>
        </a:p>
      </dgm:t>
    </dgm:pt>
    <dgm:pt modelId="{0BB679A4-85BB-4D7F-B299-245E7A710E40}" type="pres">
      <dgm:prSet presAssocID="{6FFC3869-4FA1-40A4-A79A-F9AF541BDF36}" presName="hierRoot4" presStyleCnt="0"/>
      <dgm:spPr/>
    </dgm:pt>
    <dgm:pt modelId="{6E66385F-41F6-40D2-8690-CA163B403A63}" type="pres">
      <dgm:prSet presAssocID="{6FFC3869-4FA1-40A4-A79A-F9AF541BDF36}" presName="composite4" presStyleCnt="0"/>
      <dgm:spPr/>
    </dgm:pt>
    <dgm:pt modelId="{39BBA14F-D753-4138-9798-AED9E5F8DBA1}" type="pres">
      <dgm:prSet presAssocID="{6FFC3869-4FA1-40A4-A79A-F9AF541BDF36}" presName="image4" presStyleLbl="node4" presStyleIdx="1" presStyleCnt="6"/>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a:blipFill>
      </dgm:spPr>
      <dgm:t>
        <a:bodyPr/>
        <a:lstStyle/>
        <a:p>
          <a:endParaRPr lang="zh-TW" altLang="en-US"/>
        </a:p>
      </dgm:t>
      <dgm:extLst>
        <a:ext uri="{E40237B7-FDA0-4F09-8148-C483321AD2D9}">
          <dgm14:cNvPr xmlns:dgm14="http://schemas.microsoft.com/office/drawing/2010/diagram" id="0" name="" descr="刀叉"/>
        </a:ext>
      </dgm:extLst>
    </dgm:pt>
    <dgm:pt modelId="{8CF30DC1-CE33-4561-BB7F-48F18F207D52}" type="pres">
      <dgm:prSet presAssocID="{6FFC3869-4FA1-40A4-A79A-F9AF541BDF36}" presName="text4" presStyleLbl="revTx" presStyleIdx="4" presStyleCnt="9">
        <dgm:presLayoutVars>
          <dgm:chPref val="3"/>
        </dgm:presLayoutVars>
      </dgm:prSet>
      <dgm:spPr/>
      <dgm:t>
        <a:bodyPr/>
        <a:lstStyle/>
        <a:p>
          <a:endParaRPr lang="zh-TW" altLang="en-US"/>
        </a:p>
      </dgm:t>
    </dgm:pt>
    <dgm:pt modelId="{7665861B-3B70-4EE5-8550-304BC2F4E3C9}" type="pres">
      <dgm:prSet presAssocID="{6FFC3869-4FA1-40A4-A79A-F9AF541BDF36}" presName="hierChild5" presStyleCnt="0"/>
      <dgm:spPr/>
    </dgm:pt>
    <dgm:pt modelId="{6BBF4931-3DFF-4406-842F-5C193A3124FD}" type="pres">
      <dgm:prSet presAssocID="{E2EC91D4-DE81-43A6-A280-B04817427A48}" presName="Name23" presStyleLbl="parChTrans1D4" presStyleIdx="2" presStyleCnt="6"/>
      <dgm:spPr/>
      <dgm:t>
        <a:bodyPr/>
        <a:lstStyle/>
        <a:p>
          <a:endParaRPr lang="zh-TW" altLang="en-US"/>
        </a:p>
      </dgm:t>
    </dgm:pt>
    <dgm:pt modelId="{AA032EA6-D2F5-4CA3-8977-E6AA6A52AFC7}" type="pres">
      <dgm:prSet presAssocID="{5DD97DD4-7FEF-45C0-9BD3-2BEE84F588AF}" presName="hierRoot4" presStyleCnt="0"/>
      <dgm:spPr/>
    </dgm:pt>
    <dgm:pt modelId="{179C7A4E-4FB7-4054-84FE-A5E599377B10}" type="pres">
      <dgm:prSet presAssocID="{5DD97DD4-7FEF-45C0-9BD3-2BEE84F588AF}" presName="composite4" presStyleCnt="0"/>
      <dgm:spPr/>
    </dgm:pt>
    <dgm:pt modelId="{EE47EBF0-8530-49C0-A13E-23EC7AD776BD}" type="pres">
      <dgm:prSet presAssocID="{5DD97DD4-7FEF-45C0-9BD3-2BEE84F588AF}" presName="image4" presStyleLbl="node4" presStyleIdx="2" presStyleCnt="6"/>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a:blipFill>
      </dgm:spPr>
      <dgm:t>
        <a:bodyPr/>
        <a:lstStyle/>
        <a:p>
          <a:endParaRPr lang="zh-TW" altLang="en-US"/>
        </a:p>
      </dgm:t>
      <dgm:extLst>
        <a:ext uri="{E40237B7-FDA0-4F09-8148-C483321AD2D9}">
          <dgm14:cNvPr xmlns:dgm14="http://schemas.microsoft.com/office/drawing/2010/diagram" id="0" name="" descr="刀叉"/>
        </a:ext>
      </dgm:extLst>
    </dgm:pt>
    <dgm:pt modelId="{24A0206E-5021-4D2A-8FBF-F5D12C509567}" type="pres">
      <dgm:prSet presAssocID="{5DD97DD4-7FEF-45C0-9BD3-2BEE84F588AF}" presName="text4" presStyleLbl="revTx" presStyleIdx="5" presStyleCnt="9">
        <dgm:presLayoutVars>
          <dgm:chPref val="3"/>
        </dgm:presLayoutVars>
      </dgm:prSet>
      <dgm:spPr/>
      <dgm:t>
        <a:bodyPr/>
        <a:lstStyle/>
        <a:p>
          <a:endParaRPr lang="zh-TW" altLang="en-US"/>
        </a:p>
      </dgm:t>
    </dgm:pt>
    <dgm:pt modelId="{0C009F00-EC4F-4144-B7E5-205EA9BBBD2D}" type="pres">
      <dgm:prSet presAssocID="{5DD97DD4-7FEF-45C0-9BD3-2BEE84F588AF}" presName="hierChild5" presStyleCnt="0"/>
      <dgm:spPr/>
    </dgm:pt>
    <dgm:pt modelId="{8A692B5F-E2D4-40C4-BDB9-AD40B949844E}" type="pres">
      <dgm:prSet presAssocID="{83959B56-092E-411E-8E26-53F482C65F7C}" presName="Name23" presStyleLbl="parChTrans1D4" presStyleIdx="3" presStyleCnt="6"/>
      <dgm:spPr/>
      <dgm:t>
        <a:bodyPr/>
        <a:lstStyle/>
        <a:p>
          <a:endParaRPr lang="zh-TW" altLang="en-US"/>
        </a:p>
      </dgm:t>
    </dgm:pt>
    <dgm:pt modelId="{D9396D9F-0463-4502-9194-28525C13230B}" type="pres">
      <dgm:prSet presAssocID="{93F7B68A-A5FC-4280-982E-5A1835AD7505}" presName="hierRoot4" presStyleCnt="0"/>
      <dgm:spPr/>
    </dgm:pt>
    <dgm:pt modelId="{94986F09-8669-4807-88BF-691C0CF1BB90}" type="pres">
      <dgm:prSet presAssocID="{93F7B68A-A5FC-4280-982E-5A1835AD7505}" presName="composite4" presStyleCnt="0"/>
      <dgm:spPr/>
    </dgm:pt>
    <dgm:pt modelId="{BD6DF57F-EF99-41EB-9A6E-8C98ABB15E27}" type="pres">
      <dgm:prSet presAssocID="{93F7B68A-A5FC-4280-982E-5A1835AD7505}" presName="image4" presStyleLbl="node4" presStyleIdx="3" presStyleCnt="6"/>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a:blipFill>
      </dgm:spPr>
      <dgm:t>
        <a:bodyPr/>
        <a:lstStyle/>
        <a:p>
          <a:endParaRPr lang="zh-TW" altLang="en-US"/>
        </a:p>
      </dgm:t>
      <dgm:extLst>
        <a:ext uri="{E40237B7-FDA0-4F09-8148-C483321AD2D9}">
          <dgm14:cNvPr xmlns:dgm14="http://schemas.microsoft.com/office/drawing/2010/diagram" id="0" name="" descr="服務生"/>
        </a:ext>
      </dgm:extLst>
    </dgm:pt>
    <dgm:pt modelId="{3E47FCF8-B9D7-47ED-BEAC-45E2A3A0FDB0}" type="pres">
      <dgm:prSet presAssocID="{93F7B68A-A5FC-4280-982E-5A1835AD7505}" presName="text4" presStyleLbl="revTx" presStyleIdx="6" presStyleCnt="9">
        <dgm:presLayoutVars>
          <dgm:chPref val="3"/>
        </dgm:presLayoutVars>
      </dgm:prSet>
      <dgm:spPr/>
      <dgm:t>
        <a:bodyPr/>
        <a:lstStyle/>
        <a:p>
          <a:endParaRPr lang="zh-TW" altLang="en-US"/>
        </a:p>
      </dgm:t>
    </dgm:pt>
    <dgm:pt modelId="{FD76B900-FCE2-4464-85CE-F7475300A143}" type="pres">
      <dgm:prSet presAssocID="{93F7B68A-A5FC-4280-982E-5A1835AD7505}" presName="hierChild5" presStyleCnt="0"/>
      <dgm:spPr/>
    </dgm:pt>
    <dgm:pt modelId="{C57EB99B-1804-4792-A880-4A2D4079EFBD}" type="pres">
      <dgm:prSet presAssocID="{C75C56BE-E54F-4DEB-B73F-71962BD6DD3F}" presName="Name23" presStyleLbl="parChTrans1D4" presStyleIdx="4" presStyleCnt="6"/>
      <dgm:spPr/>
      <dgm:t>
        <a:bodyPr/>
        <a:lstStyle/>
        <a:p>
          <a:endParaRPr lang="zh-TW" altLang="en-US"/>
        </a:p>
      </dgm:t>
    </dgm:pt>
    <dgm:pt modelId="{AAB6CD68-8733-4654-8CC7-ED107D343DDD}" type="pres">
      <dgm:prSet presAssocID="{7E4DFE3F-1A80-4262-AEDC-D34931E973AD}" presName="hierRoot4" presStyleCnt="0"/>
      <dgm:spPr/>
    </dgm:pt>
    <dgm:pt modelId="{34187EF1-9063-4AF0-8B70-E2FD17B4363F}" type="pres">
      <dgm:prSet presAssocID="{7E4DFE3F-1A80-4262-AEDC-D34931E973AD}" presName="composite4" presStyleCnt="0"/>
      <dgm:spPr/>
    </dgm:pt>
    <dgm:pt modelId="{63ABFA3A-E856-4AA0-85C7-C033F477E2BD}" type="pres">
      <dgm:prSet presAssocID="{7E4DFE3F-1A80-4262-AEDC-D34931E973AD}" presName="image4" presStyleLbl="node4" presStyleIdx="4" presStyleCnt="6"/>
      <dgm:spPr>
        <a:blipFill>
          <a:blip xmlns:r="http://schemas.openxmlformats.org/officeDocument/2006/relationships" r:embed="rId12">
            <a:extLst>
              <a:ext uri="{96DAC541-7B7A-43D3-8B79-37D633B846F1}">
                <asvg:svgBlip xmlns="" xmlns:asvg="http://schemas.microsoft.com/office/drawing/2016/SVG/main" r:embed="rId11"/>
              </a:ext>
            </a:extLst>
          </a:blip>
          <a:srcRect/>
          <a:stretch>
            <a:fillRect/>
          </a:stretch>
        </a:blipFill>
      </dgm:spPr>
      <dgm:extLst>
        <a:ext uri="{E40237B7-FDA0-4F09-8148-C483321AD2D9}">
          <dgm14:cNvPr xmlns:dgm14="http://schemas.microsoft.com/office/drawing/2010/diagram" id="0" name="" descr="服務生"/>
        </a:ext>
      </dgm:extLst>
    </dgm:pt>
    <dgm:pt modelId="{E7D6FF43-EB73-4A99-AA59-AA96DEFB9EFF}" type="pres">
      <dgm:prSet presAssocID="{7E4DFE3F-1A80-4262-AEDC-D34931E973AD}" presName="text4" presStyleLbl="revTx" presStyleIdx="7" presStyleCnt="9">
        <dgm:presLayoutVars>
          <dgm:chPref val="3"/>
        </dgm:presLayoutVars>
      </dgm:prSet>
      <dgm:spPr/>
      <dgm:t>
        <a:bodyPr/>
        <a:lstStyle/>
        <a:p>
          <a:endParaRPr lang="zh-TW" altLang="en-US"/>
        </a:p>
      </dgm:t>
    </dgm:pt>
    <dgm:pt modelId="{38334942-BA17-4698-A293-F553EEA7E3BB}" type="pres">
      <dgm:prSet presAssocID="{7E4DFE3F-1A80-4262-AEDC-D34931E973AD}" presName="hierChild5" presStyleCnt="0"/>
      <dgm:spPr/>
    </dgm:pt>
    <dgm:pt modelId="{DA19E9D0-38DA-4949-B346-6A8AA439AE35}" type="pres">
      <dgm:prSet presAssocID="{23DE8832-6DB5-4C88-A18D-8E8CB1CA18EB}" presName="Name23" presStyleLbl="parChTrans1D4" presStyleIdx="5" presStyleCnt="6"/>
      <dgm:spPr/>
      <dgm:t>
        <a:bodyPr/>
        <a:lstStyle/>
        <a:p>
          <a:endParaRPr lang="zh-TW" altLang="en-US"/>
        </a:p>
      </dgm:t>
    </dgm:pt>
    <dgm:pt modelId="{EA822165-AF1D-4AEF-AB89-797D11FB256F}" type="pres">
      <dgm:prSet presAssocID="{E01271D4-B246-407A-A94E-76623FCB6F53}" presName="hierRoot4" presStyleCnt="0"/>
      <dgm:spPr/>
    </dgm:pt>
    <dgm:pt modelId="{51A98513-DE9D-45A3-9BFA-93BA433B45C1}" type="pres">
      <dgm:prSet presAssocID="{E01271D4-B246-407A-A94E-76623FCB6F53}" presName="composite4" presStyleCnt="0"/>
      <dgm:spPr/>
    </dgm:pt>
    <dgm:pt modelId="{B2ED3CC7-84D6-45BF-A0D0-92FEE6BC1E8D}" type="pres">
      <dgm:prSet presAssocID="{E01271D4-B246-407A-A94E-76623FCB6F53}" presName="image4" presStyleLbl="node4" presStyleIdx="5" presStyleCnt="6"/>
      <dgm:spPr>
        <a:blipFill>
          <a:blip xmlns:r="http://schemas.openxmlformats.org/officeDocument/2006/relationships" r:embed="rId12">
            <a:extLst>
              <a:ext uri="{96DAC541-7B7A-43D3-8B79-37D633B846F1}">
                <asvg:svgBlip xmlns="" xmlns:asvg="http://schemas.microsoft.com/office/drawing/2016/SVG/main" r:embed="rId11"/>
              </a:ext>
            </a:extLst>
          </a:blip>
          <a:srcRect/>
          <a:stretch>
            <a:fillRect/>
          </a:stretch>
        </a:blipFill>
      </dgm:spPr>
      <dgm:extLst>
        <a:ext uri="{E40237B7-FDA0-4F09-8148-C483321AD2D9}">
          <dgm14:cNvPr xmlns:dgm14="http://schemas.microsoft.com/office/drawing/2010/diagram" id="0" name="" descr="服務生"/>
        </a:ext>
      </dgm:extLst>
    </dgm:pt>
    <dgm:pt modelId="{8EEB93A1-E97F-4AE0-A0FC-BB626F2CC704}" type="pres">
      <dgm:prSet presAssocID="{E01271D4-B246-407A-A94E-76623FCB6F53}" presName="text4" presStyleLbl="revTx" presStyleIdx="8" presStyleCnt="9">
        <dgm:presLayoutVars>
          <dgm:chPref val="3"/>
        </dgm:presLayoutVars>
      </dgm:prSet>
      <dgm:spPr/>
      <dgm:t>
        <a:bodyPr/>
        <a:lstStyle/>
        <a:p>
          <a:endParaRPr lang="zh-TW" altLang="en-US"/>
        </a:p>
      </dgm:t>
    </dgm:pt>
    <dgm:pt modelId="{C59CECE9-3672-4D71-ABE7-957CEE3FD120}" type="pres">
      <dgm:prSet presAssocID="{E01271D4-B246-407A-A94E-76623FCB6F53}" presName="hierChild5" presStyleCnt="0"/>
      <dgm:spPr/>
    </dgm:pt>
  </dgm:ptLst>
  <dgm:cxnLst>
    <dgm:cxn modelId="{9AD88FAC-1CB5-4A93-B07D-BC1D5A856BAE}" type="presOf" srcId="{5DD97DD4-7FEF-45C0-9BD3-2BEE84F588AF}" destId="{24A0206E-5021-4D2A-8FBF-F5D12C509567}" srcOrd="0" destOrd="0" presId="urn:microsoft.com/office/officeart/2009/layout/CirclePictureHierarchy"/>
    <dgm:cxn modelId="{1B98D099-8C9E-4DF9-AEB1-1F64DD76AE7B}" srcId="{D2EC0262-3E71-49F1-8134-20C58935E25F}" destId="{4C8FBE70-B2C5-492C-8FE5-F207C0B66265}" srcOrd="0" destOrd="0" parTransId="{13BB2085-4EF4-403F-81C8-3ADDC34BF1D7}" sibTransId="{D10A39BC-B338-4A7D-A898-0414615AF461}"/>
    <dgm:cxn modelId="{9C4DE9D8-0294-4E0C-A2E6-55BB191A056F}" type="presOf" srcId="{93F7B68A-A5FC-4280-982E-5A1835AD7505}" destId="{3E47FCF8-B9D7-47ED-BEAC-45E2A3A0FDB0}" srcOrd="0" destOrd="0" presId="urn:microsoft.com/office/officeart/2009/layout/CirclePictureHierarchy"/>
    <dgm:cxn modelId="{62AD63C3-C3CA-4050-A2B8-C2B36A6D1766}" srcId="{4C8FBE70-B2C5-492C-8FE5-F207C0B66265}" destId="{9F4113CD-39A3-4857-A13C-5D598F117972}" srcOrd="0" destOrd="0" parTransId="{978A51B3-7240-4801-8F5B-137F6263D4F0}" sibTransId="{E413A13B-2D71-468C-9189-99FDFA7F1ACD}"/>
    <dgm:cxn modelId="{5989FEE9-C6DA-4CDF-9CAB-F2866F957ADD}" type="presOf" srcId="{978A51B3-7240-4801-8F5B-137F6263D4F0}" destId="{DB031E5F-DAA9-41B7-9C75-70CE9D5280EC}" srcOrd="0" destOrd="0" presId="urn:microsoft.com/office/officeart/2009/layout/CirclePictureHierarchy"/>
    <dgm:cxn modelId="{9361500D-29B7-404A-A9BE-3992F865AD3B}" type="presOf" srcId="{4C8FBE70-B2C5-492C-8FE5-F207C0B66265}" destId="{DEAF0399-FDF6-41F2-9EFC-E0E0A637E96C}" srcOrd="0" destOrd="0" presId="urn:microsoft.com/office/officeart/2009/layout/CirclePictureHierarchy"/>
    <dgm:cxn modelId="{293750E5-862F-4B58-84EB-A5E1EA5072F8}" type="presOf" srcId="{D2EC0262-3E71-49F1-8134-20C58935E25F}" destId="{D94E27F3-2E98-4BD6-9D55-53D647E9B1F2}" srcOrd="0" destOrd="0" presId="urn:microsoft.com/office/officeart/2009/layout/CirclePictureHierarchy"/>
    <dgm:cxn modelId="{6E3934C3-5E53-47BC-B4D4-BAF2BA10C94F}" type="presOf" srcId="{8BCE9915-4902-49B7-B533-666E07D694E5}" destId="{0E5A11D1-0326-46DC-A364-694FF68368AD}" srcOrd="0" destOrd="0" presId="urn:microsoft.com/office/officeart/2009/layout/CirclePictureHierarchy"/>
    <dgm:cxn modelId="{305F99F1-3D64-476F-A5F0-0DC5D2BAFE32}" srcId="{BA1FCCA8-4C19-4F4B-A5B2-A5066C4E2B3C}" destId="{81789F23-1544-4F73-ACE7-8C77220CE97B}" srcOrd="0" destOrd="0" parTransId="{D118FE4F-D829-4A52-AEC8-0086297FC15C}" sibTransId="{8322D9DE-DAAC-4B66-A90A-EED62B7274D7}"/>
    <dgm:cxn modelId="{8245A7B6-5DF9-47BF-A99D-711C727A7CEE}" srcId="{4C8FBE70-B2C5-492C-8FE5-F207C0B66265}" destId="{7E4DFE3F-1A80-4262-AEDC-D34931E973AD}" srcOrd="4" destOrd="0" parTransId="{C75C56BE-E54F-4DEB-B73F-71962BD6DD3F}" sibTransId="{4742CCE8-CFB5-433F-A1CB-22CF2694DAC2}"/>
    <dgm:cxn modelId="{43836320-FC88-4FB5-9A35-50D7763877B3}" type="presOf" srcId="{D5BC8514-9017-4555-A674-9F33A684A190}" destId="{E848095E-D00C-45C9-A383-404FE377D6D0}" srcOrd="0" destOrd="0" presId="urn:microsoft.com/office/officeart/2009/layout/CirclePictureHierarchy"/>
    <dgm:cxn modelId="{BED60F2C-0EC3-4715-9DB2-6D55C6C9B65E}" srcId="{4C8FBE70-B2C5-492C-8FE5-F207C0B66265}" destId="{6FFC3869-4FA1-40A4-A79A-F9AF541BDF36}" srcOrd="1" destOrd="0" parTransId="{D5BC8514-9017-4555-A674-9F33A684A190}" sibTransId="{B160CC1E-19F2-49AF-AC7A-C2ABBB9BCF00}"/>
    <dgm:cxn modelId="{B04412D2-1B1B-4199-BD78-072FC60D6E82}" type="presOf" srcId="{9F4113CD-39A3-4857-A13C-5D598F117972}" destId="{DF44F974-D086-424A-9E9E-2746D6704BFD}" srcOrd="0" destOrd="0" presId="urn:microsoft.com/office/officeart/2009/layout/CirclePictureHierarchy"/>
    <dgm:cxn modelId="{23479C23-AA8E-406E-A2BA-B80B03676CC4}" type="presOf" srcId="{13BB2085-4EF4-403F-81C8-3ADDC34BF1D7}" destId="{2B54D6BB-244A-48DC-89C8-85E0E0F0989A}" srcOrd="0" destOrd="0" presId="urn:microsoft.com/office/officeart/2009/layout/CirclePictureHierarchy"/>
    <dgm:cxn modelId="{5DF7AF37-5499-45D5-9EE6-3E06FD912D16}" type="presOf" srcId="{83959B56-092E-411E-8E26-53F482C65F7C}" destId="{8A692B5F-E2D4-40C4-BDB9-AD40B949844E}" srcOrd="0" destOrd="0" presId="urn:microsoft.com/office/officeart/2009/layout/CirclePictureHierarchy"/>
    <dgm:cxn modelId="{809AD02B-E227-4450-9414-2D968BC08658}" type="presOf" srcId="{E01271D4-B246-407A-A94E-76623FCB6F53}" destId="{8EEB93A1-E97F-4AE0-A0FC-BB626F2CC704}" srcOrd="0" destOrd="0" presId="urn:microsoft.com/office/officeart/2009/layout/CirclePictureHierarchy"/>
    <dgm:cxn modelId="{C1A9F0C7-D874-4948-9822-D5F21BDC1158}" type="presOf" srcId="{BA1FCCA8-4C19-4F4B-A5B2-A5066C4E2B3C}" destId="{97FC9629-FBF9-4D06-AA47-FE400AFD286D}" srcOrd="0" destOrd="0" presId="urn:microsoft.com/office/officeart/2009/layout/CirclePictureHierarchy"/>
    <dgm:cxn modelId="{A1F46A13-9816-4531-A915-E59F65FFF400}" type="presOf" srcId="{7E4DFE3F-1A80-4262-AEDC-D34931E973AD}" destId="{E7D6FF43-EB73-4A99-AA59-AA96DEFB9EFF}" srcOrd="0" destOrd="0" presId="urn:microsoft.com/office/officeart/2009/layout/CirclePictureHierarchy"/>
    <dgm:cxn modelId="{8C4F11D3-C0F0-438B-B831-5DA8407919C0}" srcId="{4C8FBE70-B2C5-492C-8FE5-F207C0B66265}" destId="{5DD97DD4-7FEF-45C0-9BD3-2BEE84F588AF}" srcOrd="2" destOrd="0" parTransId="{E2EC91D4-DE81-43A6-A280-B04817427A48}" sibTransId="{6AFAF0ED-443C-4826-9335-EC0249374C57}"/>
    <dgm:cxn modelId="{4D65B851-DEBF-4F77-A338-D574CACDDD9E}" srcId="{4C8FBE70-B2C5-492C-8FE5-F207C0B66265}" destId="{E01271D4-B246-407A-A94E-76623FCB6F53}" srcOrd="5" destOrd="0" parTransId="{23DE8832-6DB5-4C88-A18D-8E8CB1CA18EB}" sibTransId="{45A4EC1B-C395-4818-8774-2F5248B5C77A}"/>
    <dgm:cxn modelId="{7B1D0DD4-2761-4F9B-87A7-8778BC5AFFF5}" srcId="{81789F23-1544-4F73-ACE7-8C77220CE97B}" destId="{D2EC0262-3E71-49F1-8134-20C58935E25F}" srcOrd="0" destOrd="0" parTransId="{8BCE9915-4902-49B7-B533-666E07D694E5}" sibTransId="{3B2A99AB-AF71-439E-BA1D-140961F2B5E0}"/>
    <dgm:cxn modelId="{396D5B48-A00F-4676-B3AC-0B2FADEF11DE}" type="presOf" srcId="{E2EC91D4-DE81-43A6-A280-B04817427A48}" destId="{6BBF4931-3DFF-4406-842F-5C193A3124FD}" srcOrd="0" destOrd="0" presId="urn:microsoft.com/office/officeart/2009/layout/CirclePictureHierarchy"/>
    <dgm:cxn modelId="{EEAFDEC3-435D-421E-A433-3FA33604C6BB}" type="presOf" srcId="{C75C56BE-E54F-4DEB-B73F-71962BD6DD3F}" destId="{C57EB99B-1804-4792-A880-4A2D4079EFBD}" srcOrd="0" destOrd="0" presId="urn:microsoft.com/office/officeart/2009/layout/CirclePictureHierarchy"/>
    <dgm:cxn modelId="{F754F6CE-F022-4C6D-8839-B0D3805E46C1}" type="presOf" srcId="{23DE8832-6DB5-4C88-A18D-8E8CB1CA18EB}" destId="{DA19E9D0-38DA-4949-B346-6A8AA439AE35}" srcOrd="0" destOrd="0" presId="urn:microsoft.com/office/officeart/2009/layout/CirclePictureHierarchy"/>
    <dgm:cxn modelId="{3EE87DA9-92A9-4657-85D9-E7CACC74DB29}" type="presOf" srcId="{6FFC3869-4FA1-40A4-A79A-F9AF541BDF36}" destId="{8CF30DC1-CE33-4561-BB7F-48F18F207D52}" srcOrd="0" destOrd="0" presId="urn:microsoft.com/office/officeart/2009/layout/CirclePictureHierarchy"/>
    <dgm:cxn modelId="{E95C06DF-D494-461B-8CD5-524EF5F9A362}" type="presOf" srcId="{81789F23-1544-4F73-ACE7-8C77220CE97B}" destId="{35791699-FC24-40B5-9BAC-2F5A5687B37B}" srcOrd="0" destOrd="0" presId="urn:microsoft.com/office/officeart/2009/layout/CirclePictureHierarchy"/>
    <dgm:cxn modelId="{7DC8828F-776E-4EFF-92B2-A9F479226E27}" srcId="{4C8FBE70-B2C5-492C-8FE5-F207C0B66265}" destId="{93F7B68A-A5FC-4280-982E-5A1835AD7505}" srcOrd="3" destOrd="0" parTransId="{83959B56-092E-411E-8E26-53F482C65F7C}" sibTransId="{643327ED-34D9-4440-9F78-B1662A95872E}"/>
    <dgm:cxn modelId="{3EA56C15-728C-4827-89BD-43BA486BD0E2}" type="presParOf" srcId="{97FC9629-FBF9-4D06-AA47-FE400AFD286D}" destId="{3958601A-7422-4149-8A5F-6B3E0846205C}" srcOrd="0" destOrd="0" presId="urn:microsoft.com/office/officeart/2009/layout/CirclePictureHierarchy"/>
    <dgm:cxn modelId="{31492017-0132-4ECA-84ED-24575DE922D4}" type="presParOf" srcId="{3958601A-7422-4149-8A5F-6B3E0846205C}" destId="{7E7EA352-B675-41EF-A451-46A0DD95127E}" srcOrd="0" destOrd="0" presId="urn:microsoft.com/office/officeart/2009/layout/CirclePictureHierarchy"/>
    <dgm:cxn modelId="{5EF25B72-05EB-4B9C-98A5-B3C4CDFA28E6}" type="presParOf" srcId="{7E7EA352-B675-41EF-A451-46A0DD95127E}" destId="{B003091A-FB05-4F2B-96C8-F96EA8FA88D6}" srcOrd="0" destOrd="0" presId="urn:microsoft.com/office/officeart/2009/layout/CirclePictureHierarchy"/>
    <dgm:cxn modelId="{D7CFD5D5-22B5-4B1B-A452-B7A041ED086F}" type="presParOf" srcId="{7E7EA352-B675-41EF-A451-46A0DD95127E}" destId="{35791699-FC24-40B5-9BAC-2F5A5687B37B}" srcOrd="1" destOrd="0" presId="urn:microsoft.com/office/officeart/2009/layout/CirclePictureHierarchy"/>
    <dgm:cxn modelId="{19C99C24-3A92-4694-8007-4751F7172E9E}" type="presParOf" srcId="{3958601A-7422-4149-8A5F-6B3E0846205C}" destId="{EB020B60-A4BC-40ED-9A3D-93473325AA22}" srcOrd="1" destOrd="0" presId="urn:microsoft.com/office/officeart/2009/layout/CirclePictureHierarchy"/>
    <dgm:cxn modelId="{22A48D29-CC20-457B-8148-A80AF576903D}" type="presParOf" srcId="{EB020B60-A4BC-40ED-9A3D-93473325AA22}" destId="{0E5A11D1-0326-46DC-A364-694FF68368AD}" srcOrd="0" destOrd="0" presId="urn:microsoft.com/office/officeart/2009/layout/CirclePictureHierarchy"/>
    <dgm:cxn modelId="{A4CB9940-B710-4433-93F0-039F8CD9DB40}" type="presParOf" srcId="{EB020B60-A4BC-40ED-9A3D-93473325AA22}" destId="{49AFE0C6-A338-469C-BFBB-9A56FE7F15D5}" srcOrd="1" destOrd="0" presId="urn:microsoft.com/office/officeart/2009/layout/CirclePictureHierarchy"/>
    <dgm:cxn modelId="{A33F641D-7D9D-4D39-AC7E-06B516EC4279}" type="presParOf" srcId="{49AFE0C6-A338-469C-BFBB-9A56FE7F15D5}" destId="{6191F932-40E0-4823-BD0E-7781C2FAA7F2}" srcOrd="0" destOrd="0" presId="urn:microsoft.com/office/officeart/2009/layout/CirclePictureHierarchy"/>
    <dgm:cxn modelId="{9ECD4C1B-093E-4837-9DE2-2946FBCCD9BF}" type="presParOf" srcId="{6191F932-40E0-4823-BD0E-7781C2FAA7F2}" destId="{EAD1F13F-351E-47C6-AFC8-34A475D6C8F0}" srcOrd="0" destOrd="0" presId="urn:microsoft.com/office/officeart/2009/layout/CirclePictureHierarchy"/>
    <dgm:cxn modelId="{1FDCA38A-6A37-458A-AFF6-F535D7A81AA9}" type="presParOf" srcId="{6191F932-40E0-4823-BD0E-7781C2FAA7F2}" destId="{D94E27F3-2E98-4BD6-9D55-53D647E9B1F2}" srcOrd="1" destOrd="0" presId="urn:microsoft.com/office/officeart/2009/layout/CirclePictureHierarchy"/>
    <dgm:cxn modelId="{8085ABF4-5638-4C08-9D83-7C1E718B3BCE}" type="presParOf" srcId="{49AFE0C6-A338-469C-BFBB-9A56FE7F15D5}" destId="{7F7A5BD0-B923-4C63-9E74-63BADB895759}" srcOrd="1" destOrd="0" presId="urn:microsoft.com/office/officeart/2009/layout/CirclePictureHierarchy"/>
    <dgm:cxn modelId="{CD306714-98E8-402D-81D9-5912E9A58C9E}" type="presParOf" srcId="{7F7A5BD0-B923-4C63-9E74-63BADB895759}" destId="{2B54D6BB-244A-48DC-89C8-85E0E0F0989A}" srcOrd="0" destOrd="0" presId="urn:microsoft.com/office/officeart/2009/layout/CirclePictureHierarchy"/>
    <dgm:cxn modelId="{5EFEEA9B-DE48-4180-936A-9DA7FE82B8AD}" type="presParOf" srcId="{7F7A5BD0-B923-4C63-9E74-63BADB895759}" destId="{732046FB-0A1D-4A5A-B5F2-2D45245FDE5C}" srcOrd="1" destOrd="0" presId="urn:microsoft.com/office/officeart/2009/layout/CirclePictureHierarchy"/>
    <dgm:cxn modelId="{1815A993-C705-4435-BCFC-AB076FF3C217}" type="presParOf" srcId="{732046FB-0A1D-4A5A-B5F2-2D45245FDE5C}" destId="{7198DC04-5895-406F-BCC6-309B7593BFB7}" srcOrd="0" destOrd="0" presId="urn:microsoft.com/office/officeart/2009/layout/CirclePictureHierarchy"/>
    <dgm:cxn modelId="{0DCBCA74-CF56-437C-ADBD-52F1A9890D61}" type="presParOf" srcId="{7198DC04-5895-406F-BCC6-309B7593BFB7}" destId="{B9549EAB-7471-498C-A3EC-FA9DE3631C8E}" srcOrd="0" destOrd="0" presId="urn:microsoft.com/office/officeart/2009/layout/CirclePictureHierarchy"/>
    <dgm:cxn modelId="{D2E50D04-B365-4F8E-9EB3-65B13C4CD312}" type="presParOf" srcId="{7198DC04-5895-406F-BCC6-309B7593BFB7}" destId="{DEAF0399-FDF6-41F2-9EFC-E0E0A637E96C}" srcOrd="1" destOrd="0" presId="urn:microsoft.com/office/officeart/2009/layout/CirclePictureHierarchy"/>
    <dgm:cxn modelId="{A25CE811-EB80-4F0B-82DF-0B51357C1DF9}" type="presParOf" srcId="{732046FB-0A1D-4A5A-B5F2-2D45245FDE5C}" destId="{E0E5140B-B2F2-42A8-B689-BD1A9CCD2DAD}" srcOrd="1" destOrd="0" presId="urn:microsoft.com/office/officeart/2009/layout/CirclePictureHierarchy"/>
    <dgm:cxn modelId="{C9F460F7-D8C8-46C7-94A2-DE6676EBCE2B}" type="presParOf" srcId="{E0E5140B-B2F2-42A8-B689-BD1A9CCD2DAD}" destId="{DB031E5F-DAA9-41B7-9C75-70CE9D5280EC}" srcOrd="0" destOrd="0" presId="urn:microsoft.com/office/officeart/2009/layout/CirclePictureHierarchy"/>
    <dgm:cxn modelId="{10658105-C70B-49B5-A8F8-1C7254B4D0AB}" type="presParOf" srcId="{E0E5140B-B2F2-42A8-B689-BD1A9CCD2DAD}" destId="{7ADA4CE3-C08E-4298-92F8-73D23E81FBC2}" srcOrd="1" destOrd="0" presId="urn:microsoft.com/office/officeart/2009/layout/CirclePictureHierarchy"/>
    <dgm:cxn modelId="{4D8E2E40-2EAF-4757-8BF2-F809F8CB9EC6}" type="presParOf" srcId="{7ADA4CE3-C08E-4298-92F8-73D23E81FBC2}" destId="{D3AB1FCC-7971-4604-8CB3-6BD8B68518ED}" srcOrd="0" destOrd="0" presId="urn:microsoft.com/office/officeart/2009/layout/CirclePictureHierarchy"/>
    <dgm:cxn modelId="{77EA8E3A-55C5-4BCF-8D61-B77BA8E63CD3}" type="presParOf" srcId="{D3AB1FCC-7971-4604-8CB3-6BD8B68518ED}" destId="{EA15CEB1-9967-42F3-8940-565FD64783E6}" srcOrd="0" destOrd="0" presId="urn:microsoft.com/office/officeart/2009/layout/CirclePictureHierarchy"/>
    <dgm:cxn modelId="{2DDA211C-94F5-4E10-A6F7-B50258B7AF0F}" type="presParOf" srcId="{D3AB1FCC-7971-4604-8CB3-6BD8B68518ED}" destId="{DF44F974-D086-424A-9E9E-2746D6704BFD}" srcOrd="1" destOrd="0" presId="urn:microsoft.com/office/officeart/2009/layout/CirclePictureHierarchy"/>
    <dgm:cxn modelId="{4CC16BA5-42A8-4455-8716-1EF6F76457F3}" type="presParOf" srcId="{7ADA4CE3-C08E-4298-92F8-73D23E81FBC2}" destId="{ACD8589A-1C16-40FA-851A-39792FF20727}" srcOrd="1" destOrd="0" presId="urn:microsoft.com/office/officeart/2009/layout/CirclePictureHierarchy"/>
    <dgm:cxn modelId="{72E46B9C-82EB-4F70-9286-EBC9C516330E}" type="presParOf" srcId="{E0E5140B-B2F2-42A8-B689-BD1A9CCD2DAD}" destId="{E848095E-D00C-45C9-A383-404FE377D6D0}" srcOrd="2" destOrd="0" presId="urn:microsoft.com/office/officeart/2009/layout/CirclePictureHierarchy"/>
    <dgm:cxn modelId="{E7A905F3-1D2C-4D86-9FF2-6E2140C0B385}" type="presParOf" srcId="{E0E5140B-B2F2-42A8-B689-BD1A9CCD2DAD}" destId="{0BB679A4-85BB-4D7F-B299-245E7A710E40}" srcOrd="3" destOrd="0" presId="urn:microsoft.com/office/officeart/2009/layout/CirclePictureHierarchy"/>
    <dgm:cxn modelId="{55846078-E943-409A-B170-02C13386772E}" type="presParOf" srcId="{0BB679A4-85BB-4D7F-B299-245E7A710E40}" destId="{6E66385F-41F6-40D2-8690-CA163B403A63}" srcOrd="0" destOrd="0" presId="urn:microsoft.com/office/officeart/2009/layout/CirclePictureHierarchy"/>
    <dgm:cxn modelId="{DEF39238-4B76-4570-86D8-EA40D39737C5}" type="presParOf" srcId="{6E66385F-41F6-40D2-8690-CA163B403A63}" destId="{39BBA14F-D753-4138-9798-AED9E5F8DBA1}" srcOrd="0" destOrd="0" presId="urn:microsoft.com/office/officeart/2009/layout/CirclePictureHierarchy"/>
    <dgm:cxn modelId="{D8847B0B-83C6-4B60-9CE4-72E6279FCA6D}" type="presParOf" srcId="{6E66385F-41F6-40D2-8690-CA163B403A63}" destId="{8CF30DC1-CE33-4561-BB7F-48F18F207D52}" srcOrd="1" destOrd="0" presId="urn:microsoft.com/office/officeart/2009/layout/CirclePictureHierarchy"/>
    <dgm:cxn modelId="{63271065-FD80-4997-8996-4BB110A47BAA}" type="presParOf" srcId="{0BB679A4-85BB-4D7F-B299-245E7A710E40}" destId="{7665861B-3B70-4EE5-8550-304BC2F4E3C9}" srcOrd="1" destOrd="0" presId="urn:microsoft.com/office/officeart/2009/layout/CirclePictureHierarchy"/>
    <dgm:cxn modelId="{9A232AE5-D8E9-4B9B-B031-80126183C775}" type="presParOf" srcId="{E0E5140B-B2F2-42A8-B689-BD1A9CCD2DAD}" destId="{6BBF4931-3DFF-4406-842F-5C193A3124FD}" srcOrd="4" destOrd="0" presId="urn:microsoft.com/office/officeart/2009/layout/CirclePictureHierarchy"/>
    <dgm:cxn modelId="{6FD0213E-5B98-435F-A5C7-5C32A705D0C1}" type="presParOf" srcId="{E0E5140B-B2F2-42A8-B689-BD1A9CCD2DAD}" destId="{AA032EA6-D2F5-4CA3-8977-E6AA6A52AFC7}" srcOrd="5" destOrd="0" presId="urn:microsoft.com/office/officeart/2009/layout/CirclePictureHierarchy"/>
    <dgm:cxn modelId="{F6B925AC-D695-423E-97BA-AE23D32118E1}" type="presParOf" srcId="{AA032EA6-D2F5-4CA3-8977-E6AA6A52AFC7}" destId="{179C7A4E-4FB7-4054-84FE-A5E599377B10}" srcOrd="0" destOrd="0" presId="urn:microsoft.com/office/officeart/2009/layout/CirclePictureHierarchy"/>
    <dgm:cxn modelId="{667A4C70-ADB0-4643-A77C-79A3DC02454F}" type="presParOf" srcId="{179C7A4E-4FB7-4054-84FE-A5E599377B10}" destId="{EE47EBF0-8530-49C0-A13E-23EC7AD776BD}" srcOrd="0" destOrd="0" presId="urn:microsoft.com/office/officeart/2009/layout/CirclePictureHierarchy"/>
    <dgm:cxn modelId="{64D222FA-B318-4F81-ACF6-C09D23C817FD}" type="presParOf" srcId="{179C7A4E-4FB7-4054-84FE-A5E599377B10}" destId="{24A0206E-5021-4D2A-8FBF-F5D12C509567}" srcOrd="1" destOrd="0" presId="urn:microsoft.com/office/officeart/2009/layout/CirclePictureHierarchy"/>
    <dgm:cxn modelId="{B3E73DAA-B446-4200-AFD9-ABCB71C61DB8}" type="presParOf" srcId="{AA032EA6-D2F5-4CA3-8977-E6AA6A52AFC7}" destId="{0C009F00-EC4F-4144-B7E5-205EA9BBBD2D}" srcOrd="1" destOrd="0" presId="urn:microsoft.com/office/officeart/2009/layout/CirclePictureHierarchy"/>
    <dgm:cxn modelId="{0E5238BB-614D-4BB9-9C2B-B4A782D78082}" type="presParOf" srcId="{E0E5140B-B2F2-42A8-B689-BD1A9CCD2DAD}" destId="{8A692B5F-E2D4-40C4-BDB9-AD40B949844E}" srcOrd="6" destOrd="0" presId="urn:microsoft.com/office/officeart/2009/layout/CirclePictureHierarchy"/>
    <dgm:cxn modelId="{1BA32D67-B750-4EE5-9990-E0F3DF226094}" type="presParOf" srcId="{E0E5140B-B2F2-42A8-B689-BD1A9CCD2DAD}" destId="{D9396D9F-0463-4502-9194-28525C13230B}" srcOrd="7" destOrd="0" presId="urn:microsoft.com/office/officeart/2009/layout/CirclePictureHierarchy"/>
    <dgm:cxn modelId="{6DE04732-B73C-468A-8C79-067B14946B27}" type="presParOf" srcId="{D9396D9F-0463-4502-9194-28525C13230B}" destId="{94986F09-8669-4807-88BF-691C0CF1BB90}" srcOrd="0" destOrd="0" presId="urn:microsoft.com/office/officeart/2009/layout/CirclePictureHierarchy"/>
    <dgm:cxn modelId="{E1EB427F-C31E-4901-8E5F-60D5B6868D0B}" type="presParOf" srcId="{94986F09-8669-4807-88BF-691C0CF1BB90}" destId="{BD6DF57F-EF99-41EB-9A6E-8C98ABB15E27}" srcOrd="0" destOrd="0" presId="urn:microsoft.com/office/officeart/2009/layout/CirclePictureHierarchy"/>
    <dgm:cxn modelId="{C827004F-4B76-4FC3-B617-DCF4D14FEA4E}" type="presParOf" srcId="{94986F09-8669-4807-88BF-691C0CF1BB90}" destId="{3E47FCF8-B9D7-47ED-BEAC-45E2A3A0FDB0}" srcOrd="1" destOrd="0" presId="urn:microsoft.com/office/officeart/2009/layout/CirclePictureHierarchy"/>
    <dgm:cxn modelId="{6217E9B8-651F-42EB-B26B-40A51A97B220}" type="presParOf" srcId="{D9396D9F-0463-4502-9194-28525C13230B}" destId="{FD76B900-FCE2-4464-85CE-F7475300A143}" srcOrd="1" destOrd="0" presId="urn:microsoft.com/office/officeart/2009/layout/CirclePictureHierarchy"/>
    <dgm:cxn modelId="{7F782E65-3352-4246-8FF1-0DAF26CE0CC9}" type="presParOf" srcId="{E0E5140B-B2F2-42A8-B689-BD1A9CCD2DAD}" destId="{C57EB99B-1804-4792-A880-4A2D4079EFBD}" srcOrd="8" destOrd="0" presId="urn:microsoft.com/office/officeart/2009/layout/CirclePictureHierarchy"/>
    <dgm:cxn modelId="{CAADCB92-7F28-4AC2-9ED6-2C9596544EAC}" type="presParOf" srcId="{E0E5140B-B2F2-42A8-B689-BD1A9CCD2DAD}" destId="{AAB6CD68-8733-4654-8CC7-ED107D343DDD}" srcOrd="9" destOrd="0" presId="urn:microsoft.com/office/officeart/2009/layout/CirclePictureHierarchy"/>
    <dgm:cxn modelId="{4B74090E-D77A-41EE-9AE6-3E2A1659A1B4}" type="presParOf" srcId="{AAB6CD68-8733-4654-8CC7-ED107D343DDD}" destId="{34187EF1-9063-4AF0-8B70-E2FD17B4363F}" srcOrd="0" destOrd="0" presId="urn:microsoft.com/office/officeart/2009/layout/CirclePictureHierarchy"/>
    <dgm:cxn modelId="{53740B39-538B-4A7F-9C69-20955FD24867}" type="presParOf" srcId="{34187EF1-9063-4AF0-8B70-E2FD17B4363F}" destId="{63ABFA3A-E856-4AA0-85C7-C033F477E2BD}" srcOrd="0" destOrd="0" presId="urn:microsoft.com/office/officeart/2009/layout/CirclePictureHierarchy"/>
    <dgm:cxn modelId="{186186E2-80BB-44BB-BE71-B7771F76DC1B}" type="presParOf" srcId="{34187EF1-9063-4AF0-8B70-E2FD17B4363F}" destId="{E7D6FF43-EB73-4A99-AA59-AA96DEFB9EFF}" srcOrd="1" destOrd="0" presId="urn:microsoft.com/office/officeart/2009/layout/CirclePictureHierarchy"/>
    <dgm:cxn modelId="{4B95D676-FC9C-4D73-A040-E3DB342D4F81}" type="presParOf" srcId="{AAB6CD68-8733-4654-8CC7-ED107D343DDD}" destId="{38334942-BA17-4698-A293-F553EEA7E3BB}" srcOrd="1" destOrd="0" presId="urn:microsoft.com/office/officeart/2009/layout/CirclePictureHierarchy"/>
    <dgm:cxn modelId="{2F47606A-967A-43D9-B920-A4547A3F1F01}" type="presParOf" srcId="{E0E5140B-B2F2-42A8-B689-BD1A9CCD2DAD}" destId="{DA19E9D0-38DA-4949-B346-6A8AA439AE35}" srcOrd="10" destOrd="0" presId="urn:microsoft.com/office/officeart/2009/layout/CirclePictureHierarchy"/>
    <dgm:cxn modelId="{8A7E9B9C-777B-49A5-ADDD-397317CB2A15}" type="presParOf" srcId="{E0E5140B-B2F2-42A8-B689-BD1A9CCD2DAD}" destId="{EA822165-AF1D-4AEF-AB89-797D11FB256F}" srcOrd="11" destOrd="0" presId="urn:microsoft.com/office/officeart/2009/layout/CirclePictureHierarchy"/>
    <dgm:cxn modelId="{BCE8A877-1D13-4761-B8B7-AC88AEA6A74D}" type="presParOf" srcId="{EA822165-AF1D-4AEF-AB89-797D11FB256F}" destId="{51A98513-DE9D-45A3-9BFA-93BA433B45C1}" srcOrd="0" destOrd="0" presId="urn:microsoft.com/office/officeart/2009/layout/CirclePictureHierarchy"/>
    <dgm:cxn modelId="{595D1A6C-F00C-4D00-9E14-4D7DF1D49CC0}" type="presParOf" srcId="{51A98513-DE9D-45A3-9BFA-93BA433B45C1}" destId="{B2ED3CC7-84D6-45BF-A0D0-92FEE6BC1E8D}" srcOrd="0" destOrd="0" presId="urn:microsoft.com/office/officeart/2009/layout/CirclePictureHierarchy"/>
    <dgm:cxn modelId="{47A6A669-F3A2-48AD-A752-CEA8EA6284FB}" type="presParOf" srcId="{51A98513-DE9D-45A3-9BFA-93BA433B45C1}" destId="{8EEB93A1-E97F-4AE0-A0FC-BB626F2CC704}" srcOrd="1" destOrd="0" presId="urn:microsoft.com/office/officeart/2009/layout/CirclePictureHierarchy"/>
    <dgm:cxn modelId="{BAB03B24-C7B5-4FF9-B616-C1F4F6E910E5}" type="presParOf" srcId="{EA822165-AF1D-4AEF-AB89-797D11FB256F}" destId="{C59CECE9-3672-4D71-ABE7-957CEE3FD120}" srcOrd="1" destOrd="0" presId="urn:microsoft.com/office/officeart/2009/layout/CirclePicture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7EE0F-D83F-4D1F-B049-E3FDA77DF8A3}" type="doc">
      <dgm:prSet loTypeId="urn:microsoft.com/office/officeart/2005/8/layout/matrix2" loCatId="matrix" qsTypeId="urn:microsoft.com/office/officeart/2005/8/quickstyle/simple2" qsCatId="simple" csTypeId="urn:microsoft.com/office/officeart/2005/8/colors/colorful1" csCatId="colorful" phldr="1"/>
      <dgm:spPr/>
      <dgm:t>
        <a:bodyPr/>
        <a:lstStyle/>
        <a:p>
          <a:endParaRPr lang="zh-TW" altLang="en-US"/>
        </a:p>
      </dgm:t>
    </dgm:pt>
    <dgm:pt modelId="{3EBA7B12-C1B8-47BE-AE64-6BCEBA5CB134}">
      <dgm:prSet phldrT="[文字]" custT="1"/>
      <dgm:spPr/>
      <dgm:t>
        <a:bodyPr/>
        <a:lstStyle/>
        <a:p>
          <a:pPr algn="l">
            <a:lnSpc>
              <a:spcPct val="50000"/>
            </a:lnSpc>
          </a:pPr>
          <a:r>
            <a:rPr lang="zh-TW" altLang="en-US" sz="2000" dirty="0"/>
            <a:t> </a:t>
          </a:r>
          <a:r>
            <a:rPr lang="zh-TW" altLang="en-US" sz="2000" dirty="0">
              <a:solidFill>
                <a:schemeClr val="tx1">
                  <a:lumMod val="85000"/>
                  <a:lumOff val="15000"/>
                </a:schemeClr>
              </a:solidFill>
            </a:rPr>
            <a:t>內部優勢</a:t>
          </a:r>
          <a:endParaRPr lang="en-US" altLang="zh-TW" sz="2000" dirty="0">
            <a:solidFill>
              <a:schemeClr val="tx1">
                <a:lumMod val="85000"/>
                <a:lumOff val="15000"/>
              </a:schemeClr>
            </a:solidFill>
          </a:endParaRPr>
        </a:p>
        <a:p>
          <a:pPr algn="l">
            <a:lnSpc>
              <a:spcPct val="50000"/>
            </a:lnSpc>
          </a:pPr>
          <a:r>
            <a:rPr lang="zh-TW" altLang="en-US" sz="2000" dirty="0">
              <a:solidFill>
                <a:schemeClr val="tx1">
                  <a:lumMod val="85000"/>
                  <a:lumOff val="15000"/>
                </a:schemeClr>
              </a:solidFill>
            </a:rPr>
            <a:t> </a:t>
          </a:r>
          <a:r>
            <a:rPr lang="en-US" altLang="zh-TW" sz="2000" dirty="0">
              <a:solidFill>
                <a:schemeClr val="tx1">
                  <a:lumMod val="85000"/>
                  <a:lumOff val="15000"/>
                </a:schemeClr>
              </a:solidFill>
            </a:rPr>
            <a:t>1.</a:t>
          </a:r>
          <a:r>
            <a:rPr lang="zh-TW" altLang="en-US" sz="2000" dirty="0">
              <a:solidFill>
                <a:schemeClr val="tx1">
                  <a:lumMod val="85000"/>
                  <a:lumOff val="15000"/>
                </a:schemeClr>
              </a:solidFill>
            </a:rPr>
            <a:t>價格適中</a:t>
          </a:r>
          <a:endParaRPr lang="en-US" altLang="zh-TW" sz="2000" dirty="0">
            <a:solidFill>
              <a:schemeClr val="tx1">
                <a:lumMod val="85000"/>
                <a:lumOff val="15000"/>
              </a:schemeClr>
            </a:solidFill>
          </a:endParaRPr>
        </a:p>
        <a:p>
          <a:pPr algn="l">
            <a:lnSpc>
              <a:spcPct val="50000"/>
            </a:lnSpc>
          </a:pPr>
          <a:r>
            <a:rPr lang="zh-TW" altLang="en-US" sz="2000" dirty="0">
              <a:solidFill>
                <a:schemeClr val="tx1">
                  <a:lumMod val="85000"/>
                  <a:lumOff val="15000"/>
                </a:schemeClr>
              </a:solidFill>
            </a:rPr>
            <a:t> </a:t>
          </a:r>
          <a:r>
            <a:rPr lang="en-US" altLang="zh-TW" sz="2000" dirty="0">
              <a:solidFill>
                <a:schemeClr val="tx1">
                  <a:lumMod val="85000"/>
                  <a:lumOff val="15000"/>
                </a:schemeClr>
              </a:solidFill>
            </a:rPr>
            <a:t>2.</a:t>
          </a:r>
          <a:r>
            <a:rPr lang="zh-TW" altLang="en-US" sz="2000" dirty="0">
              <a:solidFill>
                <a:schemeClr val="tx1">
                  <a:lumMod val="85000"/>
                  <a:lumOff val="15000"/>
                </a:schemeClr>
              </a:solidFill>
            </a:rPr>
            <a:t>沒有淡旺季</a:t>
          </a:r>
          <a:endParaRPr lang="en-US" altLang="zh-TW" sz="2000" dirty="0">
            <a:solidFill>
              <a:schemeClr val="tx1">
                <a:lumMod val="85000"/>
                <a:lumOff val="15000"/>
              </a:schemeClr>
            </a:solidFill>
          </a:endParaRPr>
        </a:p>
        <a:p>
          <a:pPr algn="l">
            <a:lnSpc>
              <a:spcPct val="50000"/>
            </a:lnSpc>
          </a:pPr>
          <a:r>
            <a:rPr lang="zh-TW" altLang="en-US" sz="2000" dirty="0">
              <a:solidFill>
                <a:schemeClr val="tx1">
                  <a:lumMod val="85000"/>
                  <a:lumOff val="15000"/>
                </a:schemeClr>
              </a:solidFill>
            </a:rPr>
            <a:t> </a:t>
          </a:r>
          <a:r>
            <a:rPr lang="en-US" altLang="zh-TW" sz="2000" dirty="0">
              <a:solidFill>
                <a:schemeClr val="tx1">
                  <a:lumMod val="85000"/>
                  <a:lumOff val="15000"/>
                </a:schemeClr>
              </a:solidFill>
            </a:rPr>
            <a:t>3.</a:t>
          </a:r>
          <a:r>
            <a:rPr lang="zh-TW" altLang="en-US" sz="2000" dirty="0">
              <a:solidFill>
                <a:schemeClr val="tx1">
                  <a:lumMod val="85000"/>
                  <a:lumOff val="15000"/>
                </a:schemeClr>
              </a:solidFill>
            </a:rPr>
            <a:t>餐點種類多</a:t>
          </a:r>
          <a:endParaRPr lang="en-US" altLang="zh-TW" sz="2000" dirty="0">
            <a:solidFill>
              <a:schemeClr val="tx1">
                <a:lumMod val="85000"/>
                <a:lumOff val="15000"/>
              </a:schemeClr>
            </a:solidFill>
          </a:endParaRPr>
        </a:p>
        <a:p>
          <a:pPr algn="l">
            <a:lnSpc>
              <a:spcPct val="50000"/>
            </a:lnSpc>
          </a:pPr>
          <a:r>
            <a:rPr lang="zh-TW" altLang="en-US" sz="2000" dirty="0">
              <a:solidFill>
                <a:schemeClr val="tx1">
                  <a:lumMod val="85000"/>
                  <a:lumOff val="15000"/>
                </a:schemeClr>
              </a:solidFill>
            </a:rPr>
            <a:t> </a:t>
          </a:r>
          <a:r>
            <a:rPr lang="en-US" altLang="zh-TW" sz="2000" dirty="0">
              <a:solidFill>
                <a:schemeClr val="tx1">
                  <a:lumMod val="85000"/>
                  <a:lumOff val="15000"/>
                </a:schemeClr>
              </a:solidFill>
            </a:rPr>
            <a:t>4.</a:t>
          </a:r>
          <a:r>
            <a:rPr lang="zh-TW" altLang="en-US" sz="2000" dirty="0">
              <a:solidFill>
                <a:schemeClr val="tx1">
                  <a:lumMod val="85000"/>
                  <a:lumOff val="15000"/>
                </a:schemeClr>
              </a:solidFill>
            </a:rPr>
            <a:t>採高品質的用餐環境</a:t>
          </a:r>
        </a:p>
      </dgm:t>
    </dgm:pt>
    <dgm:pt modelId="{04E2AA40-3BA8-4FD8-8957-D338A587F547}" type="parTrans" cxnId="{A4D1593C-8087-4441-8D64-D7CBB59B33D4}">
      <dgm:prSet/>
      <dgm:spPr/>
      <dgm:t>
        <a:bodyPr/>
        <a:lstStyle/>
        <a:p>
          <a:endParaRPr lang="zh-TW" altLang="en-US"/>
        </a:p>
      </dgm:t>
    </dgm:pt>
    <dgm:pt modelId="{6FC7F24B-B3A0-4F36-AA8D-58D36316DC2A}" type="sibTrans" cxnId="{A4D1593C-8087-4441-8D64-D7CBB59B33D4}">
      <dgm:prSet/>
      <dgm:spPr/>
      <dgm:t>
        <a:bodyPr/>
        <a:lstStyle/>
        <a:p>
          <a:endParaRPr lang="zh-TW" altLang="en-US"/>
        </a:p>
      </dgm:t>
    </dgm:pt>
    <dgm:pt modelId="{B6FA7437-3843-4AD6-96F2-E0DCD0C62EE8}">
      <dgm:prSet phldrT="[文字]" custT="1"/>
      <dgm:spPr/>
      <dgm:t>
        <a:bodyPr/>
        <a:lstStyle/>
        <a:p>
          <a:pPr algn="l">
            <a:lnSpc>
              <a:spcPct val="50000"/>
            </a:lnSpc>
          </a:pPr>
          <a:r>
            <a:rPr lang="en-US" altLang="zh-TW" sz="2000" b="0" dirty="0">
              <a:solidFill>
                <a:schemeClr val="tx1">
                  <a:lumMod val="85000"/>
                  <a:lumOff val="15000"/>
                </a:schemeClr>
              </a:solidFill>
            </a:rPr>
            <a:t> </a:t>
          </a:r>
          <a:r>
            <a:rPr lang="zh-TW" sz="2000" b="0" dirty="0">
              <a:solidFill>
                <a:schemeClr val="tx1">
                  <a:lumMod val="85000"/>
                  <a:lumOff val="15000"/>
                </a:schemeClr>
              </a:solidFill>
            </a:rPr>
            <a:t>內部劣勢</a:t>
          </a:r>
          <a:endParaRPr lang="en-US" altLang="zh-TW" sz="2000" b="0" dirty="0">
            <a:solidFill>
              <a:schemeClr val="tx1">
                <a:lumMod val="85000"/>
                <a:lumOff val="15000"/>
              </a:schemeClr>
            </a:solidFill>
          </a:endParaRPr>
        </a:p>
        <a:p>
          <a:pPr algn="l">
            <a:lnSpc>
              <a:spcPct val="50000"/>
            </a:lnSpc>
          </a:pPr>
          <a:r>
            <a:rPr lang="en-US" altLang="zh-TW" sz="2000" b="0" dirty="0">
              <a:solidFill>
                <a:schemeClr val="tx1">
                  <a:lumMod val="85000"/>
                  <a:lumOff val="15000"/>
                </a:schemeClr>
              </a:solidFill>
            </a:rPr>
            <a:t> 1.</a:t>
          </a:r>
          <a:r>
            <a:rPr lang="zh-TW" altLang="zh-TW" sz="2000" b="0" dirty="0">
              <a:solidFill>
                <a:schemeClr val="tx1">
                  <a:lumMod val="85000"/>
                  <a:lumOff val="15000"/>
                </a:schemeClr>
              </a:solidFill>
            </a:rPr>
            <a:t>沒有加盟，無法獲得規模經濟</a:t>
          </a:r>
        </a:p>
        <a:p>
          <a:pPr algn="l">
            <a:lnSpc>
              <a:spcPct val="50000"/>
            </a:lnSpc>
          </a:pPr>
          <a:r>
            <a:rPr lang="en-US" altLang="zh-TW" sz="2000" b="0" dirty="0">
              <a:solidFill>
                <a:schemeClr val="tx1">
                  <a:lumMod val="85000"/>
                  <a:lumOff val="15000"/>
                </a:schemeClr>
              </a:solidFill>
            </a:rPr>
            <a:t> 2.</a:t>
          </a:r>
          <a:r>
            <a:rPr lang="zh-TW" altLang="zh-TW" sz="2000" b="0" dirty="0">
              <a:solidFill>
                <a:schemeClr val="tx1">
                  <a:lumMod val="85000"/>
                  <a:lumOff val="15000"/>
                </a:schemeClr>
              </a:solidFill>
            </a:rPr>
            <a:t>開店初期知名度低</a:t>
          </a:r>
        </a:p>
        <a:p>
          <a:pPr algn="l">
            <a:lnSpc>
              <a:spcPct val="50000"/>
            </a:lnSpc>
          </a:pPr>
          <a:r>
            <a:rPr lang="en-US" altLang="zh-TW" sz="2000" b="0" dirty="0">
              <a:solidFill>
                <a:schemeClr val="tx1">
                  <a:lumMod val="85000"/>
                  <a:lumOff val="15000"/>
                </a:schemeClr>
              </a:solidFill>
            </a:rPr>
            <a:t> 3.</a:t>
          </a:r>
          <a:r>
            <a:rPr lang="zh-TW" altLang="zh-TW" sz="2000" b="0" dirty="0">
              <a:solidFill>
                <a:schemeClr val="tx1">
                  <a:lumMod val="85000"/>
                  <a:lumOff val="15000"/>
                </a:schemeClr>
              </a:solidFill>
            </a:rPr>
            <a:t>員工缺乏訓練及餐飲經驗</a:t>
          </a:r>
        </a:p>
        <a:p>
          <a:pPr algn="l">
            <a:lnSpc>
              <a:spcPct val="50000"/>
            </a:lnSpc>
          </a:pPr>
          <a:r>
            <a:rPr lang="en-US" altLang="zh-TW" sz="2000" b="0" dirty="0">
              <a:solidFill>
                <a:schemeClr val="tx1">
                  <a:lumMod val="85000"/>
                  <a:lumOff val="15000"/>
                </a:schemeClr>
              </a:solidFill>
            </a:rPr>
            <a:t> 4.</a:t>
          </a:r>
          <a:r>
            <a:rPr lang="zh-TW" altLang="zh-TW" sz="2000" b="0" dirty="0">
              <a:solidFill>
                <a:schemeClr val="tx1">
                  <a:lumMod val="85000"/>
                  <a:lumOff val="15000"/>
                </a:schemeClr>
              </a:solidFill>
            </a:rPr>
            <a:t>創業初期資金不多</a:t>
          </a:r>
        </a:p>
      </dgm:t>
    </dgm:pt>
    <dgm:pt modelId="{28C91E3E-6D9F-424C-AFB4-24ED08ECB20D}" type="parTrans" cxnId="{C069DCFF-F840-4CA2-8270-21DEAB40C6D9}">
      <dgm:prSet/>
      <dgm:spPr/>
      <dgm:t>
        <a:bodyPr/>
        <a:lstStyle/>
        <a:p>
          <a:endParaRPr lang="zh-TW" altLang="en-US"/>
        </a:p>
      </dgm:t>
    </dgm:pt>
    <dgm:pt modelId="{C80A22E4-715E-4ED1-92F8-ADDE51FE2FF0}" type="sibTrans" cxnId="{C069DCFF-F840-4CA2-8270-21DEAB40C6D9}">
      <dgm:prSet/>
      <dgm:spPr/>
      <dgm:t>
        <a:bodyPr/>
        <a:lstStyle/>
        <a:p>
          <a:endParaRPr lang="zh-TW" altLang="en-US"/>
        </a:p>
      </dgm:t>
    </dgm:pt>
    <dgm:pt modelId="{48C1D070-DF4E-4BAF-B253-B35852A444D7}">
      <dgm:prSet phldrT="[文字]" custT="1"/>
      <dgm:spPr/>
      <dgm:t>
        <a:bodyPr/>
        <a:lstStyle/>
        <a:p>
          <a:pPr algn="l">
            <a:lnSpc>
              <a:spcPct val="90000"/>
            </a:lnSpc>
          </a:pPr>
          <a:r>
            <a:rPr lang="en-US" altLang="zh-TW" sz="2000" b="0" dirty="0">
              <a:solidFill>
                <a:schemeClr val="tx1">
                  <a:lumMod val="85000"/>
                  <a:lumOff val="15000"/>
                </a:schemeClr>
              </a:solidFill>
            </a:rPr>
            <a:t> </a:t>
          </a:r>
          <a:r>
            <a:rPr lang="zh-TW" sz="2000" b="0" dirty="0">
              <a:solidFill>
                <a:schemeClr val="tx1">
                  <a:lumMod val="85000"/>
                  <a:lumOff val="15000"/>
                </a:schemeClr>
              </a:solidFill>
            </a:rPr>
            <a:t>外部機會</a:t>
          </a:r>
          <a:endParaRPr lang="en-US" altLang="zh-TW" sz="2000" b="0" dirty="0">
            <a:solidFill>
              <a:schemeClr val="tx1">
                <a:lumMod val="85000"/>
                <a:lumOff val="15000"/>
              </a:schemeClr>
            </a:solidFill>
          </a:endParaRPr>
        </a:p>
        <a:p>
          <a:pPr algn="l">
            <a:lnSpc>
              <a:spcPct val="50000"/>
            </a:lnSpc>
          </a:pPr>
          <a:r>
            <a:rPr lang="en-US" altLang="zh-TW" sz="2000" b="0" dirty="0">
              <a:solidFill>
                <a:schemeClr val="tx1">
                  <a:lumMod val="85000"/>
                  <a:lumOff val="15000"/>
                </a:schemeClr>
              </a:solidFill>
            </a:rPr>
            <a:t> 1.</a:t>
          </a:r>
          <a:r>
            <a:rPr lang="zh-TW" sz="2000" b="0" dirty="0">
              <a:solidFill>
                <a:schemeClr val="tx1">
                  <a:lumMod val="85000"/>
                  <a:lumOff val="15000"/>
                </a:schemeClr>
              </a:solidFill>
            </a:rPr>
            <a:t>現代客群注重精緻美食</a:t>
          </a:r>
        </a:p>
        <a:p>
          <a:pPr algn="l">
            <a:lnSpc>
              <a:spcPct val="50000"/>
            </a:lnSpc>
          </a:pPr>
          <a:r>
            <a:rPr lang="en-US" altLang="zh-TW" sz="2000" b="0" dirty="0">
              <a:solidFill>
                <a:schemeClr val="tx1">
                  <a:lumMod val="85000"/>
                  <a:lumOff val="15000"/>
                </a:schemeClr>
              </a:solidFill>
            </a:rPr>
            <a:t> 2.</a:t>
          </a:r>
          <a:r>
            <a:rPr lang="zh-TW" sz="2000" b="0" dirty="0">
              <a:solidFill>
                <a:schemeClr val="tx1">
                  <a:lumMod val="85000"/>
                  <a:lumOff val="15000"/>
                </a:schemeClr>
              </a:solidFill>
            </a:rPr>
            <a:t>市場資訊流通</a:t>
          </a:r>
          <a:r>
            <a:rPr lang="en-US" altLang="zh-TW" sz="2000" b="0" dirty="0">
              <a:solidFill>
                <a:schemeClr val="tx1">
                  <a:lumMod val="85000"/>
                  <a:lumOff val="15000"/>
                </a:schemeClr>
              </a:solidFill>
            </a:rPr>
            <a:t>,</a:t>
          </a:r>
          <a:r>
            <a:rPr lang="zh-TW" sz="2000" b="0" dirty="0">
              <a:solidFill>
                <a:schemeClr val="tx1">
                  <a:lumMod val="85000"/>
                  <a:lumOff val="15000"/>
                </a:schemeClr>
              </a:solidFill>
            </a:rPr>
            <a:t>容易進入市場</a:t>
          </a:r>
        </a:p>
        <a:p>
          <a:pPr algn="l">
            <a:lnSpc>
              <a:spcPct val="50000"/>
            </a:lnSpc>
          </a:pPr>
          <a:r>
            <a:rPr lang="en-US" altLang="zh-TW" sz="2000" b="0" dirty="0">
              <a:solidFill>
                <a:schemeClr val="tx1">
                  <a:lumMod val="85000"/>
                  <a:lumOff val="15000"/>
                </a:schemeClr>
              </a:solidFill>
            </a:rPr>
            <a:t> 3.</a:t>
          </a:r>
          <a:r>
            <a:rPr lang="zh-TW" sz="2000" b="0" dirty="0">
              <a:solidFill>
                <a:schemeClr val="tx1">
                  <a:lumMod val="85000"/>
                  <a:lumOff val="15000"/>
                </a:schemeClr>
              </a:solidFill>
            </a:rPr>
            <a:t>外食人口逐漸增加</a:t>
          </a:r>
        </a:p>
        <a:p>
          <a:pPr algn="l">
            <a:lnSpc>
              <a:spcPct val="50000"/>
            </a:lnSpc>
          </a:pPr>
          <a:r>
            <a:rPr lang="en-US" altLang="zh-TW" sz="2000" b="0" dirty="0">
              <a:solidFill>
                <a:schemeClr val="tx1">
                  <a:lumMod val="85000"/>
                  <a:lumOff val="15000"/>
                </a:schemeClr>
              </a:solidFill>
            </a:rPr>
            <a:t> 4.</a:t>
          </a:r>
          <a:r>
            <a:rPr lang="zh-TW" sz="2000" b="0" dirty="0">
              <a:solidFill>
                <a:schemeClr val="tx1">
                  <a:lumMod val="85000"/>
                  <a:lumOff val="15000"/>
                </a:schemeClr>
              </a:solidFill>
            </a:rPr>
            <a:t>電子商務蓬勃發展</a:t>
          </a:r>
        </a:p>
        <a:p>
          <a:pPr algn="l">
            <a:lnSpc>
              <a:spcPct val="50000"/>
            </a:lnSpc>
          </a:pPr>
          <a:r>
            <a:rPr lang="en-US" altLang="zh-TW" sz="2000" b="0" dirty="0">
              <a:solidFill>
                <a:schemeClr val="tx1">
                  <a:lumMod val="85000"/>
                  <a:lumOff val="15000"/>
                </a:schemeClr>
              </a:solidFill>
            </a:rPr>
            <a:t> 5.</a:t>
          </a:r>
          <a:r>
            <a:rPr lang="zh-TW" sz="2000" b="0" dirty="0">
              <a:solidFill>
                <a:schemeClr val="tx1">
                  <a:lumMod val="85000"/>
                  <a:lumOff val="15000"/>
                </a:schemeClr>
              </a:solidFill>
            </a:rPr>
            <a:t>近年外送產業興起</a:t>
          </a:r>
          <a:endParaRPr lang="zh-TW" altLang="en-US" sz="2000" b="0" dirty="0">
            <a:solidFill>
              <a:schemeClr val="tx1">
                <a:lumMod val="85000"/>
                <a:lumOff val="15000"/>
              </a:schemeClr>
            </a:solidFill>
          </a:endParaRPr>
        </a:p>
      </dgm:t>
    </dgm:pt>
    <dgm:pt modelId="{37E5D675-DDC9-4BBB-B71E-8A9DD63CF23B}" type="parTrans" cxnId="{7060C53A-ECCF-4811-B1F6-21F5053A5957}">
      <dgm:prSet/>
      <dgm:spPr/>
      <dgm:t>
        <a:bodyPr/>
        <a:lstStyle/>
        <a:p>
          <a:endParaRPr lang="zh-TW" altLang="en-US"/>
        </a:p>
      </dgm:t>
    </dgm:pt>
    <dgm:pt modelId="{ED6B54FA-C100-4DB1-96FC-41D1408B6D02}" type="sibTrans" cxnId="{7060C53A-ECCF-4811-B1F6-21F5053A5957}">
      <dgm:prSet/>
      <dgm:spPr/>
      <dgm:t>
        <a:bodyPr/>
        <a:lstStyle/>
        <a:p>
          <a:endParaRPr lang="zh-TW" altLang="en-US"/>
        </a:p>
      </dgm:t>
    </dgm:pt>
    <dgm:pt modelId="{D57459C6-80E4-421E-A77A-3727810A9421}">
      <dgm:prSet phldrT="[文字]" custT="1"/>
      <dgm:spPr/>
      <dgm:t>
        <a:bodyPr/>
        <a:lstStyle/>
        <a:p>
          <a:pPr algn="l">
            <a:lnSpc>
              <a:spcPct val="50000"/>
            </a:lnSpc>
          </a:pPr>
          <a:r>
            <a:rPr lang="en-US" altLang="zh-TW" sz="2000" b="0" dirty="0"/>
            <a:t> </a:t>
          </a:r>
          <a:r>
            <a:rPr lang="zh-TW" sz="2000" b="0" dirty="0">
              <a:solidFill>
                <a:schemeClr val="tx1">
                  <a:lumMod val="85000"/>
                  <a:lumOff val="15000"/>
                </a:schemeClr>
              </a:solidFill>
            </a:rPr>
            <a:t>外部威脅</a:t>
          </a:r>
          <a:endParaRPr lang="en-US" altLang="zh-TW" sz="2000" b="0" dirty="0">
            <a:solidFill>
              <a:schemeClr val="tx1">
                <a:lumMod val="85000"/>
                <a:lumOff val="15000"/>
              </a:schemeClr>
            </a:solidFill>
          </a:endParaRPr>
        </a:p>
        <a:p>
          <a:pPr algn="l">
            <a:lnSpc>
              <a:spcPct val="50000"/>
            </a:lnSpc>
          </a:pPr>
          <a:r>
            <a:rPr lang="en-US" altLang="zh-TW" sz="2000" b="0" dirty="0">
              <a:solidFill>
                <a:schemeClr val="tx1">
                  <a:lumMod val="85000"/>
                  <a:lumOff val="15000"/>
                </a:schemeClr>
              </a:solidFill>
            </a:rPr>
            <a:t> 1.</a:t>
          </a:r>
          <a:r>
            <a:rPr lang="zh-TW" sz="2000" b="0" dirty="0">
              <a:solidFill>
                <a:schemeClr val="tx1">
                  <a:lumMod val="85000"/>
                  <a:lumOff val="15000"/>
                </a:schemeClr>
              </a:solidFill>
            </a:rPr>
            <a:t>早午餐店數量多，競爭力高</a:t>
          </a:r>
          <a:endParaRPr lang="en-US" altLang="zh-TW" sz="2000" b="0" dirty="0">
            <a:solidFill>
              <a:schemeClr val="tx1">
                <a:lumMod val="85000"/>
                <a:lumOff val="15000"/>
              </a:schemeClr>
            </a:solidFill>
          </a:endParaRPr>
        </a:p>
        <a:p>
          <a:pPr algn="l">
            <a:lnSpc>
              <a:spcPct val="50000"/>
            </a:lnSpc>
          </a:pPr>
          <a:endParaRPr lang="en-US" altLang="zh-TW" sz="2000" b="0" dirty="0"/>
        </a:p>
        <a:p>
          <a:pPr algn="l">
            <a:lnSpc>
              <a:spcPct val="50000"/>
            </a:lnSpc>
          </a:pPr>
          <a:endParaRPr lang="en-US" altLang="zh-TW" sz="2000" b="0" dirty="0"/>
        </a:p>
        <a:p>
          <a:pPr algn="l">
            <a:lnSpc>
              <a:spcPct val="50000"/>
            </a:lnSpc>
          </a:pPr>
          <a:endParaRPr lang="en-US" altLang="zh-TW" sz="2000" b="0" dirty="0"/>
        </a:p>
        <a:p>
          <a:pPr algn="l">
            <a:lnSpc>
              <a:spcPct val="50000"/>
            </a:lnSpc>
          </a:pPr>
          <a:endParaRPr lang="en-US" altLang="zh-TW" sz="2000" b="0" dirty="0"/>
        </a:p>
        <a:p>
          <a:pPr algn="l">
            <a:lnSpc>
              <a:spcPct val="50000"/>
            </a:lnSpc>
          </a:pPr>
          <a:endParaRPr lang="zh-TW" altLang="en-US" sz="2000" b="0" dirty="0"/>
        </a:p>
      </dgm:t>
    </dgm:pt>
    <dgm:pt modelId="{776024A5-2373-494C-B302-5298B4274D88}" type="parTrans" cxnId="{09033B63-1EAC-453F-A07C-C05BDC718CD9}">
      <dgm:prSet/>
      <dgm:spPr/>
      <dgm:t>
        <a:bodyPr/>
        <a:lstStyle/>
        <a:p>
          <a:endParaRPr lang="zh-TW" altLang="en-US"/>
        </a:p>
      </dgm:t>
    </dgm:pt>
    <dgm:pt modelId="{A963D344-5A05-4821-A4EF-FE27FBF7696B}" type="sibTrans" cxnId="{09033B63-1EAC-453F-A07C-C05BDC718CD9}">
      <dgm:prSet/>
      <dgm:spPr/>
      <dgm:t>
        <a:bodyPr/>
        <a:lstStyle/>
        <a:p>
          <a:endParaRPr lang="zh-TW" altLang="en-US"/>
        </a:p>
      </dgm:t>
    </dgm:pt>
    <dgm:pt modelId="{F5D2F42A-F21E-419F-BFAC-3A14530FF113}" type="pres">
      <dgm:prSet presAssocID="{2027EE0F-D83F-4D1F-B049-E3FDA77DF8A3}" presName="matrix" presStyleCnt="0">
        <dgm:presLayoutVars>
          <dgm:chMax val="1"/>
          <dgm:dir/>
          <dgm:resizeHandles val="exact"/>
        </dgm:presLayoutVars>
      </dgm:prSet>
      <dgm:spPr/>
      <dgm:t>
        <a:bodyPr/>
        <a:lstStyle/>
        <a:p>
          <a:endParaRPr lang="zh-TW" altLang="en-US"/>
        </a:p>
      </dgm:t>
    </dgm:pt>
    <dgm:pt modelId="{6AB0DA41-FC23-4754-B554-1B0AAE9A713E}" type="pres">
      <dgm:prSet presAssocID="{2027EE0F-D83F-4D1F-B049-E3FDA77DF8A3}" presName="axisShape" presStyleLbl="bgShp" presStyleIdx="0" presStyleCnt="1" custScaleX="164121" custLinFactNeighborY="-709"/>
      <dgm:spPr/>
    </dgm:pt>
    <dgm:pt modelId="{C69B9D86-8C26-4AE1-9406-BA779DADD321}" type="pres">
      <dgm:prSet presAssocID="{2027EE0F-D83F-4D1F-B049-E3FDA77DF8A3}" presName="rect1" presStyleLbl="node1" presStyleIdx="0" presStyleCnt="4" custScaleX="194762" custLinFactNeighborX="-47650" custLinFactNeighborY="-4095">
        <dgm:presLayoutVars>
          <dgm:chMax val="0"/>
          <dgm:chPref val="0"/>
          <dgm:bulletEnabled val="1"/>
        </dgm:presLayoutVars>
      </dgm:prSet>
      <dgm:spPr/>
      <dgm:t>
        <a:bodyPr/>
        <a:lstStyle/>
        <a:p>
          <a:endParaRPr lang="zh-TW" altLang="en-US"/>
        </a:p>
      </dgm:t>
    </dgm:pt>
    <dgm:pt modelId="{B3693E74-8A42-448F-A098-94A4E673A4D9}" type="pres">
      <dgm:prSet presAssocID="{2027EE0F-D83F-4D1F-B049-E3FDA77DF8A3}" presName="rect2" presStyleLbl="node1" presStyleIdx="1" presStyleCnt="4" custScaleX="195906" custLinFactNeighborX="46253" custLinFactNeighborY="-2803">
        <dgm:presLayoutVars>
          <dgm:chMax val="0"/>
          <dgm:chPref val="0"/>
          <dgm:bulletEnabled val="1"/>
        </dgm:presLayoutVars>
      </dgm:prSet>
      <dgm:spPr/>
      <dgm:t>
        <a:bodyPr/>
        <a:lstStyle/>
        <a:p>
          <a:endParaRPr lang="zh-TW" altLang="en-US"/>
        </a:p>
      </dgm:t>
    </dgm:pt>
    <dgm:pt modelId="{F9D7BD80-7717-4F7B-AA99-70BBACB65F68}" type="pres">
      <dgm:prSet presAssocID="{2027EE0F-D83F-4D1F-B049-E3FDA77DF8A3}" presName="rect3" presStyleLbl="node1" presStyleIdx="2" presStyleCnt="4" custScaleX="194634" custLinFactNeighborX="-47650" custLinFactNeighborY="844">
        <dgm:presLayoutVars>
          <dgm:chMax val="0"/>
          <dgm:chPref val="0"/>
          <dgm:bulletEnabled val="1"/>
        </dgm:presLayoutVars>
      </dgm:prSet>
      <dgm:spPr/>
      <dgm:t>
        <a:bodyPr/>
        <a:lstStyle/>
        <a:p>
          <a:endParaRPr lang="zh-TW" altLang="en-US"/>
        </a:p>
      </dgm:t>
    </dgm:pt>
    <dgm:pt modelId="{6AC22CB9-FB2F-4C71-9588-624553F8FF43}" type="pres">
      <dgm:prSet presAssocID="{2027EE0F-D83F-4D1F-B049-E3FDA77DF8A3}" presName="rect4" presStyleLbl="node1" presStyleIdx="3" presStyleCnt="4" custScaleX="195607" custLinFactNeighborX="47743" custLinFactNeighborY="2341">
        <dgm:presLayoutVars>
          <dgm:chMax val="0"/>
          <dgm:chPref val="0"/>
          <dgm:bulletEnabled val="1"/>
        </dgm:presLayoutVars>
      </dgm:prSet>
      <dgm:spPr/>
      <dgm:t>
        <a:bodyPr/>
        <a:lstStyle/>
        <a:p>
          <a:endParaRPr lang="zh-TW" altLang="en-US"/>
        </a:p>
      </dgm:t>
    </dgm:pt>
  </dgm:ptLst>
  <dgm:cxnLst>
    <dgm:cxn modelId="{D67B2C3F-2FE9-45ED-ADDC-BB394D3E0AEC}" type="presOf" srcId="{D57459C6-80E4-421E-A77A-3727810A9421}" destId="{6AC22CB9-FB2F-4C71-9588-624553F8FF43}" srcOrd="0" destOrd="0" presId="urn:microsoft.com/office/officeart/2005/8/layout/matrix2"/>
    <dgm:cxn modelId="{09033B63-1EAC-453F-A07C-C05BDC718CD9}" srcId="{2027EE0F-D83F-4D1F-B049-E3FDA77DF8A3}" destId="{D57459C6-80E4-421E-A77A-3727810A9421}" srcOrd="3" destOrd="0" parTransId="{776024A5-2373-494C-B302-5298B4274D88}" sibTransId="{A963D344-5A05-4821-A4EF-FE27FBF7696B}"/>
    <dgm:cxn modelId="{A4D1593C-8087-4441-8D64-D7CBB59B33D4}" srcId="{2027EE0F-D83F-4D1F-B049-E3FDA77DF8A3}" destId="{3EBA7B12-C1B8-47BE-AE64-6BCEBA5CB134}" srcOrd="0" destOrd="0" parTransId="{04E2AA40-3BA8-4FD8-8957-D338A587F547}" sibTransId="{6FC7F24B-B3A0-4F36-AA8D-58D36316DC2A}"/>
    <dgm:cxn modelId="{7060C53A-ECCF-4811-B1F6-21F5053A5957}" srcId="{2027EE0F-D83F-4D1F-B049-E3FDA77DF8A3}" destId="{48C1D070-DF4E-4BAF-B253-B35852A444D7}" srcOrd="2" destOrd="0" parTransId="{37E5D675-DDC9-4BBB-B71E-8A9DD63CF23B}" sibTransId="{ED6B54FA-C100-4DB1-96FC-41D1408B6D02}"/>
    <dgm:cxn modelId="{2776179E-D21E-4248-BEA8-393C56AFBF2F}" type="presOf" srcId="{B6FA7437-3843-4AD6-96F2-E0DCD0C62EE8}" destId="{B3693E74-8A42-448F-A098-94A4E673A4D9}" srcOrd="0" destOrd="0" presId="urn:microsoft.com/office/officeart/2005/8/layout/matrix2"/>
    <dgm:cxn modelId="{C069DCFF-F840-4CA2-8270-21DEAB40C6D9}" srcId="{2027EE0F-D83F-4D1F-B049-E3FDA77DF8A3}" destId="{B6FA7437-3843-4AD6-96F2-E0DCD0C62EE8}" srcOrd="1" destOrd="0" parTransId="{28C91E3E-6D9F-424C-AFB4-24ED08ECB20D}" sibTransId="{C80A22E4-715E-4ED1-92F8-ADDE51FE2FF0}"/>
    <dgm:cxn modelId="{BA01071A-8D7C-4FBB-95B4-2E09247B1DEA}" type="presOf" srcId="{48C1D070-DF4E-4BAF-B253-B35852A444D7}" destId="{F9D7BD80-7717-4F7B-AA99-70BBACB65F68}" srcOrd="0" destOrd="0" presId="urn:microsoft.com/office/officeart/2005/8/layout/matrix2"/>
    <dgm:cxn modelId="{0AEDCE64-BEE7-4C5D-8CC3-B299F94257E6}" type="presOf" srcId="{3EBA7B12-C1B8-47BE-AE64-6BCEBA5CB134}" destId="{C69B9D86-8C26-4AE1-9406-BA779DADD321}" srcOrd="0" destOrd="0" presId="urn:microsoft.com/office/officeart/2005/8/layout/matrix2"/>
    <dgm:cxn modelId="{CB29DB86-102B-432A-B7DF-54A799F9F9E9}" type="presOf" srcId="{2027EE0F-D83F-4D1F-B049-E3FDA77DF8A3}" destId="{F5D2F42A-F21E-419F-BFAC-3A14530FF113}" srcOrd="0" destOrd="0" presId="urn:microsoft.com/office/officeart/2005/8/layout/matrix2"/>
    <dgm:cxn modelId="{2CF32875-ABC3-4786-AF09-A2C410541258}" type="presParOf" srcId="{F5D2F42A-F21E-419F-BFAC-3A14530FF113}" destId="{6AB0DA41-FC23-4754-B554-1B0AAE9A713E}" srcOrd="0" destOrd="0" presId="urn:microsoft.com/office/officeart/2005/8/layout/matrix2"/>
    <dgm:cxn modelId="{DE30F717-28AD-46B2-AE1E-96C4F889E5F3}" type="presParOf" srcId="{F5D2F42A-F21E-419F-BFAC-3A14530FF113}" destId="{C69B9D86-8C26-4AE1-9406-BA779DADD321}" srcOrd="1" destOrd="0" presId="urn:microsoft.com/office/officeart/2005/8/layout/matrix2"/>
    <dgm:cxn modelId="{0EF0BFD7-3948-4B68-98C1-0C755028B095}" type="presParOf" srcId="{F5D2F42A-F21E-419F-BFAC-3A14530FF113}" destId="{B3693E74-8A42-448F-A098-94A4E673A4D9}" srcOrd="2" destOrd="0" presId="urn:microsoft.com/office/officeart/2005/8/layout/matrix2"/>
    <dgm:cxn modelId="{39303EDF-92B8-4F0F-A113-586CB9C3FAD8}" type="presParOf" srcId="{F5D2F42A-F21E-419F-BFAC-3A14530FF113}" destId="{F9D7BD80-7717-4F7B-AA99-70BBACB65F68}" srcOrd="3" destOrd="0" presId="urn:microsoft.com/office/officeart/2005/8/layout/matrix2"/>
    <dgm:cxn modelId="{654CAAF5-4CF1-42D9-9EF6-059D43B9FE18}" type="presParOf" srcId="{F5D2F42A-F21E-419F-BFAC-3A14530FF113}" destId="{6AC22CB9-FB2F-4C71-9588-624553F8FF43}" srcOrd="4" destOrd="0" presId="urn:microsoft.com/office/officeart/2005/8/layout/matrix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9E9D0-38DA-4949-B346-6A8AA439AE35}">
      <dsp:nvSpPr>
        <dsp:cNvPr id="0" name=""/>
        <dsp:cNvSpPr/>
      </dsp:nvSpPr>
      <dsp:spPr>
        <a:xfrm>
          <a:off x="4477185" y="3529872"/>
          <a:ext cx="4172525" cy="191177"/>
        </a:xfrm>
        <a:custGeom>
          <a:avLst/>
          <a:gdLst/>
          <a:ahLst/>
          <a:cxnLst/>
          <a:rect l="0" t="0" r="0" b="0"/>
          <a:pathLst>
            <a:path>
              <a:moveTo>
                <a:pt x="0" y="0"/>
              </a:moveTo>
              <a:lnTo>
                <a:pt x="0" y="96347"/>
              </a:lnTo>
              <a:lnTo>
                <a:pt x="4172525" y="96347"/>
              </a:lnTo>
              <a:lnTo>
                <a:pt x="4172525" y="19117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7EB99B-1804-4792-A880-4A2D4079EFBD}">
      <dsp:nvSpPr>
        <dsp:cNvPr id="0" name=""/>
        <dsp:cNvSpPr/>
      </dsp:nvSpPr>
      <dsp:spPr>
        <a:xfrm>
          <a:off x="4477185" y="3529872"/>
          <a:ext cx="2503515" cy="191177"/>
        </a:xfrm>
        <a:custGeom>
          <a:avLst/>
          <a:gdLst/>
          <a:ahLst/>
          <a:cxnLst/>
          <a:rect l="0" t="0" r="0" b="0"/>
          <a:pathLst>
            <a:path>
              <a:moveTo>
                <a:pt x="0" y="0"/>
              </a:moveTo>
              <a:lnTo>
                <a:pt x="0" y="96347"/>
              </a:lnTo>
              <a:lnTo>
                <a:pt x="2503515" y="96347"/>
              </a:lnTo>
              <a:lnTo>
                <a:pt x="2503515" y="19117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692B5F-E2D4-40C4-BDB9-AD40B949844E}">
      <dsp:nvSpPr>
        <dsp:cNvPr id="0" name=""/>
        <dsp:cNvSpPr/>
      </dsp:nvSpPr>
      <dsp:spPr>
        <a:xfrm>
          <a:off x="4477185" y="3529872"/>
          <a:ext cx="834505" cy="191177"/>
        </a:xfrm>
        <a:custGeom>
          <a:avLst/>
          <a:gdLst/>
          <a:ahLst/>
          <a:cxnLst/>
          <a:rect l="0" t="0" r="0" b="0"/>
          <a:pathLst>
            <a:path>
              <a:moveTo>
                <a:pt x="0" y="0"/>
              </a:moveTo>
              <a:lnTo>
                <a:pt x="0" y="96347"/>
              </a:lnTo>
              <a:lnTo>
                <a:pt x="834505" y="96347"/>
              </a:lnTo>
              <a:lnTo>
                <a:pt x="834505" y="19117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BF4931-3DFF-4406-842F-5C193A3124FD}">
      <dsp:nvSpPr>
        <dsp:cNvPr id="0" name=""/>
        <dsp:cNvSpPr/>
      </dsp:nvSpPr>
      <dsp:spPr>
        <a:xfrm>
          <a:off x="3642680" y="3529872"/>
          <a:ext cx="834505" cy="191177"/>
        </a:xfrm>
        <a:custGeom>
          <a:avLst/>
          <a:gdLst/>
          <a:ahLst/>
          <a:cxnLst/>
          <a:rect l="0" t="0" r="0" b="0"/>
          <a:pathLst>
            <a:path>
              <a:moveTo>
                <a:pt x="834505" y="0"/>
              </a:moveTo>
              <a:lnTo>
                <a:pt x="834505" y="96347"/>
              </a:lnTo>
              <a:lnTo>
                <a:pt x="0" y="96347"/>
              </a:lnTo>
              <a:lnTo>
                <a:pt x="0" y="19117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48095E-D00C-45C9-A383-404FE377D6D0}">
      <dsp:nvSpPr>
        <dsp:cNvPr id="0" name=""/>
        <dsp:cNvSpPr/>
      </dsp:nvSpPr>
      <dsp:spPr>
        <a:xfrm>
          <a:off x="1973670" y="3529872"/>
          <a:ext cx="2503515" cy="191177"/>
        </a:xfrm>
        <a:custGeom>
          <a:avLst/>
          <a:gdLst/>
          <a:ahLst/>
          <a:cxnLst/>
          <a:rect l="0" t="0" r="0" b="0"/>
          <a:pathLst>
            <a:path>
              <a:moveTo>
                <a:pt x="2503515" y="0"/>
              </a:moveTo>
              <a:lnTo>
                <a:pt x="2503515" y="96347"/>
              </a:lnTo>
              <a:lnTo>
                <a:pt x="0" y="96347"/>
              </a:lnTo>
              <a:lnTo>
                <a:pt x="0" y="19117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031E5F-DAA9-41B7-9C75-70CE9D5280EC}">
      <dsp:nvSpPr>
        <dsp:cNvPr id="0" name=""/>
        <dsp:cNvSpPr/>
      </dsp:nvSpPr>
      <dsp:spPr>
        <a:xfrm>
          <a:off x="304660" y="3529872"/>
          <a:ext cx="4172525" cy="191177"/>
        </a:xfrm>
        <a:custGeom>
          <a:avLst/>
          <a:gdLst/>
          <a:ahLst/>
          <a:cxnLst/>
          <a:rect l="0" t="0" r="0" b="0"/>
          <a:pathLst>
            <a:path>
              <a:moveTo>
                <a:pt x="4172525" y="0"/>
              </a:moveTo>
              <a:lnTo>
                <a:pt x="4172525" y="96347"/>
              </a:lnTo>
              <a:lnTo>
                <a:pt x="0" y="96347"/>
              </a:lnTo>
              <a:lnTo>
                <a:pt x="0" y="19117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54D6BB-244A-48DC-89C8-85E0E0F0989A}">
      <dsp:nvSpPr>
        <dsp:cNvPr id="0" name=""/>
        <dsp:cNvSpPr/>
      </dsp:nvSpPr>
      <dsp:spPr>
        <a:xfrm>
          <a:off x="4431465" y="2731781"/>
          <a:ext cx="91440" cy="191177"/>
        </a:xfrm>
        <a:custGeom>
          <a:avLst/>
          <a:gdLst/>
          <a:ahLst/>
          <a:cxnLst/>
          <a:rect l="0" t="0" r="0" b="0"/>
          <a:pathLst>
            <a:path>
              <a:moveTo>
                <a:pt x="45720" y="0"/>
              </a:moveTo>
              <a:lnTo>
                <a:pt x="45720" y="19117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5A11D1-0326-46DC-A364-694FF68368AD}">
      <dsp:nvSpPr>
        <dsp:cNvPr id="0" name=""/>
        <dsp:cNvSpPr/>
      </dsp:nvSpPr>
      <dsp:spPr>
        <a:xfrm>
          <a:off x="4431465" y="1933691"/>
          <a:ext cx="91440" cy="191177"/>
        </a:xfrm>
        <a:custGeom>
          <a:avLst/>
          <a:gdLst/>
          <a:ahLst/>
          <a:cxnLst/>
          <a:rect l="0" t="0" r="0" b="0"/>
          <a:pathLst>
            <a:path>
              <a:moveTo>
                <a:pt x="45720" y="0"/>
              </a:moveTo>
              <a:lnTo>
                <a:pt x="45720" y="19117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03091A-FB05-4F2B-96C8-F96EA8FA88D6}">
      <dsp:nvSpPr>
        <dsp:cNvPr id="0" name=""/>
        <dsp:cNvSpPr/>
      </dsp:nvSpPr>
      <dsp:spPr>
        <a:xfrm>
          <a:off x="4173729" y="1326778"/>
          <a:ext cx="606912" cy="60691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791699-FC24-40B5-9BAC-2F5A5687B37B}">
      <dsp:nvSpPr>
        <dsp:cNvPr id="0" name=""/>
        <dsp:cNvSpPr/>
      </dsp:nvSpPr>
      <dsp:spPr>
        <a:xfrm>
          <a:off x="4780642" y="1325261"/>
          <a:ext cx="910369" cy="60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zh-TW" altLang="en-US" sz="1500" kern="1200" dirty="0"/>
            <a:t>店長</a:t>
          </a:r>
        </a:p>
      </dsp:txBody>
      <dsp:txXfrm>
        <a:off x="4780642" y="1325261"/>
        <a:ext cx="910369" cy="606912"/>
      </dsp:txXfrm>
    </dsp:sp>
    <dsp:sp modelId="{EAD1F13F-351E-47C6-AFC8-34A475D6C8F0}">
      <dsp:nvSpPr>
        <dsp:cNvPr id="0" name=""/>
        <dsp:cNvSpPr/>
      </dsp:nvSpPr>
      <dsp:spPr>
        <a:xfrm>
          <a:off x="4173729" y="2124869"/>
          <a:ext cx="606912" cy="60691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E27F3-2E98-4BD6-9D55-53D647E9B1F2}">
      <dsp:nvSpPr>
        <dsp:cNvPr id="0" name=""/>
        <dsp:cNvSpPr/>
      </dsp:nvSpPr>
      <dsp:spPr>
        <a:xfrm>
          <a:off x="4780642" y="2123351"/>
          <a:ext cx="910369" cy="60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zh-TW" altLang="en-US" sz="1500" kern="1200" dirty="0"/>
            <a:t>經理</a:t>
          </a:r>
        </a:p>
      </dsp:txBody>
      <dsp:txXfrm>
        <a:off x="4780642" y="2123351"/>
        <a:ext cx="910369" cy="606912"/>
      </dsp:txXfrm>
    </dsp:sp>
    <dsp:sp modelId="{B9549EAB-7471-498C-A3EC-FA9DE3631C8E}">
      <dsp:nvSpPr>
        <dsp:cNvPr id="0" name=""/>
        <dsp:cNvSpPr/>
      </dsp:nvSpPr>
      <dsp:spPr>
        <a:xfrm>
          <a:off x="4173729" y="2922959"/>
          <a:ext cx="606912" cy="606912"/>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AF0399-FDF6-41F2-9EFC-E0E0A637E96C}">
      <dsp:nvSpPr>
        <dsp:cNvPr id="0" name=""/>
        <dsp:cNvSpPr/>
      </dsp:nvSpPr>
      <dsp:spPr>
        <a:xfrm>
          <a:off x="4780642" y="2921442"/>
          <a:ext cx="910369" cy="60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zh-TW" altLang="en-US" sz="1500" kern="1200" dirty="0"/>
            <a:t>行政主廚</a:t>
          </a:r>
        </a:p>
      </dsp:txBody>
      <dsp:txXfrm>
        <a:off x="4780642" y="2921442"/>
        <a:ext cx="910369" cy="606912"/>
      </dsp:txXfrm>
    </dsp:sp>
    <dsp:sp modelId="{EA15CEB1-9967-42F3-8940-565FD64783E6}">
      <dsp:nvSpPr>
        <dsp:cNvPr id="0" name=""/>
        <dsp:cNvSpPr/>
      </dsp:nvSpPr>
      <dsp:spPr>
        <a:xfrm>
          <a:off x="1204" y="3721049"/>
          <a:ext cx="606912" cy="606912"/>
        </a:xfrm>
        <a:prstGeom prst="ellipse">
          <a:avLst/>
        </a:prstGeom>
        <a:blipFill>
          <a:blip xmlns:r="http://schemas.openxmlformats.org/officeDocument/2006/relationships" r:embed="rId7">
            <a:extLst>
              <a:ext uri="{96DAC541-7B7A-43D3-8B79-37D633B846F1}">
                <asvg:svgBlip xmlns=""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4F974-D086-424A-9E9E-2746D6704BFD}">
      <dsp:nvSpPr>
        <dsp:cNvPr id="0" name=""/>
        <dsp:cNvSpPr/>
      </dsp:nvSpPr>
      <dsp:spPr>
        <a:xfrm>
          <a:off x="608116" y="3719532"/>
          <a:ext cx="910369" cy="60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zh-TW" altLang="en-US" sz="1500" kern="1200" dirty="0"/>
            <a:t>內場</a:t>
          </a:r>
        </a:p>
      </dsp:txBody>
      <dsp:txXfrm>
        <a:off x="608116" y="3719532"/>
        <a:ext cx="910369" cy="606912"/>
      </dsp:txXfrm>
    </dsp:sp>
    <dsp:sp modelId="{39BBA14F-D753-4138-9798-AED9E5F8DBA1}">
      <dsp:nvSpPr>
        <dsp:cNvPr id="0" name=""/>
        <dsp:cNvSpPr/>
      </dsp:nvSpPr>
      <dsp:spPr>
        <a:xfrm>
          <a:off x="1670214" y="3721049"/>
          <a:ext cx="606912" cy="606912"/>
        </a:xfrm>
        <a:prstGeom prst="ellipse">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F30DC1-CE33-4561-BB7F-48F18F207D52}">
      <dsp:nvSpPr>
        <dsp:cNvPr id="0" name=""/>
        <dsp:cNvSpPr/>
      </dsp:nvSpPr>
      <dsp:spPr>
        <a:xfrm>
          <a:off x="2277127" y="3719532"/>
          <a:ext cx="910369" cy="60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zh-TW" altLang="en-US" sz="1500" kern="1200" dirty="0"/>
            <a:t>內場</a:t>
          </a:r>
        </a:p>
      </dsp:txBody>
      <dsp:txXfrm>
        <a:off x="2277127" y="3719532"/>
        <a:ext cx="910369" cy="606912"/>
      </dsp:txXfrm>
    </dsp:sp>
    <dsp:sp modelId="{EE47EBF0-8530-49C0-A13E-23EC7AD776BD}">
      <dsp:nvSpPr>
        <dsp:cNvPr id="0" name=""/>
        <dsp:cNvSpPr/>
      </dsp:nvSpPr>
      <dsp:spPr>
        <a:xfrm>
          <a:off x="3339224" y="3721049"/>
          <a:ext cx="606912" cy="606912"/>
        </a:xfrm>
        <a:prstGeom prst="ellipse">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A0206E-5021-4D2A-8FBF-F5D12C509567}">
      <dsp:nvSpPr>
        <dsp:cNvPr id="0" name=""/>
        <dsp:cNvSpPr/>
      </dsp:nvSpPr>
      <dsp:spPr>
        <a:xfrm>
          <a:off x="3946137" y="3719532"/>
          <a:ext cx="910369" cy="60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zh-TW" altLang="en-US" sz="1500" kern="1200" dirty="0"/>
            <a:t>內場</a:t>
          </a:r>
        </a:p>
      </dsp:txBody>
      <dsp:txXfrm>
        <a:off x="3946137" y="3719532"/>
        <a:ext cx="910369" cy="606912"/>
      </dsp:txXfrm>
    </dsp:sp>
    <dsp:sp modelId="{BD6DF57F-EF99-41EB-9A6E-8C98ABB15E27}">
      <dsp:nvSpPr>
        <dsp:cNvPr id="0" name=""/>
        <dsp:cNvSpPr/>
      </dsp:nvSpPr>
      <dsp:spPr>
        <a:xfrm>
          <a:off x="5008234" y="3721049"/>
          <a:ext cx="606912" cy="606912"/>
        </a:xfrm>
        <a:prstGeom prst="ellipse">
          <a:avLst/>
        </a:prstGeom>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47FCF8-B9D7-47ED-BEAC-45E2A3A0FDB0}">
      <dsp:nvSpPr>
        <dsp:cNvPr id="0" name=""/>
        <dsp:cNvSpPr/>
      </dsp:nvSpPr>
      <dsp:spPr>
        <a:xfrm>
          <a:off x="5615147" y="3719532"/>
          <a:ext cx="910369" cy="60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zh-TW" altLang="en-US" sz="1500" kern="1200" dirty="0"/>
            <a:t>外場</a:t>
          </a:r>
        </a:p>
      </dsp:txBody>
      <dsp:txXfrm>
        <a:off x="5615147" y="3719532"/>
        <a:ext cx="910369" cy="606912"/>
      </dsp:txXfrm>
    </dsp:sp>
    <dsp:sp modelId="{63ABFA3A-E856-4AA0-85C7-C033F477E2BD}">
      <dsp:nvSpPr>
        <dsp:cNvPr id="0" name=""/>
        <dsp:cNvSpPr/>
      </dsp:nvSpPr>
      <dsp:spPr>
        <a:xfrm>
          <a:off x="6677244" y="3721049"/>
          <a:ext cx="606912" cy="606912"/>
        </a:xfrm>
        <a:prstGeom prst="ellipse">
          <a:avLst/>
        </a:prstGeom>
        <a:blipFill>
          <a:blip xmlns:r="http://schemas.openxmlformats.org/officeDocument/2006/relationships" r:embed="rId12">
            <a:extLst>
              <a:ext uri="{96DAC541-7B7A-43D3-8B79-37D633B846F1}">
                <asvg:svgBlip xmlns="" xmlns:asvg="http://schemas.microsoft.com/office/drawing/2016/SVG/main" r:embed="rId11"/>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6FF43-EB73-4A99-AA59-AA96DEFB9EFF}">
      <dsp:nvSpPr>
        <dsp:cNvPr id="0" name=""/>
        <dsp:cNvSpPr/>
      </dsp:nvSpPr>
      <dsp:spPr>
        <a:xfrm>
          <a:off x="7284157" y="3719532"/>
          <a:ext cx="910369" cy="60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zh-TW" altLang="en-US" sz="1500" kern="1200" dirty="0"/>
            <a:t>外場</a:t>
          </a:r>
        </a:p>
      </dsp:txBody>
      <dsp:txXfrm>
        <a:off x="7284157" y="3719532"/>
        <a:ext cx="910369" cy="606912"/>
      </dsp:txXfrm>
    </dsp:sp>
    <dsp:sp modelId="{B2ED3CC7-84D6-45BF-A0D0-92FEE6BC1E8D}">
      <dsp:nvSpPr>
        <dsp:cNvPr id="0" name=""/>
        <dsp:cNvSpPr/>
      </dsp:nvSpPr>
      <dsp:spPr>
        <a:xfrm>
          <a:off x="8346254" y="3721049"/>
          <a:ext cx="606912" cy="606912"/>
        </a:xfrm>
        <a:prstGeom prst="ellipse">
          <a:avLst/>
        </a:prstGeom>
        <a:blipFill>
          <a:blip xmlns:r="http://schemas.openxmlformats.org/officeDocument/2006/relationships" r:embed="rId12">
            <a:extLst>
              <a:ext uri="{96DAC541-7B7A-43D3-8B79-37D633B846F1}">
                <asvg:svgBlip xmlns="" xmlns:asvg="http://schemas.microsoft.com/office/drawing/2016/SVG/main" r:embed="rId11"/>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B93A1-E97F-4AE0-A0FC-BB626F2CC704}">
      <dsp:nvSpPr>
        <dsp:cNvPr id="0" name=""/>
        <dsp:cNvSpPr/>
      </dsp:nvSpPr>
      <dsp:spPr>
        <a:xfrm>
          <a:off x="8953167" y="3719532"/>
          <a:ext cx="910369" cy="60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zh-TW" altLang="en-US" sz="1500" kern="1200" dirty="0"/>
            <a:t>外場</a:t>
          </a:r>
        </a:p>
      </dsp:txBody>
      <dsp:txXfrm>
        <a:off x="8953167" y="3719532"/>
        <a:ext cx="910369" cy="6069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69CB3-B56F-4919-B8CC-CF047B918F4B}" type="datetimeFigureOut">
              <a:rPr lang="zh-CN" altLang="en-US" smtClean="0"/>
              <a:t>2020/1/5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092B1-660E-45CA-91D6-45756970047F}" type="slidenum">
              <a:rPr lang="zh-CN" altLang="en-US" smtClean="0"/>
              <a:t>‹#›</a:t>
            </a:fld>
            <a:endParaRPr lang="zh-CN" altLang="en-US"/>
          </a:p>
        </p:txBody>
      </p:sp>
    </p:spTree>
    <p:extLst>
      <p:ext uri="{BB962C8B-B14F-4D97-AF65-F5344CB8AC3E}">
        <p14:creationId xmlns:p14="http://schemas.microsoft.com/office/powerpoint/2010/main" val="2972439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a:t>
            </a:fld>
            <a:endParaRPr lang="zh-CN" altLang="en-US"/>
          </a:p>
        </p:txBody>
      </p:sp>
    </p:spTree>
    <p:extLst>
      <p:ext uri="{BB962C8B-B14F-4D97-AF65-F5344CB8AC3E}">
        <p14:creationId xmlns:p14="http://schemas.microsoft.com/office/powerpoint/2010/main" val="2428218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17</a:t>
            </a:fld>
            <a:endParaRPr lang="zh-CN" altLang="en-US"/>
          </a:p>
        </p:txBody>
      </p:sp>
    </p:spTree>
    <p:extLst>
      <p:ext uri="{BB962C8B-B14F-4D97-AF65-F5344CB8AC3E}">
        <p14:creationId xmlns:p14="http://schemas.microsoft.com/office/powerpoint/2010/main" val="2673188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18</a:t>
            </a:fld>
            <a:endParaRPr lang="zh-CN" altLang="en-US"/>
          </a:p>
        </p:txBody>
      </p:sp>
    </p:spTree>
    <p:extLst>
      <p:ext uri="{BB962C8B-B14F-4D97-AF65-F5344CB8AC3E}">
        <p14:creationId xmlns:p14="http://schemas.microsoft.com/office/powerpoint/2010/main" val="2041417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19</a:t>
            </a:fld>
            <a:endParaRPr lang="zh-CN" altLang="en-US"/>
          </a:p>
        </p:txBody>
      </p:sp>
    </p:spTree>
    <p:extLst>
      <p:ext uri="{BB962C8B-B14F-4D97-AF65-F5344CB8AC3E}">
        <p14:creationId xmlns:p14="http://schemas.microsoft.com/office/powerpoint/2010/main" val="1441346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20</a:t>
            </a:fld>
            <a:endParaRPr lang="zh-CN" altLang="en-US"/>
          </a:p>
        </p:txBody>
      </p:sp>
    </p:spTree>
    <p:extLst>
      <p:ext uri="{BB962C8B-B14F-4D97-AF65-F5344CB8AC3E}">
        <p14:creationId xmlns:p14="http://schemas.microsoft.com/office/powerpoint/2010/main" val="468950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21</a:t>
            </a:fld>
            <a:endParaRPr lang="zh-CN" altLang="en-US"/>
          </a:p>
        </p:txBody>
      </p:sp>
    </p:spTree>
    <p:extLst>
      <p:ext uri="{BB962C8B-B14F-4D97-AF65-F5344CB8AC3E}">
        <p14:creationId xmlns:p14="http://schemas.microsoft.com/office/powerpoint/2010/main" val="3469597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22</a:t>
            </a:fld>
            <a:endParaRPr lang="zh-CN" altLang="en-US"/>
          </a:p>
        </p:txBody>
      </p:sp>
    </p:spTree>
    <p:extLst>
      <p:ext uri="{BB962C8B-B14F-4D97-AF65-F5344CB8AC3E}">
        <p14:creationId xmlns:p14="http://schemas.microsoft.com/office/powerpoint/2010/main" val="1283964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23</a:t>
            </a:fld>
            <a:endParaRPr lang="zh-CN" altLang="en-US"/>
          </a:p>
        </p:txBody>
      </p:sp>
    </p:spTree>
    <p:extLst>
      <p:ext uri="{BB962C8B-B14F-4D97-AF65-F5344CB8AC3E}">
        <p14:creationId xmlns:p14="http://schemas.microsoft.com/office/powerpoint/2010/main" val="1380082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24</a:t>
            </a:fld>
            <a:endParaRPr lang="zh-CN" altLang="en-US"/>
          </a:p>
        </p:txBody>
      </p:sp>
    </p:spTree>
    <p:extLst>
      <p:ext uri="{BB962C8B-B14F-4D97-AF65-F5344CB8AC3E}">
        <p14:creationId xmlns:p14="http://schemas.microsoft.com/office/powerpoint/2010/main" val="3428066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25</a:t>
            </a:fld>
            <a:endParaRPr lang="zh-CN" altLang="en-US"/>
          </a:p>
        </p:txBody>
      </p:sp>
    </p:spTree>
    <p:extLst>
      <p:ext uri="{BB962C8B-B14F-4D97-AF65-F5344CB8AC3E}">
        <p14:creationId xmlns:p14="http://schemas.microsoft.com/office/powerpoint/2010/main" val="2726381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26</a:t>
            </a:fld>
            <a:endParaRPr lang="zh-CN" altLang="en-US"/>
          </a:p>
        </p:txBody>
      </p:sp>
    </p:spTree>
    <p:extLst>
      <p:ext uri="{BB962C8B-B14F-4D97-AF65-F5344CB8AC3E}">
        <p14:creationId xmlns:p14="http://schemas.microsoft.com/office/powerpoint/2010/main" val="305098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a:t>
            </a:fld>
            <a:endParaRPr lang="zh-CN" altLang="en-US"/>
          </a:p>
        </p:txBody>
      </p:sp>
    </p:spTree>
    <p:extLst>
      <p:ext uri="{BB962C8B-B14F-4D97-AF65-F5344CB8AC3E}">
        <p14:creationId xmlns:p14="http://schemas.microsoft.com/office/powerpoint/2010/main" val="2395858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27</a:t>
            </a:fld>
            <a:endParaRPr lang="zh-CN" altLang="en-US"/>
          </a:p>
        </p:txBody>
      </p:sp>
    </p:spTree>
    <p:extLst>
      <p:ext uri="{BB962C8B-B14F-4D97-AF65-F5344CB8AC3E}">
        <p14:creationId xmlns:p14="http://schemas.microsoft.com/office/powerpoint/2010/main" val="2837968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28</a:t>
            </a:fld>
            <a:endParaRPr lang="zh-CN" altLang="en-US"/>
          </a:p>
        </p:txBody>
      </p:sp>
    </p:spTree>
    <p:extLst>
      <p:ext uri="{BB962C8B-B14F-4D97-AF65-F5344CB8AC3E}">
        <p14:creationId xmlns:p14="http://schemas.microsoft.com/office/powerpoint/2010/main" val="2118058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29</a:t>
            </a:fld>
            <a:endParaRPr lang="zh-CN" altLang="en-US"/>
          </a:p>
        </p:txBody>
      </p:sp>
    </p:spTree>
    <p:extLst>
      <p:ext uri="{BB962C8B-B14F-4D97-AF65-F5344CB8AC3E}">
        <p14:creationId xmlns:p14="http://schemas.microsoft.com/office/powerpoint/2010/main" val="6598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30</a:t>
            </a:fld>
            <a:endParaRPr lang="zh-CN" altLang="en-US"/>
          </a:p>
        </p:txBody>
      </p:sp>
    </p:spTree>
    <p:extLst>
      <p:ext uri="{BB962C8B-B14F-4D97-AF65-F5344CB8AC3E}">
        <p14:creationId xmlns:p14="http://schemas.microsoft.com/office/powerpoint/2010/main" val="3981897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31</a:t>
            </a:fld>
            <a:endParaRPr lang="zh-CN" altLang="en-US"/>
          </a:p>
        </p:txBody>
      </p:sp>
    </p:spTree>
    <p:extLst>
      <p:ext uri="{BB962C8B-B14F-4D97-AF65-F5344CB8AC3E}">
        <p14:creationId xmlns:p14="http://schemas.microsoft.com/office/powerpoint/2010/main" val="225602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32</a:t>
            </a:fld>
            <a:endParaRPr lang="zh-CN" altLang="en-US"/>
          </a:p>
        </p:txBody>
      </p:sp>
    </p:spTree>
    <p:extLst>
      <p:ext uri="{BB962C8B-B14F-4D97-AF65-F5344CB8AC3E}">
        <p14:creationId xmlns:p14="http://schemas.microsoft.com/office/powerpoint/2010/main" val="3615683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33</a:t>
            </a:fld>
            <a:endParaRPr lang="zh-CN" altLang="en-US"/>
          </a:p>
        </p:txBody>
      </p:sp>
    </p:spTree>
    <p:extLst>
      <p:ext uri="{BB962C8B-B14F-4D97-AF65-F5344CB8AC3E}">
        <p14:creationId xmlns:p14="http://schemas.microsoft.com/office/powerpoint/2010/main" val="953421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34</a:t>
            </a:fld>
            <a:endParaRPr lang="zh-CN" altLang="en-US"/>
          </a:p>
        </p:txBody>
      </p:sp>
    </p:spTree>
    <p:extLst>
      <p:ext uri="{BB962C8B-B14F-4D97-AF65-F5344CB8AC3E}">
        <p14:creationId xmlns:p14="http://schemas.microsoft.com/office/powerpoint/2010/main" val="4216705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35</a:t>
            </a:fld>
            <a:endParaRPr lang="zh-CN" altLang="en-US"/>
          </a:p>
        </p:txBody>
      </p:sp>
    </p:spTree>
    <p:extLst>
      <p:ext uri="{BB962C8B-B14F-4D97-AF65-F5344CB8AC3E}">
        <p14:creationId xmlns:p14="http://schemas.microsoft.com/office/powerpoint/2010/main" val="1352208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36</a:t>
            </a:fld>
            <a:endParaRPr lang="zh-CN" altLang="en-US"/>
          </a:p>
        </p:txBody>
      </p:sp>
    </p:spTree>
    <p:extLst>
      <p:ext uri="{BB962C8B-B14F-4D97-AF65-F5344CB8AC3E}">
        <p14:creationId xmlns:p14="http://schemas.microsoft.com/office/powerpoint/2010/main" val="1338602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a:t>
            </a:fld>
            <a:endParaRPr lang="zh-CN" altLang="en-US"/>
          </a:p>
        </p:txBody>
      </p:sp>
    </p:spTree>
    <p:extLst>
      <p:ext uri="{BB962C8B-B14F-4D97-AF65-F5344CB8AC3E}">
        <p14:creationId xmlns:p14="http://schemas.microsoft.com/office/powerpoint/2010/main" val="22285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37</a:t>
            </a:fld>
            <a:endParaRPr lang="zh-CN" altLang="en-US"/>
          </a:p>
        </p:txBody>
      </p:sp>
    </p:spTree>
    <p:extLst>
      <p:ext uri="{BB962C8B-B14F-4D97-AF65-F5344CB8AC3E}">
        <p14:creationId xmlns:p14="http://schemas.microsoft.com/office/powerpoint/2010/main" val="3754003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41</a:t>
            </a:fld>
            <a:endParaRPr lang="zh-CN" altLang="en-US"/>
          </a:p>
        </p:txBody>
      </p:sp>
    </p:spTree>
    <p:extLst>
      <p:ext uri="{BB962C8B-B14F-4D97-AF65-F5344CB8AC3E}">
        <p14:creationId xmlns:p14="http://schemas.microsoft.com/office/powerpoint/2010/main" val="13424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42</a:t>
            </a:fld>
            <a:endParaRPr lang="zh-CN" altLang="en-US"/>
          </a:p>
        </p:txBody>
      </p:sp>
    </p:spTree>
    <p:extLst>
      <p:ext uri="{BB962C8B-B14F-4D97-AF65-F5344CB8AC3E}">
        <p14:creationId xmlns:p14="http://schemas.microsoft.com/office/powerpoint/2010/main" val="130990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43</a:t>
            </a:fld>
            <a:endParaRPr lang="zh-CN" altLang="en-US"/>
          </a:p>
        </p:txBody>
      </p:sp>
    </p:spTree>
    <p:extLst>
      <p:ext uri="{BB962C8B-B14F-4D97-AF65-F5344CB8AC3E}">
        <p14:creationId xmlns:p14="http://schemas.microsoft.com/office/powerpoint/2010/main" val="4185644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44</a:t>
            </a:fld>
            <a:endParaRPr lang="zh-CN" altLang="en-US"/>
          </a:p>
        </p:txBody>
      </p:sp>
    </p:spTree>
    <p:extLst>
      <p:ext uri="{BB962C8B-B14F-4D97-AF65-F5344CB8AC3E}">
        <p14:creationId xmlns:p14="http://schemas.microsoft.com/office/powerpoint/2010/main" val="104552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45</a:t>
            </a:fld>
            <a:endParaRPr lang="zh-CN" altLang="en-US"/>
          </a:p>
        </p:txBody>
      </p:sp>
    </p:spTree>
    <p:extLst>
      <p:ext uri="{BB962C8B-B14F-4D97-AF65-F5344CB8AC3E}">
        <p14:creationId xmlns:p14="http://schemas.microsoft.com/office/powerpoint/2010/main" val="1240843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46</a:t>
            </a:fld>
            <a:endParaRPr lang="zh-CN" altLang="en-US"/>
          </a:p>
        </p:txBody>
      </p:sp>
    </p:spTree>
    <p:extLst>
      <p:ext uri="{BB962C8B-B14F-4D97-AF65-F5344CB8AC3E}">
        <p14:creationId xmlns:p14="http://schemas.microsoft.com/office/powerpoint/2010/main" val="2052391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47</a:t>
            </a:fld>
            <a:endParaRPr lang="zh-CN" altLang="en-US"/>
          </a:p>
        </p:txBody>
      </p:sp>
    </p:spTree>
    <p:extLst>
      <p:ext uri="{BB962C8B-B14F-4D97-AF65-F5344CB8AC3E}">
        <p14:creationId xmlns:p14="http://schemas.microsoft.com/office/powerpoint/2010/main" val="314627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48</a:t>
            </a:fld>
            <a:endParaRPr lang="zh-CN" altLang="en-US"/>
          </a:p>
        </p:txBody>
      </p:sp>
    </p:spTree>
    <p:extLst>
      <p:ext uri="{BB962C8B-B14F-4D97-AF65-F5344CB8AC3E}">
        <p14:creationId xmlns:p14="http://schemas.microsoft.com/office/powerpoint/2010/main" val="1407836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49</a:t>
            </a:fld>
            <a:endParaRPr lang="zh-CN" altLang="en-US"/>
          </a:p>
        </p:txBody>
      </p:sp>
    </p:spTree>
    <p:extLst>
      <p:ext uri="{BB962C8B-B14F-4D97-AF65-F5344CB8AC3E}">
        <p14:creationId xmlns:p14="http://schemas.microsoft.com/office/powerpoint/2010/main" val="2397865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a:t>
            </a:fld>
            <a:endParaRPr lang="zh-CN" altLang="en-US"/>
          </a:p>
        </p:txBody>
      </p:sp>
    </p:spTree>
    <p:extLst>
      <p:ext uri="{BB962C8B-B14F-4D97-AF65-F5344CB8AC3E}">
        <p14:creationId xmlns:p14="http://schemas.microsoft.com/office/powerpoint/2010/main" val="3655770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50</a:t>
            </a:fld>
            <a:endParaRPr lang="zh-CN" altLang="en-US"/>
          </a:p>
        </p:txBody>
      </p:sp>
    </p:spTree>
    <p:extLst>
      <p:ext uri="{BB962C8B-B14F-4D97-AF65-F5344CB8AC3E}">
        <p14:creationId xmlns:p14="http://schemas.microsoft.com/office/powerpoint/2010/main" val="1277781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51</a:t>
            </a:fld>
            <a:endParaRPr lang="zh-CN" altLang="en-US"/>
          </a:p>
        </p:txBody>
      </p:sp>
    </p:spTree>
    <p:extLst>
      <p:ext uri="{BB962C8B-B14F-4D97-AF65-F5344CB8AC3E}">
        <p14:creationId xmlns:p14="http://schemas.microsoft.com/office/powerpoint/2010/main" val="3236951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52</a:t>
            </a:fld>
            <a:endParaRPr lang="zh-CN" altLang="en-US"/>
          </a:p>
        </p:txBody>
      </p:sp>
    </p:spTree>
    <p:extLst>
      <p:ext uri="{BB962C8B-B14F-4D97-AF65-F5344CB8AC3E}">
        <p14:creationId xmlns:p14="http://schemas.microsoft.com/office/powerpoint/2010/main" val="2090177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53</a:t>
            </a:fld>
            <a:endParaRPr lang="zh-CN" altLang="en-US"/>
          </a:p>
        </p:txBody>
      </p:sp>
    </p:spTree>
    <p:extLst>
      <p:ext uri="{BB962C8B-B14F-4D97-AF65-F5344CB8AC3E}">
        <p14:creationId xmlns:p14="http://schemas.microsoft.com/office/powerpoint/2010/main" val="3381678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54</a:t>
            </a:fld>
            <a:endParaRPr lang="zh-CN" altLang="en-US"/>
          </a:p>
        </p:txBody>
      </p:sp>
    </p:spTree>
    <p:extLst>
      <p:ext uri="{BB962C8B-B14F-4D97-AF65-F5344CB8AC3E}">
        <p14:creationId xmlns:p14="http://schemas.microsoft.com/office/powerpoint/2010/main" val="10990291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55</a:t>
            </a:fld>
            <a:endParaRPr lang="zh-CN" altLang="en-US"/>
          </a:p>
        </p:txBody>
      </p:sp>
    </p:spTree>
    <p:extLst>
      <p:ext uri="{BB962C8B-B14F-4D97-AF65-F5344CB8AC3E}">
        <p14:creationId xmlns:p14="http://schemas.microsoft.com/office/powerpoint/2010/main" val="3357745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56</a:t>
            </a:fld>
            <a:endParaRPr lang="zh-CN" altLang="en-US"/>
          </a:p>
        </p:txBody>
      </p:sp>
    </p:spTree>
    <p:extLst>
      <p:ext uri="{BB962C8B-B14F-4D97-AF65-F5344CB8AC3E}">
        <p14:creationId xmlns:p14="http://schemas.microsoft.com/office/powerpoint/2010/main" val="3807044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57</a:t>
            </a:fld>
            <a:endParaRPr lang="zh-CN" altLang="en-US"/>
          </a:p>
        </p:txBody>
      </p:sp>
    </p:spTree>
    <p:extLst>
      <p:ext uri="{BB962C8B-B14F-4D97-AF65-F5344CB8AC3E}">
        <p14:creationId xmlns:p14="http://schemas.microsoft.com/office/powerpoint/2010/main" val="3189653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58</a:t>
            </a:fld>
            <a:endParaRPr lang="zh-CN" altLang="en-US"/>
          </a:p>
        </p:txBody>
      </p:sp>
    </p:spTree>
    <p:extLst>
      <p:ext uri="{BB962C8B-B14F-4D97-AF65-F5344CB8AC3E}">
        <p14:creationId xmlns:p14="http://schemas.microsoft.com/office/powerpoint/2010/main" val="42778989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59</a:t>
            </a:fld>
            <a:endParaRPr lang="zh-CN" altLang="en-US"/>
          </a:p>
        </p:txBody>
      </p:sp>
    </p:spTree>
    <p:extLst>
      <p:ext uri="{BB962C8B-B14F-4D97-AF65-F5344CB8AC3E}">
        <p14:creationId xmlns:p14="http://schemas.microsoft.com/office/powerpoint/2010/main" val="80350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a:t>
            </a:fld>
            <a:endParaRPr lang="zh-CN" altLang="en-US"/>
          </a:p>
        </p:txBody>
      </p:sp>
    </p:spTree>
    <p:extLst>
      <p:ext uri="{BB962C8B-B14F-4D97-AF65-F5344CB8AC3E}">
        <p14:creationId xmlns:p14="http://schemas.microsoft.com/office/powerpoint/2010/main" val="1452314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60</a:t>
            </a:fld>
            <a:endParaRPr lang="zh-CN" altLang="en-US"/>
          </a:p>
        </p:txBody>
      </p:sp>
    </p:spTree>
    <p:extLst>
      <p:ext uri="{BB962C8B-B14F-4D97-AF65-F5344CB8AC3E}">
        <p14:creationId xmlns:p14="http://schemas.microsoft.com/office/powerpoint/2010/main" val="46522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61</a:t>
            </a:fld>
            <a:endParaRPr lang="zh-CN" altLang="en-US"/>
          </a:p>
        </p:txBody>
      </p:sp>
    </p:spTree>
    <p:extLst>
      <p:ext uri="{BB962C8B-B14F-4D97-AF65-F5344CB8AC3E}">
        <p14:creationId xmlns:p14="http://schemas.microsoft.com/office/powerpoint/2010/main" val="6949072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62</a:t>
            </a:fld>
            <a:endParaRPr lang="zh-CN" altLang="en-US"/>
          </a:p>
        </p:txBody>
      </p:sp>
    </p:spTree>
    <p:extLst>
      <p:ext uri="{BB962C8B-B14F-4D97-AF65-F5344CB8AC3E}">
        <p14:creationId xmlns:p14="http://schemas.microsoft.com/office/powerpoint/2010/main" val="3092454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63</a:t>
            </a:fld>
            <a:endParaRPr lang="zh-CN" altLang="en-US"/>
          </a:p>
        </p:txBody>
      </p:sp>
    </p:spTree>
    <p:extLst>
      <p:ext uri="{BB962C8B-B14F-4D97-AF65-F5344CB8AC3E}">
        <p14:creationId xmlns:p14="http://schemas.microsoft.com/office/powerpoint/2010/main" val="13559064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64</a:t>
            </a:fld>
            <a:endParaRPr lang="zh-CN" altLang="en-US"/>
          </a:p>
        </p:txBody>
      </p:sp>
    </p:spTree>
    <p:extLst>
      <p:ext uri="{BB962C8B-B14F-4D97-AF65-F5344CB8AC3E}">
        <p14:creationId xmlns:p14="http://schemas.microsoft.com/office/powerpoint/2010/main" val="22256882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65</a:t>
            </a:fld>
            <a:endParaRPr lang="zh-CN" altLang="en-US"/>
          </a:p>
        </p:txBody>
      </p:sp>
    </p:spTree>
    <p:extLst>
      <p:ext uri="{BB962C8B-B14F-4D97-AF65-F5344CB8AC3E}">
        <p14:creationId xmlns:p14="http://schemas.microsoft.com/office/powerpoint/2010/main" val="25477927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66</a:t>
            </a:fld>
            <a:endParaRPr lang="zh-CN" altLang="en-US"/>
          </a:p>
        </p:txBody>
      </p:sp>
    </p:spTree>
    <p:extLst>
      <p:ext uri="{BB962C8B-B14F-4D97-AF65-F5344CB8AC3E}">
        <p14:creationId xmlns:p14="http://schemas.microsoft.com/office/powerpoint/2010/main" val="20335840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67</a:t>
            </a:fld>
            <a:endParaRPr lang="zh-CN" altLang="en-US"/>
          </a:p>
        </p:txBody>
      </p:sp>
    </p:spTree>
    <p:extLst>
      <p:ext uri="{BB962C8B-B14F-4D97-AF65-F5344CB8AC3E}">
        <p14:creationId xmlns:p14="http://schemas.microsoft.com/office/powerpoint/2010/main" val="426365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68</a:t>
            </a:fld>
            <a:endParaRPr lang="zh-CN" altLang="en-US"/>
          </a:p>
        </p:txBody>
      </p:sp>
    </p:spTree>
    <p:extLst>
      <p:ext uri="{BB962C8B-B14F-4D97-AF65-F5344CB8AC3E}">
        <p14:creationId xmlns:p14="http://schemas.microsoft.com/office/powerpoint/2010/main" val="22733496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69</a:t>
            </a:fld>
            <a:endParaRPr lang="zh-CN" altLang="en-US"/>
          </a:p>
        </p:txBody>
      </p:sp>
    </p:spTree>
    <p:extLst>
      <p:ext uri="{BB962C8B-B14F-4D97-AF65-F5344CB8AC3E}">
        <p14:creationId xmlns:p14="http://schemas.microsoft.com/office/powerpoint/2010/main" val="1058050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7</a:t>
            </a:fld>
            <a:endParaRPr lang="zh-CN" altLang="en-US"/>
          </a:p>
        </p:txBody>
      </p:sp>
    </p:spTree>
    <p:extLst>
      <p:ext uri="{BB962C8B-B14F-4D97-AF65-F5344CB8AC3E}">
        <p14:creationId xmlns:p14="http://schemas.microsoft.com/office/powerpoint/2010/main" val="3276200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8</a:t>
            </a:fld>
            <a:endParaRPr lang="zh-CN" altLang="en-US"/>
          </a:p>
        </p:txBody>
      </p:sp>
    </p:spTree>
    <p:extLst>
      <p:ext uri="{BB962C8B-B14F-4D97-AF65-F5344CB8AC3E}">
        <p14:creationId xmlns:p14="http://schemas.microsoft.com/office/powerpoint/2010/main" val="2948539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9</a:t>
            </a:fld>
            <a:endParaRPr lang="zh-CN" altLang="en-US"/>
          </a:p>
        </p:txBody>
      </p:sp>
    </p:spTree>
    <p:extLst>
      <p:ext uri="{BB962C8B-B14F-4D97-AF65-F5344CB8AC3E}">
        <p14:creationId xmlns:p14="http://schemas.microsoft.com/office/powerpoint/2010/main" val="115642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3092B1-660E-45CA-91D6-45756970047F}" type="slidenum">
              <a:rPr lang="zh-CN" altLang="en-US" smtClean="0"/>
              <a:t>10</a:t>
            </a:fld>
            <a:endParaRPr lang="zh-CN" altLang="en-US"/>
          </a:p>
        </p:txBody>
      </p:sp>
    </p:spTree>
    <p:extLst>
      <p:ext uri="{BB962C8B-B14F-4D97-AF65-F5344CB8AC3E}">
        <p14:creationId xmlns:p14="http://schemas.microsoft.com/office/powerpoint/2010/main" val="393093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B8ACB1A-3A0E-4D5D-96ED-3776CAF372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EA3ED8ED-DB8F-455E-AF25-52963232A75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 xmlns:a16="http://schemas.microsoft.com/office/drawing/2014/main" id="{7DEAB680-DD10-4480-95B8-B24450B13417}"/>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2020/1/5</a:t>
            </a:fld>
            <a:endParaRPr lang="zh-CN" altLang="en-US"/>
          </a:p>
        </p:txBody>
      </p:sp>
      <p:sp>
        <p:nvSpPr>
          <p:cNvPr id="5" name="页脚占位符 4">
            <a:extLst>
              <a:ext uri="{FF2B5EF4-FFF2-40B4-BE49-F238E27FC236}">
                <a16:creationId xmlns="" xmlns:a16="http://schemas.microsoft.com/office/drawing/2014/main" id="{9A59ADA1-D31A-4531-B9B9-B2BD9276D04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6E5AA7AB-EE6A-4F7F-9F51-4FC66587B57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801230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E1550B1-C912-42D7-96AB-9D9E6069FAA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7DEBF92B-AE06-4B8E-BECE-AAE7B9697C28}"/>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3963C8FD-BBDE-4E50-8523-4BD112BD2C8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2020/1/5</a:t>
            </a:fld>
            <a:endParaRPr lang="zh-CN" altLang="en-US"/>
          </a:p>
        </p:txBody>
      </p:sp>
      <p:sp>
        <p:nvSpPr>
          <p:cNvPr id="5" name="页脚占位符 4">
            <a:extLst>
              <a:ext uri="{FF2B5EF4-FFF2-40B4-BE49-F238E27FC236}">
                <a16:creationId xmlns="" xmlns:a16="http://schemas.microsoft.com/office/drawing/2014/main" id="{621172E9-2642-4A47-8706-CE1C79F7F7A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8D3A8E94-7276-428A-B38A-5F8077C30C74}"/>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541463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74E24C84-311A-421F-B09D-C177DEF8E93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FE495A91-D611-48AA-9FC2-A7835CFB29E1}"/>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F7C6B639-5377-4618-BBC1-689E7CA6F4C3}"/>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2020/1/5</a:t>
            </a:fld>
            <a:endParaRPr lang="zh-CN" altLang="en-US"/>
          </a:p>
        </p:txBody>
      </p:sp>
      <p:sp>
        <p:nvSpPr>
          <p:cNvPr id="5" name="页脚占位符 4">
            <a:extLst>
              <a:ext uri="{FF2B5EF4-FFF2-40B4-BE49-F238E27FC236}">
                <a16:creationId xmlns="" xmlns:a16="http://schemas.microsoft.com/office/drawing/2014/main" id="{D47C893C-6ED0-42A0-A242-20C255DF1E9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D23A10DE-F756-4346-BC37-F1A6AF78895B}"/>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720089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7" name="Picture Placeholder 6"/>
          <p:cNvSpPr>
            <a:spLocks noGrp="1"/>
          </p:cNvSpPr>
          <p:nvPr>
            <p:ph type="pic" sz="quarter" idx="19" hasCustomPrompt="1"/>
          </p:nvPr>
        </p:nvSpPr>
        <p:spPr>
          <a:xfrm>
            <a:off x="6096001" y="1110463"/>
            <a:ext cx="4952999" cy="4637074"/>
          </a:xfrm>
          <a:custGeom>
            <a:avLst/>
            <a:gdLst>
              <a:gd name="connsiteX0" fmla="*/ 3421596 w 4952999"/>
              <a:gd name="connsiteY0" fmla="*/ 1059365 h 4637074"/>
              <a:gd name="connsiteX1" fmla="*/ 4098705 w 4952999"/>
              <a:gd name="connsiteY1" fmla="*/ 1059365 h 4637074"/>
              <a:gd name="connsiteX2" fmla="*/ 4098705 w 4952999"/>
              <a:gd name="connsiteY2" fmla="*/ 4262893 h 4637074"/>
              <a:gd name="connsiteX3" fmla="*/ 3421596 w 4952999"/>
              <a:gd name="connsiteY3" fmla="*/ 4262893 h 4637074"/>
              <a:gd name="connsiteX4" fmla="*/ 1713009 w 4952999"/>
              <a:gd name="connsiteY4" fmla="*/ 1059365 h 4637074"/>
              <a:gd name="connsiteX5" fmla="*/ 2390118 w 4952999"/>
              <a:gd name="connsiteY5" fmla="*/ 1059365 h 4637074"/>
              <a:gd name="connsiteX6" fmla="*/ 2390118 w 4952999"/>
              <a:gd name="connsiteY6" fmla="*/ 4637074 h 4637074"/>
              <a:gd name="connsiteX7" fmla="*/ 1713009 w 4952999"/>
              <a:gd name="connsiteY7" fmla="*/ 4637074 h 4637074"/>
              <a:gd name="connsiteX8" fmla="*/ 0 w 4952999"/>
              <a:gd name="connsiteY8" fmla="*/ 622660 h 4637074"/>
              <a:gd name="connsiteX9" fmla="*/ 677109 w 4952999"/>
              <a:gd name="connsiteY9" fmla="*/ 622660 h 4637074"/>
              <a:gd name="connsiteX10" fmla="*/ 677109 w 4952999"/>
              <a:gd name="connsiteY10" fmla="*/ 4090602 h 4637074"/>
              <a:gd name="connsiteX11" fmla="*/ 0 w 4952999"/>
              <a:gd name="connsiteY11" fmla="*/ 4090602 h 4637074"/>
              <a:gd name="connsiteX12" fmla="*/ 4275890 w 4952999"/>
              <a:gd name="connsiteY12" fmla="*/ 346294 h 4637074"/>
              <a:gd name="connsiteX13" fmla="*/ 4952999 w 4952999"/>
              <a:gd name="connsiteY13" fmla="*/ 346294 h 4637074"/>
              <a:gd name="connsiteX14" fmla="*/ 4952999 w 4952999"/>
              <a:gd name="connsiteY14" fmla="*/ 3691053 h 4637074"/>
              <a:gd name="connsiteX15" fmla="*/ 4275890 w 4952999"/>
              <a:gd name="connsiteY15" fmla="*/ 3691053 h 4637074"/>
              <a:gd name="connsiteX16" fmla="*/ 2567303 w 4952999"/>
              <a:gd name="connsiteY16" fmla="*/ 265422 h 4637074"/>
              <a:gd name="connsiteX17" fmla="*/ 3244412 w 4952999"/>
              <a:gd name="connsiteY17" fmla="*/ 265422 h 4637074"/>
              <a:gd name="connsiteX18" fmla="*/ 3244412 w 4952999"/>
              <a:gd name="connsiteY18" fmla="*/ 3836020 h 4637074"/>
              <a:gd name="connsiteX19" fmla="*/ 2567303 w 4952999"/>
              <a:gd name="connsiteY19" fmla="*/ 3836020 h 4637074"/>
              <a:gd name="connsiteX20" fmla="*/ 856658 w 4952999"/>
              <a:gd name="connsiteY20" fmla="*/ 0 h 4637074"/>
              <a:gd name="connsiteX21" fmla="*/ 1533767 w 4952999"/>
              <a:gd name="connsiteY21" fmla="*/ 0 h 4637074"/>
              <a:gd name="connsiteX22" fmla="*/ 1533767 w 4952999"/>
              <a:gd name="connsiteY22" fmla="*/ 3564824 h 4637074"/>
              <a:gd name="connsiteX23" fmla="*/ 856658 w 4952999"/>
              <a:gd name="connsiteY23" fmla="*/ 3564824 h 463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52999" h="4637074">
                <a:moveTo>
                  <a:pt x="3421596" y="1059365"/>
                </a:moveTo>
                <a:lnTo>
                  <a:pt x="4098705" y="1059365"/>
                </a:lnTo>
                <a:lnTo>
                  <a:pt x="4098705" y="4262893"/>
                </a:lnTo>
                <a:lnTo>
                  <a:pt x="3421596" y="4262893"/>
                </a:lnTo>
                <a:close/>
                <a:moveTo>
                  <a:pt x="1713009" y="1059365"/>
                </a:moveTo>
                <a:lnTo>
                  <a:pt x="2390118" y="1059365"/>
                </a:lnTo>
                <a:lnTo>
                  <a:pt x="2390118" y="4637074"/>
                </a:lnTo>
                <a:lnTo>
                  <a:pt x="1713009" y="4637074"/>
                </a:lnTo>
                <a:close/>
                <a:moveTo>
                  <a:pt x="0" y="622660"/>
                </a:moveTo>
                <a:lnTo>
                  <a:pt x="677109" y="622660"/>
                </a:lnTo>
                <a:lnTo>
                  <a:pt x="677109" y="4090602"/>
                </a:lnTo>
                <a:lnTo>
                  <a:pt x="0" y="4090602"/>
                </a:lnTo>
                <a:close/>
                <a:moveTo>
                  <a:pt x="4275890" y="346294"/>
                </a:moveTo>
                <a:lnTo>
                  <a:pt x="4952999" y="346294"/>
                </a:lnTo>
                <a:lnTo>
                  <a:pt x="4952999" y="3691053"/>
                </a:lnTo>
                <a:lnTo>
                  <a:pt x="4275890" y="3691053"/>
                </a:lnTo>
                <a:close/>
                <a:moveTo>
                  <a:pt x="2567303" y="265422"/>
                </a:moveTo>
                <a:lnTo>
                  <a:pt x="3244412" y="265422"/>
                </a:lnTo>
                <a:lnTo>
                  <a:pt x="3244412" y="3836020"/>
                </a:lnTo>
                <a:lnTo>
                  <a:pt x="2567303" y="3836020"/>
                </a:lnTo>
                <a:close/>
                <a:moveTo>
                  <a:pt x="856658" y="0"/>
                </a:moveTo>
                <a:lnTo>
                  <a:pt x="1533767" y="0"/>
                </a:lnTo>
                <a:lnTo>
                  <a:pt x="1533767" y="3564824"/>
                </a:lnTo>
                <a:lnTo>
                  <a:pt x="856658" y="356482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1676792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7" hasCustomPrompt="1"/>
          </p:nvPr>
        </p:nvSpPr>
        <p:spPr>
          <a:xfrm>
            <a:off x="6872499" y="2"/>
            <a:ext cx="5331224" cy="5426605"/>
          </a:xfrm>
          <a:custGeom>
            <a:avLst/>
            <a:gdLst>
              <a:gd name="connsiteX0" fmla="*/ 1261721 w 5331224"/>
              <a:gd name="connsiteY0" fmla="*/ 0 h 5426605"/>
              <a:gd name="connsiteX1" fmla="*/ 5331224 w 5331224"/>
              <a:gd name="connsiteY1" fmla="*/ 0 h 5426605"/>
              <a:gd name="connsiteX2" fmla="*/ 5331224 w 5331224"/>
              <a:gd name="connsiteY2" fmla="*/ 4260264 h 5426605"/>
              <a:gd name="connsiteX3" fmla="*/ 4762871 w 5331224"/>
              <a:gd name="connsiteY3" fmla="*/ 4828618 h 5426605"/>
              <a:gd name="connsiteX4" fmla="*/ 1875533 w 5331224"/>
              <a:gd name="connsiteY4" fmla="*/ 4828618 h 5426605"/>
              <a:gd name="connsiteX5" fmla="*/ 597987 w 5331224"/>
              <a:gd name="connsiteY5" fmla="*/ 3551072 h 5426605"/>
              <a:gd name="connsiteX6" fmla="*/ 597987 w 5331224"/>
              <a:gd name="connsiteY6" fmla="*/ 663734 h 542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1224" h="5426605">
                <a:moveTo>
                  <a:pt x="1261721" y="0"/>
                </a:moveTo>
                <a:lnTo>
                  <a:pt x="5331224" y="0"/>
                </a:lnTo>
                <a:lnTo>
                  <a:pt x="5331224" y="4260264"/>
                </a:lnTo>
                <a:lnTo>
                  <a:pt x="4762871" y="4828618"/>
                </a:lnTo>
                <a:cubicBezTo>
                  <a:pt x="3965555" y="5625934"/>
                  <a:pt x="2672849" y="5625934"/>
                  <a:pt x="1875533" y="4828618"/>
                </a:cubicBezTo>
                <a:lnTo>
                  <a:pt x="597987" y="3551072"/>
                </a:lnTo>
                <a:cubicBezTo>
                  <a:pt x="-199329" y="2753756"/>
                  <a:pt x="-199329" y="1461050"/>
                  <a:pt x="597987" y="663734"/>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2732764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13" name="Picture Placeholder 12"/>
          <p:cNvSpPr>
            <a:spLocks noGrp="1"/>
          </p:cNvSpPr>
          <p:nvPr>
            <p:ph type="pic" sz="quarter" idx="18" hasCustomPrompt="1"/>
          </p:nvPr>
        </p:nvSpPr>
        <p:spPr>
          <a:xfrm>
            <a:off x="1143000" y="-5368"/>
            <a:ext cx="2680539" cy="3331505"/>
          </a:xfrm>
          <a:custGeom>
            <a:avLst/>
            <a:gdLst>
              <a:gd name="connsiteX0" fmla="*/ 0 w 2680539"/>
              <a:gd name="connsiteY0" fmla="*/ 0 h 3331505"/>
              <a:gd name="connsiteX1" fmla="*/ 2121325 w 2680539"/>
              <a:gd name="connsiteY1" fmla="*/ 0 h 3331505"/>
              <a:gd name="connsiteX2" fmla="*/ 2680539 w 2680539"/>
              <a:gd name="connsiteY2" fmla="*/ 3331505 h 3331505"/>
              <a:gd name="connsiteX3" fmla="*/ 559214 w 2680539"/>
              <a:gd name="connsiteY3" fmla="*/ 3331505 h 3331505"/>
            </a:gdLst>
            <a:ahLst/>
            <a:cxnLst>
              <a:cxn ang="0">
                <a:pos x="connsiteX0" y="connsiteY0"/>
              </a:cxn>
              <a:cxn ang="0">
                <a:pos x="connsiteX1" y="connsiteY1"/>
              </a:cxn>
              <a:cxn ang="0">
                <a:pos x="connsiteX2" y="connsiteY2"/>
              </a:cxn>
              <a:cxn ang="0">
                <a:pos x="connsiteX3" y="connsiteY3"/>
              </a:cxn>
            </a:cxnLst>
            <a:rect l="l" t="t" r="r" b="b"/>
            <a:pathLst>
              <a:path w="2680539" h="3331505">
                <a:moveTo>
                  <a:pt x="0" y="0"/>
                </a:moveTo>
                <a:lnTo>
                  <a:pt x="2121325" y="0"/>
                </a:lnTo>
                <a:lnTo>
                  <a:pt x="2680539" y="3331505"/>
                </a:lnTo>
                <a:lnTo>
                  <a:pt x="559214" y="333150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5" name="Picture Placeholder 14"/>
          <p:cNvSpPr>
            <a:spLocks noGrp="1"/>
          </p:cNvSpPr>
          <p:nvPr>
            <p:ph type="pic" sz="quarter" idx="19" hasCustomPrompt="1"/>
          </p:nvPr>
        </p:nvSpPr>
        <p:spPr>
          <a:xfrm>
            <a:off x="1729824" y="3537233"/>
            <a:ext cx="2680539" cy="3331505"/>
          </a:xfrm>
          <a:custGeom>
            <a:avLst/>
            <a:gdLst>
              <a:gd name="connsiteX0" fmla="*/ 0 w 2680539"/>
              <a:gd name="connsiteY0" fmla="*/ 0 h 3331505"/>
              <a:gd name="connsiteX1" fmla="*/ 2121325 w 2680539"/>
              <a:gd name="connsiteY1" fmla="*/ 0 h 3331505"/>
              <a:gd name="connsiteX2" fmla="*/ 2680539 w 2680539"/>
              <a:gd name="connsiteY2" fmla="*/ 3331505 h 3331505"/>
              <a:gd name="connsiteX3" fmla="*/ 559214 w 2680539"/>
              <a:gd name="connsiteY3" fmla="*/ 3331505 h 3331505"/>
            </a:gdLst>
            <a:ahLst/>
            <a:cxnLst>
              <a:cxn ang="0">
                <a:pos x="connsiteX0" y="connsiteY0"/>
              </a:cxn>
              <a:cxn ang="0">
                <a:pos x="connsiteX1" y="connsiteY1"/>
              </a:cxn>
              <a:cxn ang="0">
                <a:pos x="connsiteX2" y="connsiteY2"/>
              </a:cxn>
              <a:cxn ang="0">
                <a:pos x="connsiteX3" y="connsiteY3"/>
              </a:cxn>
            </a:cxnLst>
            <a:rect l="l" t="t" r="r" b="b"/>
            <a:pathLst>
              <a:path w="2680539" h="3331505">
                <a:moveTo>
                  <a:pt x="0" y="0"/>
                </a:moveTo>
                <a:lnTo>
                  <a:pt x="2121325" y="0"/>
                </a:lnTo>
                <a:lnTo>
                  <a:pt x="2680539" y="3331505"/>
                </a:lnTo>
                <a:lnTo>
                  <a:pt x="559214" y="333150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4" name="Picture Placeholder 13"/>
          <p:cNvSpPr>
            <a:spLocks noGrp="1"/>
          </p:cNvSpPr>
          <p:nvPr>
            <p:ph type="pic" sz="quarter" idx="20" hasCustomPrompt="1"/>
          </p:nvPr>
        </p:nvSpPr>
        <p:spPr>
          <a:xfrm>
            <a:off x="3709671" y="1436210"/>
            <a:ext cx="2776395" cy="3985580"/>
          </a:xfrm>
          <a:custGeom>
            <a:avLst/>
            <a:gdLst>
              <a:gd name="connsiteX0" fmla="*/ 0 w 2776395"/>
              <a:gd name="connsiteY0" fmla="*/ 0 h 3985580"/>
              <a:gd name="connsiteX1" fmla="*/ 2096428 w 2776395"/>
              <a:gd name="connsiteY1" fmla="*/ 0 h 3985580"/>
              <a:gd name="connsiteX2" fmla="*/ 2776395 w 2776395"/>
              <a:gd name="connsiteY2" fmla="*/ 3985580 h 3985580"/>
              <a:gd name="connsiteX3" fmla="*/ 679967 w 2776395"/>
              <a:gd name="connsiteY3" fmla="*/ 3985580 h 3985580"/>
            </a:gdLst>
            <a:ahLst/>
            <a:cxnLst>
              <a:cxn ang="0">
                <a:pos x="connsiteX0" y="connsiteY0"/>
              </a:cxn>
              <a:cxn ang="0">
                <a:pos x="connsiteX1" y="connsiteY1"/>
              </a:cxn>
              <a:cxn ang="0">
                <a:pos x="connsiteX2" y="connsiteY2"/>
              </a:cxn>
              <a:cxn ang="0">
                <a:pos x="connsiteX3" y="connsiteY3"/>
              </a:cxn>
            </a:cxnLst>
            <a:rect l="l" t="t" r="r" b="b"/>
            <a:pathLst>
              <a:path w="2776395" h="3985580">
                <a:moveTo>
                  <a:pt x="0" y="0"/>
                </a:moveTo>
                <a:lnTo>
                  <a:pt x="2096428" y="0"/>
                </a:lnTo>
                <a:lnTo>
                  <a:pt x="2776395" y="3985580"/>
                </a:lnTo>
                <a:lnTo>
                  <a:pt x="679967" y="3985580"/>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1240819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14" name="Picture Placeholder 13"/>
          <p:cNvSpPr>
            <a:spLocks noGrp="1"/>
          </p:cNvSpPr>
          <p:nvPr>
            <p:ph type="pic" sz="quarter" idx="17" hasCustomPrompt="1"/>
          </p:nvPr>
        </p:nvSpPr>
        <p:spPr>
          <a:xfrm>
            <a:off x="8368196" y="2392274"/>
            <a:ext cx="2679829" cy="2449086"/>
          </a:xfrm>
          <a:custGeom>
            <a:avLst/>
            <a:gdLst>
              <a:gd name="connsiteX0" fmla="*/ 0 w 2679829"/>
              <a:gd name="connsiteY0" fmla="*/ 0 h 2449086"/>
              <a:gd name="connsiteX1" fmla="*/ 2679829 w 2679829"/>
              <a:gd name="connsiteY1" fmla="*/ 0 h 2449086"/>
              <a:gd name="connsiteX2" fmla="*/ 2679829 w 2679829"/>
              <a:gd name="connsiteY2" fmla="*/ 2449086 h 2449086"/>
              <a:gd name="connsiteX3" fmla="*/ 0 w 2679829"/>
              <a:gd name="connsiteY3" fmla="*/ 2449086 h 2449086"/>
            </a:gdLst>
            <a:ahLst/>
            <a:cxnLst>
              <a:cxn ang="0">
                <a:pos x="connsiteX0" y="connsiteY0"/>
              </a:cxn>
              <a:cxn ang="0">
                <a:pos x="connsiteX1" y="connsiteY1"/>
              </a:cxn>
              <a:cxn ang="0">
                <a:pos x="connsiteX2" y="connsiteY2"/>
              </a:cxn>
              <a:cxn ang="0">
                <a:pos x="connsiteX3" y="connsiteY3"/>
              </a:cxn>
            </a:cxnLst>
            <a:rect l="l" t="t" r="r" b="b"/>
            <a:pathLst>
              <a:path w="2679829" h="2449086">
                <a:moveTo>
                  <a:pt x="0" y="0"/>
                </a:moveTo>
                <a:lnTo>
                  <a:pt x="2679829" y="0"/>
                </a:lnTo>
                <a:lnTo>
                  <a:pt x="2679829" y="2449086"/>
                </a:lnTo>
                <a:lnTo>
                  <a:pt x="0" y="244908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3" name="Picture Placeholder 12"/>
          <p:cNvSpPr>
            <a:spLocks noGrp="1"/>
          </p:cNvSpPr>
          <p:nvPr>
            <p:ph type="pic" sz="quarter" idx="18" hasCustomPrompt="1"/>
          </p:nvPr>
        </p:nvSpPr>
        <p:spPr>
          <a:xfrm>
            <a:off x="3821853" y="2241311"/>
            <a:ext cx="4546343" cy="2751012"/>
          </a:xfrm>
          <a:custGeom>
            <a:avLst/>
            <a:gdLst>
              <a:gd name="connsiteX0" fmla="*/ 0 w 4546343"/>
              <a:gd name="connsiteY0" fmla="*/ 0 h 2751012"/>
              <a:gd name="connsiteX1" fmla="*/ 4546343 w 4546343"/>
              <a:gd name="connsiteY1" fmla="*/ 0 h 2751012"/>
              <a:gd name="connsiteX2" fmla="*/ 4546343 w 4546343"/>
              <a:gd name="connsiteY2" fmla="*/ 2751012 h 2751012"/>
              <a:gd name="connsiteX3" fmla="*/ 0 w 4546343"/>
              <a:gd name="connsiteY3" fmla="*/ 2751012 h 2751012"/>
            </a:gdLst>
            <a:ahLst/>
            <a:cxnLst>
              <a:cxn ang="0">
                <a:pos x="connsiteX0" y="connsiteY0"/>
              </a:cxn>
              <a:cxn ang="0">
                <a:pos x="connsiteX1" y="connsiteY1"/>
              </a:cxn>
              <a:cxn ang="0">
                <a:pos x="connsiteX2" y="connsiteY2"/>
              </a:cxn>
              <a:cxn ang="0">
                <a:pos x="connsiteX3" y="connsiteY3"/>
              </a:cxn>
            </a:cxnLst>
            <a:rect l="l" t="t" r="r" b="b"/>
            <a:pathLst>
              <a:path w="4546343" h="2751012">
                <a:moveTo>
                  <a:pt x="0" y="0"/>
                </a:moveTo>
                <a:lnTo>
                  <a:pt x="4546343" y="0"/>
                </a:lnTo>
                <a:lnTo>
                  <a:pt x="4546343" y="2751012"/>
                </a:lnTo>
                <a:lnTo>
                  <a:pt x="0" y="275101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
        <p:nvSpPr>
          <p:cNvPr id="12" name="Picture Placeholder 11"/>
          <p:cNvSpPr>
            <a:spLocks noGrp="1"/>
          </p:cNvSpPr>
          <p:nvPr>
            <p:ph type="pic" sz="quarter" idx="19" hasCustomPrompt="1"/>
          </p:nvPr>
        </p:nvSpPr>
        <p:spPr>
          <a:xfrm>
            <a:off x="1143000" y="2392274"/>
            <a:ext cx="2679829" cy="2449086"/>
          </a:xfrm>
          <a:custGeom>
            <a:avLst/>
            <a:gdLst>
              <a:gd name="connsiteX0" fmla="*/ 0 w 2679829"/>
              <a:gd name="connsiteY0" fmla="*/ 0 h 2449086"/>
              <a:gd name="connsiteX1" fmla="*/ 2679829 w 2679829"/>
              <a:gd name="connsiteY1" fmla="*/ 0 h 2449086"/>
              <a:gd name="connsiteX2" fmla="*/ 2679829 w 2679829"/>
              <a:gd name="connsiteY2" fmla="*/ 2449086 h 2449086"/>
              <a:gd name="connsiteX3" fmla="*/ 0 w 2679829"/>
              <a:gd name="connsiteY3" fmla="*/ 2449086 h 2449086"/>
            </a:gdLst>
            <a:ahLst/>
            <a:cxnLst>
              <a:cxn ang="0">
                <a:pos x="connsiteX0" y="connsiteY0"/>
              </a:cxn>
              <a:cxn ang="0">
                <a:pos x="connsiteX1" y="connsiteY1"/>
              </a:cxn>
              <a:cxn ang="0">
                <a:pos x="connsiteX2" y="connsiteY2"/>
              </a:cxn>
              <a:cxn ang="0">
                <a:pos x="connsiteX3" y="connsiteY3"/>
              </a:cxn>
            </a:cxnLst>
            <a:rect l="l" t="t" r="r" b="b"/>
            <a:pathLst>
              <a:path w="2679829" h="2449086">
                <a:moveTo>
                  <a:pt x="0" y="0"/>
                </a:moveTo>
                <a:lnTo>
                  <a:pt x="2679829" y="0"/>
                </a:lnTo>
                <a:lnTo>
                  <a:pt x="2679829" y="2449086"/>
                </a:lnTo>
                <a:lnTo>
                  <a:pt x="0" y="244908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1270469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9" hasCustomPrompt="1"/>
          </p:nvPr>
        </p:nvSpPr>
        <p:spPr>
          <a:xfrm>
            <a:off x="0" y="0"/>
            <a:ext cx="5099660" cy="6858000"/>
          </a:xfrm>
          <a:custGeom>
            <a:avLst/>
            <a:gdLst>
              <a:gd name="connsiteX0" fmla="*/ 0 w 5099660"/>
              <a:gd name="connsiteY0" fmla="*/ 0 h 6858000"/>
              <a:gd name="connsiteX1" fmla="*/ 5099660 w 5099660"/>
              <a:gd name="connsiteY1" fmla="*/ 0 h 6858000"/>
              <a:gd name="connsiteX2" fmla="*/ 5099660 w 5099660"/>
              <a:gd name="connsiteY2" fmla="*/ 6858000 h 6858000"/>
              <a:gd name="connsiteX3" fmla="*/ 0 w 50996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99660" h="6858000">
                <a:moveTo>
                  <a:pt x="0" y="0"/>
                </a:moveTo>
                <a:lnTo>
                  <a:pt x="5099660" y="0"/>
                </a:lnTo>
                <a:lnTo>
                  <a:pt x="5099660"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1517009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E1EA2-41CE-4F97-BCC4-DA971FE29212}" type="datetime1">
              <a:rPr lang="en-US" smtClean="0"/>
              <a:t>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27122-DD58-4B2A-BC02-A0C1482E4B6E}" type="slidenum">
              <a:rPr lang="en-US" smtClean="0"/>
              <a:t>‹#›</a:t>
            </a:fld>
            <a:endParaRPr lang="en-US"/>
          </a:p>
        </p:txBody>
      </p:sp>
      <p:sp>
        <p:nvSpPr>
          <p:cNvPr id="8" name="Picture Placeholder 7"/>
          <p:cNvSpPr>
            <a:spLocks noGrp="1"/>
          </p:cNvSpPr>
          <p:nvPr>
            <p:ph type="pic" sz="quarter" idx="19" hasCustomPrompt="1"/>
          </p:nvPr>
        </p:nvSpPr>
        <p:spPr>
          <a:xfrm>
            <a:off x="6096001" y="423831"/>
            <a:ext cx="4920883" cy="6010338"/>
          </a:xfrm>
          <a:custGeom>
            <a:avLst/>
            <a:gdLst>
              <a:gd name="connsiteX0" fmla="*/ 4386582 w 4920883"/>
              <a:gd name="connsiteY0" fmla="*/ 3048274 h 6010338"/>
              <a:gd name="connsiteX1" fmla="*/ 4386582 w 4920883"/>
              <a:gd name="connsiteY1" fmla="*/ 4191000 h 6010338"/>
              <a:gd name="connsiteX2" fmla="*/ 2400802 w 4920883"/>
              <a:gd name="connsiteY2" fmla="*/ 5789221 h 6010338"/>
              <a:gd name="connsiteX3" fmla="*/ 2400802 w 4920883"/>
              <a:gd name="connsiteY3" fmla="*/ 4646495 h 6010338"/>
              <a:gd name="connsiteX4" fmla="*/ 4920883 w 4920883"/>
              <a:gd name="connsiteY4" fmla="*/ 16720 h 6010338"/>
              <a:gd name="connsiteX5" fmla="*/ 4920883 w 4920883"/>
              <a:gd name="connsiteY5" fmla="*/ 2391272 h 6010338"/>
              <a:gd name="connsiteX6" fmla="*/ 424215 w 4920883"/>
              <a:gd name="connsiteY6" fmla="*/ 6010338 h 6010338"/>
              <a:gd name="connsiteX7" fmla="*/ 424215 w 4920883"/>
              <a:gd name="connsiteY7" fmla="*/ 3635786 h 6010338"/>
              <a:gd name="connsiteX8" fmla="*/ 2334425 w 4920883"/>
              <a:gd name="connsiteY8" fmla="*/ 0 h 6010338"/>
              <a:gd name="connsiteX9" fmla="*/ 2334425 w 4920883"/>
              <a:gd name="connsiteY9" fmla="*/ 1878020 h 6010338"/>
              <a:gd name="connsiteX10" fmla="*/ 0 w 4920883"/>
              <a:gd name="connsiteY10" fmla="*/ 3756842 h 6010338"/>
              <a:gd name="connsiteX11" fmla="*/ 0 w 4920883"/>
              <a:gd name="connsiteY11" fmla="*/ 1878822 h 60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0883" h="6010338">
                <a:moveTo>
                  <a:pt x="4386582" y="3048274"/>
                </a:moveTo>
                <a:lnTo>
                  <a:pt x="4386582" y="4191000"/>
                </a:lnTo>
                <a:lnTo>
                  <a:pt x="2400802" y="5789221"/>
                </a:lnTo>
                <a:lnTo>
                  <a:pt x="2400802" y="4646495"/>
                </a:lnTo>
                <a:close/>
                <a:moveTo>
                  <a:pt x="4920883" y="16720"/>
                </a:moveTo>
                <a:lnTo>
                  <a:pt x="4920883" y="2391272"/>
                </a:lnTo>
                <a:lnTo>
                  <a:pt x="424215" y="6010338"/>
                </a:lnTo>
                <a:lnTo>
                  <a:pt x="424215" y="3635786"/>
                </a:lnTo>
                <a:close/>
                <a:moveTo>
                  <a:pt x="2334425" y="0"/>
                </a:moveTo>
                <a:lnTo>
                  <a:pt x="2334425" y="1878020"/>
                </a:lnTo>
                <a:lnTo>
                  <a:pt x="0" y="3756842"/>
                </a:lnTo>
                <a:lnTo>
                  <a:pt x="0" y="187882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Image</a:t>
            </a:r>
          </a:p>
        </p:txBody>
      </p:sp>
    </p:spTree>
    <p:extLst>
      <p:ext uri="{BB962C8B-B14F-4D97-AF65-F5344CB8AC3E}">
        <p14:creationId xmlns:p14="http://schemas.microsoft.com/office/powerpoint/2010/main" val="3882522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A61F54E-49E3-412A-AAD2-1C34293CE07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CD0A14A7-DBA9-4667-ACD6-ECB817329C85}"/>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BE6F6ECF-2575-4C14-A134-6BED3C95AD5E}"/>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2020/1/5</a:t>
            </a:fld>
            <a:endParaRPr lang="zh-CN" altLang="en-US"/>
          </a:p>
        </p:txBody>
      </p:sp>
      <p:sp>
        <p:nvSpPr>
          <p:cNvPr id="5" name="页脚占位符 4">
            <a:extLst>
              <a:ext uri="{FF2B5EF4-FFF2-40B4-BE49-F238E27FC236}">
                <a16:creationId xmlns="" xmlns:a16="http://schemas.microsoft.com/office/drawing/2014/main" id="{81CFAB3D-0E83-439F-8301-EDBC66ECCD5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AE31B43A-9A63-4033-8538-0624B621A3DB}"/>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73877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B79AD27-E786-4D37-AF58-EC5175D92BA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59DCA18C-F828-4E6B-AF2F-BCA74877F94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DA028C86-9EB7-4AD0-923A-BEF5C4425712}"/>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2020/1/5</a:t>
            </a:fld>
            <a:endParaRPr lang="zh-CN" altLang="en-US"/>
          </a:p>
        </p:txBody>
      </p:sp>
      <p:sp>
        <p:nvSpPr>
          <p:cNvPr id="5" name="页脚占位符 4">
            <a:extLst>
              <a:ext uri="{FF2B5EF4-FFF2-40B4-BE49-F238E27FC236}">
                <a16:creationId xmlns="" xmlns:a16="http://schemas.microsoft.com/office/drawing/2014/main" id="{732011C8-94DA-4724-8A80-20377A24A99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9D8D91F1-65FC-4F94-98CB-EEBFDE5310D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52732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BB007CA-0E26-47C7-837D-E4809428F55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F9C2E208-DDCE-4D2B-965C-6003A6AB12C4}"/>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DC8FA6B8-EF47-4059-A88C-6BF45FABDF82}"/>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BA58180B-2C1D-4665-9CFD-F5B85F981D6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2020/1/5</a:t>
            </a:fld>
            <a:endParaRPr lang="zh-CN" altLang="en-US"/>
          </a:p>
        </p:txBody>
      </p:sp>
      <p:sp>
        <p:nvSpPr>
          <p:cNvPr id="6" name="页脚占位符 5">
            <a:extLst>
              <a:ext uri="{FF2B5EF4-FFF2-40B4-BE49-F238E27FC236}">
                <a16:creationId xmlns="" xmlns:a16="http://schemas.microsoft.com/office/drawing/2014/main" id="{E5738BCB-6F58-4B67-A800-434AD89F98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90E77A94-6620-412E-A893-01ED17C96FF1}"/>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50036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E2CC943-FE83-4753-BC24-04B419B0A6C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C49A4184-AADC-412F-B69D-B1B9FC96608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E1C0EA45-3B3D-47BD-84BF-01099B1FCFBF}"/>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B253CD29-8586-4E39-A62E-32DAB15BA58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DC64FF7E-301D-4D23-AF30-AC2CDE90DA9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44424799-640E-4067-A7E1-0BA1214DE31B}"/>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2020/1/5</a:t>
            </a:fld>
            <a:endParaRPr lang="zh-CN" altLang="en-US"/>
          </a:p>
        </p:txBody>
      </p:sp>
      <p:sp>
        <p:nvSpPr>
          <p:cNvPr id="8" name="页脚占位符 7">
            <a:extLst>
              <a:ext uri="{FF2B5EF4-FFF2-40B4-BE49-F238E27FC236}">
                <a16:creationId xmlns="" xmlns:a16="http://schemas.microsoft.com/office/drawing/2014/main" id="{D80BD318-30D4-4C21-8A48-53542E46F18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 xmlns:a16="http://schemas.microsoft.com/office/drawing/2014/main" id="{6312F302-192F-47F6-90ED-939A28718EF2}"/>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4045920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9820776-E822-4A01-A5D8-CA24BD44124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BF229EDA-A12C-49DD-88EF-9CA2D5CCFF43}"/>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2020/1/5</a:t>
            </a:fld>
            <a:endParaRPr lang="zh-CN" altLang="en-US"/>
          </a:p>
        </p:txBody>
      </p:sp>
      <p:sp>
        <p:nvSpPr>
          <p:cNvPr id="4" name="页脚占位符 3">
            <a:extLst>
              <a:ext uri="{FF2B5EF4-FFF2-40B4-BE49-F238E27FC236}">
                <a16:creationId xmlns="" xmlns:a16="http://schemas.microsoft.com/office/drawing/2014/main" id="{DB8BA9E5-3E56-4A77-92C5-6B4D63B4109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 xmlns:a16="http://schemas.microsoft.com/office/drawing/2014/main" id="{32E7BE49-1BED-45F1-8D27-B6FA954919BC}"/>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397650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E43B869F-095A-4BA5-8B11-98041B48202D}"/>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2020/1/5</a:t>
            </a:fld>
            <a:endParaRPr lang="zh-CN" altLang="en-US"/>
          </a:p>
        </p:txBody>
      </p:sp>
      <p:sp>
        <p:nvSpPr>
          <p:cNvPr id="3" name="页脚占位符 2">
            <a:extLst>
              <a:ext uri="{FF2B5EF4-FFF2-40B4-BE49-F238E27FC236}">
                <a16:creationId xmlns="" xmlns:a16="http://schemas.microsoft.com/office/drawing/2014/main" id="{F91D0258-E9CC-4BEB-82BB-241C04C016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 xmlns:a16="http://schemas.microsoft.com/office/drawing/2014/main" id="{9B8289C3-CB0B-47F2-9194-F2759A1A3186}"/>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952162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B703FA1-09D1-4228-9621-3880D8D703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A408487A-4158-4E74-A359-84E776463B0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6938B813-72BF-4EB7-8DAD-ED9373A9973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E47A325A-71DF-4AD8-A923-1831436805AE}"/>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2020/1/5</a:t>
            </a:fld>
            <a:endParaRPr lang="zh-CN" altLang="en-US"/>
          </a:p>
        </p:txBody>
      </p:sp>
      <p:sp>
        <p:nvSpPr>
          <p:cNvPr id="6" name="页脚占位符 5">
            <a:extLst>
              <a:ext uri="{FF2B5EF4-FFF2-40B4-BE49-F238E27FC236}">
                <a16:creationId xmlns="" xmlns:a16="http://schemas.microsoft.com/office/drawing/2014/main" id="{D0D01630-0D88-41DF-9364-EFA93C6925C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4E9E3F83-4E0A-4B80-9BB6-F4A923A89C87}"/>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768831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2348756-ADF1-4119-A7A4-8A89CCA001F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C48DFA7D-0CE2-429A-BD9A-C6763741D3C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4794146C-29F8-44F9-8467-672BF69A5E5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40EE3D92-98DF-4227-8D89-7A15965AA91B}"/>
              </a:ext>
            </a:extLst>
          </p:cNvPr>
          <p:cNvSpPr>
            <a:spLocks noGrp="1"/>
          </p:cNvSpPr>
          <p:nvPr>
            <p:ph type="dt" sz="half" idx="10"/>
          </p:nvPr>
        </p:nvSpPr>
        <p:spPr>
          <a:xfrm>
            <a:off x="838200" y="6356350"/>
            <a:ext cx="2743200" cy="365125"/>
          </a:xfrm>
          <a:prstGeom prst="rect">
            <a:avLst/>
          </a:prstGeom>
        </p:spPr>
        <p:txBody>
          <a:bodyPr/>
          <a:lstStyle/>
          <a:p>
            <a:fld id="{E4807CF9-6D89-4471-B6FE-02A8D9D8DE16}" type="datetimeFigureOut">
              <a:rPr lang="zh-CN" altLang="en-US" smtClean="0"/>
              <a:t>2020/1/5</a:t>
            </a:fld>
            <a:endParaRPr lang="zh-CN" altLang="en-US"/>
          </a:p>
        </p:txBody>
      </p:sp>
      <p:sp>
        <p:nvSpPr>
          <p:cNvPr id="6" name="页脚占位符 5">
            <a:extLst>
              <a:ext uri="{FF2B5EF4-FFF2-40B4-BE49-F238E27FC236}">
                <a16:creationId xmlns="" xmlns:a16="http://schemas.microsoft.com/office/drawing/2014/main" id="{16B627FB-8E14-40E1-BAA3-C41B145CACB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03862979-58BC-4390-97F7-F4B0FB56796C}"/>
              </a:ext>
            </a:extLst>
          </p:cNvPr>
          <p:cNvSpPr>
            <a:spLocks noGrp="1"/>
          </p:cNvSpPr>
          <p:nvPr>
            <p:ph type="sldNum" sz="quarter" idx="12"/>
          </p:nvPr>
        </p:nvSpPr>
        <p:spPr>
          <a:xfrm>
            <a:off x="8610600" y="6356350"/>
            <a:ext cx="2743200" cy="365125"/>
          </a:xfrm>
          <a:prstGeom prst="rect">
            <a:avLst/>
          </a:prstGeom>
        </p:spPr>
        <p:txBody>
          <a:bodyPr/>
          <a:lstStyle/>
          <a:p>
            <a:fld id="{E4C52220-005E-4E65-8068-41A698C5729D}" type="slidenum">
              <a:rPr lang="zh-CN" altLang="en-US" smtClean="0"/>
              <a:t>‹#›</a:t>
            </a:fld>
            <a:endParaRPr lang="zh-CN" altLang="en-US"/>
          </a:p>
        </p:txBody>
      </p:sp>
    </p:spTree>
    <p:extLst>
      <p:ext uri="{BB962C8B-B14F-4D97-AF65-F5344CB8AC3E}">
        <p14:creationId xmlns:p14="http://schemas.microsoft.com/office/powerpoint/2010/main" val="1303139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D4E33DEA-0D13-477A-921C-CB4319A549F2}"/>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a:stretch/>
        </p:blipFill>
        <p:spPr>
          <a:xfrm rot="16200000">
            <a:off x="2686626" y="-2686626"/>
            <a:ext cx="6858001" cy="12231249"/>
          </a:xfrm>
          <a:prstGeom prst="rect">
            <a:avLst/>
          </a:prstGeom>
        </p:spPr>
      </p:pic>
    </p:spTree>
    <p:extLst>
      <p:ext uri="{BB962C8B-B14F-4D97-AF65-F5344CB8AC3E}">
        <p14:creationId xmlns:p14="http://schemas.microsoft.com/office/powerpoint/2010/main" val="1093547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Data" Target="../diagrams/data1.xml"/><Relationship Id="rId5" Type="http://schemas.openxmlformats.org/officeDocument/2006/relationships/image" Target="../media/image27.png"/><Relationship Id="rId10" Type="http://schemas.microsoft.com/office/2007/relationships/diagramDrawing" Target="../diagrams/drawing1.xml"/><Relationship Id="rId4" Type="http://schemas.openxmlformats.org/officeDocument/2006/relationships/image" Target="../media/image16.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5.svg"/><Relationship Id="rId4" Type="http://schemas.openxmlformats.org/officeDocument/2006/relationships/image" Target="../media/image40.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5.svg"/><Relationship Id="rId4" Type="http://schemas.openxmlformats.org/officeDocument/2006/relationships/image" Target="../media/image40.png"/><Relationship Id="rId9" Type="http://schemas.openxmlformats.org/officeDocument/2006/relationships/image" Target="../media/image37.sv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5.svg"/><Relationship Id="rId4" Type="http://schemas.openxmlformats.org/officeDocument/2006/relationships/image" Target="../media/image40.png"/><Relationship Id="rId9" Type="http://schemas.openxmlformats.org/officeDocument/2006/relationships/image" Target="../media/image41.sv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5.svg"/><Relationship Id="rId4" Type="http://schemas.openxmlformats.org/officeDocument/2006/relationships/image" Target="../media/image40.png"/><Relationship Id="rId9"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5.svg"/><Relationship Id="rId3" Type="http://schemas.openxmlformats.org/officeDocument/2006/relationships/image" Target="../media/image35.svg"/><Relationship Id="rId7" Type="http://schemas.openxmlformats.org/officeDocument/2006/relationships/image" Target="../media/image49.svg"/><Relationship Id="rId12"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53.svg"/><Relationship Id="rId5" Type="http://schemas.openxmlformats.org/officeDocument/2006/relationships/image" Target="../media/image37.sv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51.sv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9.svg"/><Relationship Id="rId3"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53.png"/><Relationship Id="rId4" Type="http://schemas.openxmlformats.org/officeDocument/2006/relationships/image" Target="../media/image26.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4.jpg"/><Relationship Id="rId7" Type="http://schemas.openxmlformats.org/officeDocument/2006/relationships/image" Target="../media/image16.png"/><Relationship Id="rId12"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png"/><Relationship Id="rId11" Type="http://schemas.openxmlformats.org/officeDocument/2006/relationships/image" Target="../media/image26.png"/><Relationship Id="rId5" Type="http://schemas.openxmlformats.org/officeDocument/2006/relationships/image" Target="../media/image56.jpg"/><Relationship Id="rId10" Type="http://schemas.openxmlformats.org/officeDocument/2006/relationships/image" Target="../media/image25.png"/><Relationship Id="rId4" Type="http://schemas.openxmlformats.org/officeDocument/2006/relationships/image" Target="../media/image55.jpe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67.svg"/><Relationship Id="rId12"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6.xml"/><Relationship Id="rId11" Type="http://schemas.openxmlformats.org/officeDocument/2006/relationships/image" Target="../media/image71.sv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3.svg"/><Relationship Id="rId9" Type="http://schemas.openxmlformats.org/officeDocument/2006/relationships/image" Target="../media/image69.sv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74.sv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62.png"/><Relationship Id="rId5" Type="http://schemas.openxmlformats.org/officeDocument/2006/relationships/image" Target="../media/image67.svg"/><Relationship Id="rId10" Type="http://schemas.openxmlformats.org/officeDocument/2006/relationships/image" Target="../media/image64.png"/><Relationship Id="rId9" Type="http://schemas.openxmlformats.org/officeDocument/2006/relationships/image" Target="../media/image76.sv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78.sv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7.svg"/><Relationship Id="rId10" Type="http://schemas.openxmlformats.org/officeDocument/2006/relationships/image" Target="../media/image64.png"/><Relationship Id="rId9" Type="http://schemas.openxmlformats.org/officeDocument/2006/relationships/image" Target="../media/image80.sv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78.sv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7.svg"/><Relationship Id="rId10" Type="http://schemas.openxmlformats.org/officeDocument/2006/relationships/image" Target="../media/image64.png"/><Relationship Id="rId9" Type="http://schemas.openxmlformats.org/officeDocument/2006/relationships/image" Target="../media/image80.sv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85.sv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83.svg"/><Relationship Id="rId4" Type="http://schemas.openxmlformats.org/officeDocument/2006/relationships/image" Target="../media/image68.png"/><Relationship Id="rId9" Type="http://schemas.openxmlformats.org/officeDocument/2006/relationships/image" Target="../media/image87.sv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8.png"/><Relationship Id="rId12" Type="http://schemas.openxmlformats.org/officeDocument/2006/relationships/image" Target="../media/image9.png"/><Relationship Id="rId17" Type="http://schemas.openxmlformats.org/officeDocument/2006/relationships/image" Target="../media/image27.png"/><Relationship Id="rId2" Type="http://schemas.openxmlformats.org/officeDocument/2006/relationships/tags" Target="../tags/tag3.xml"/><Relationship Id="rId16" Type="http://schemas.openxmlformats.org/officeDocument/2006/relationships/image" Target="../media/image22.png"/><Relationship Id="rId1" Type="http://schemas.openxmlformats.org/officeDocument/2006/relationships/tags" Target="../tags/tag2.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5.png"/><Relationship Id="rId15" Type="http://schemas.openxmlformats.org/officeDocument/2006/relationships/image" Target="../media/image19.png"/><Relationship Id="rId10"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26.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1.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1.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1.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1.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27.png"/></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diagramData" Target="../diagrams/data2.xml"/><Relationship Id="rId12"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5.png"/><Relationship Id="rId11" Type="http://schemas.microsoft.com/office/2007/relationships/diagramDrawing" Target="../diagrams/drawing2.xml"/><Relationship Id="rId5" Type="http://schemas.openxmlformats.org/officeDocument/2006/relationships/image" Target="../media/image5.png"/><Relationship Id="rId10" Type="http://schemas.openxmlformats.org/officeDocument/2006/relationships/diagramColors" Target="../diagrams/colors2.xml"/><Relationship Id="rId4" Type="http://schemas.openxmlformats.org/officeDocument/2006/relationships/image" Target="../media/image18.png"/><Relationship Id="rId9"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7.png"/><Relationship Id="rId12"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75.jpg"/><Relationship Id="rId5" Type="http://schemas.openxmlformats.org/officeDocument/2006/relationships/image" Target="../media/image16.png"/><Relationship Id="rId10" Type="http://schemas.openxmlformats.org/officeDocument/2006/relationships/image" Target="../media/image74.jpeg"/><Relationship Id="rId4" Type="http://schemas.openxmlformats.org/officeDocument/2006/relationships/image" Target="../media/image25.png"/><Relationship Id="rId9" Type="http://schemas.openxmlformats.org/officeDocument/2006/relationships/image" Target="../media/image73.jpeg"/></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27.png"/></Relationships>
</file>

<file path=ppt/slides/_rels/slide4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7.png"/></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25.png"/><Relationship Id="rId9" Type="http://schemas.openxmlformats.org/officeDocument/2006/relationships/image" Target="../media/image27.png"/></Relationships>
</file>

<file path=ppt/slides/_rels/slide4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16.png"/><Relationship Id="rId12"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81.png"/><Relationship Id="rId5" Type="http://schemas.openxmlformats.org/officeDocument/2006/relationships/image" Target="../media/image18.png"/><Relationship Id="rId15" Type="http://schemas.openxmlformats.org/officeDocument/2006/relationships/image" Target="../media/image84.png"/><Relationship Id="rId10" Type="http://schemas.openxmlformats.org/officeDocument/2006/relationships/image" Target="../media/image27.png"/><Relationship Id="rId4" Type="http://schemas.openxmlformats.org/officeDocument/2006/relationships/image" Target="../media/image80.jpg"/><Relationship Id="rId9" Type="http://schemas.openxmlformats.org/officeDocument/2006/relationships/image" Target="../media/image26.png"/><Relationship Id="rId14" Type="http://schemas.openxmlformats.org/officeDocument/2006/relationships/image" Target="../media/image83.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7.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7.png"/></Relationships>
</file>

<file path=ppt/slides/_rels/slide4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7.png"/></Relationships>
</file>

<file path=ppt/slides/_rels/slide4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85.png"/><Relationship Id="rId5" Type="http://schemas.openxmlformats.org/officeDocument/2006/relationships/image" Target="../media/image1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16.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image" Target="../media/image87.jpg"/><Relationship Id="rId5" Type="http://schemas.openxmlformats.org/officeDocument/2006/relationships/image" Target="../media/image18.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image" Target="../media/image88.jpeg"/><Relationship Id="rId5" Type="http://schemas.openxmlformats.org/officeDocument/2006/relationships/image" Target="../media/image18.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5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5.png"/><Relationship Id="rId5" Type="http://schemas.openxmlformats.org/officeDocument/2006/relationships/image" Target="../media/image16.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9.png"/></Relationships>
</file>

<file path=ppt/slides/_rels/slide5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90.png"/></Relationships>
</file>

<file path=ppt/slides/_rels/slide5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91.png"/></Relationships>
</file>

<file path=ppt/slides/_rels/slide5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12"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94.png"/><Relationship Id="rId5" Type="http://schemas.openxmlformats.org/officeDocument/2006/relationships/image" Target="../media/image16.png"/><Relationship Id="rId10" Type="http://schemas.openxmlformats.org/officeDocument/2006/relationships/image" Target="../media/image93.png"/><Relationship Id="rId4" Type="http://schemas.openxmlformats.org/officeDocument/2006/relationships/image" Target="../media/image3.png"/><Relationship Id="rId9" Type="http://schemas.openxmlformats.org/officeDocument/2006/relationships/image" Target="../media/image92.png"/></Relationships>
</file>

<file path=ppt/slides/_rels/slide5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95.png"/></Relationships>
</file>

<file path=ppt/slides/_rels/slide5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96.png"/></Relationships>
</file>

<file path=ppt/slides/_rels/slide5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97.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18.png"/><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98.png"/></Relationships>
</file>

<file path=ppt/slides/_rels/slide6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99.png"/></Relationships>
</file>

<file path=ppt/slides/_rels/slide6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100.png"/></Relationships>
</file>

<file path=ppt/slides/_rels/slide6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101.png"/></Relationships>
</file>

<file path=ppt/slides/_rels/slide6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100.png"/></Relationships>
</file>

<file path=ppt/slides/_rels/slide6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102.png"/></Relationships>
</file>

<file path=ppt/slides/_rels/slide6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103.png"/></Relationships>
</file>

<file path=ppt/slides/_rels/slide6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104.png"/><Relationship Id="rId4" Type="http://schemas.openxmlformats.org/officeDocument/2006/relationships/image" Target="../media/image3.png"/><Relationship Id="rId9" Type="http://schemas.openxmlformats.org/officeDocument/2006/relationships/image" Target="../media/image25.png"/></Relationships>
</file>

<file path=ppt/slides/_rels/slide6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5.png"/></Relationships>
</file>

<file path=ppt/slides/_rels/slide6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hyperlink" Target="https://kknews.cc/news/6qn5x83.htm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0.jp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1.jp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橢圓 3"/>
          <p:cNvSpPr/>
          <p:nvPr/>
        </p:nvSpPr>
        <p:spPr>
          <a:xfrm>
            <a:off x="4296000" y="1690688"/>
            <a:ext cx="3600000" cy="3600000"/>
          </a:xfrm>
          <a:prstGeom prst="ellipse">
            <a:avLst/>
          </a:prstGeom>
          <a:solidFill>
            <a:srgbClr val="4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4476000" y="1870688"/>
            <a:ext cx="3240000" cy="3240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5402834" y="1690688"/>
            <a:ext cx="1760007" cy="3770263"/>
          </a:xfrm>
          <a:prstGeom prst="rect">
            <a:avLst/>
          </a:prstGeom>
          <a:noFill/>
        </p:spPr>
        <p:txBody>
          <a:bodyPr wrap="square" rtlCol="0">
            <a:spAutoFit/>
          </a:bodyPr>
          <a:lstStyle/>
          <a:p>
            <a:pPr lvl="0"/>
            <a:r>
              <a:rPr lang="en-US" altLang="zh-TW" sz="23000" dirty="0">
                <a:solidFill>
                  <a:srgbClr val="FFC000"/>
                </a:solidFill>
              </a:rPr>
              <a:t>5</a:t>
            </a:r>
            <a:endParaRPr lang="zh-TW" altLang="en-US" sz="23000" dirty="0">
              <a:solidFill>
                <a:srgbClr val="FFC000"/>
              </a:solidFill>
            </a:endParaRPr>
          </a:p>
        </p:txBody>
      </p:sp>
      <p:sp>
        <p:nvSpPr>
          <p:cNvPr id="10" name="文字方塊 9"/>
          <p:cNvSpPr txBox="1"/>
          <p:nvPr/>
        </p:nvSpPr>
        <p:spPr>
          <a:xfrm>
            <a:off x="5425466" y="1690688"/>
            <a:ext cx="1714742" cy="3770263"/>
          </a:xfrm>
          <a:prstGeom prst="rect">
            <a:avLst/>
          </a:prstGeom>
          <a:noFill/>
        </p:spPr>
        <p:txBody>
          <a:bodyPr wrap="square" rtlCol="0">
            <a:spAutoFit/>
          </a:bodyPr>
          <a:lstStyle/>
          <a:p>
            <a:pPr lvl="0"/>
            <a:r>
              <a:rPr lang="en-US" altLang="zh-TW" sz="23000" dirty="0">
                <a:solidFill>
                  <a:srgbClr val="FFC000"/>
                </a:solidFill>
              </a:rPr>
              <a:t>4</a:t>
            </a:r>
            <a:endParaRPr lang="zh-TW" altLang="en-US" sz="23000" dirty="0">
              <a:solidFill>
                <a:srgbClr val="FFC000"/>
              </a:solidFill>
            </a:endParaRPr>
          </a:p>
        </p:txBody>
      </p:sp>
      <p:sp>
        <p:nvSpPr>
          <p:cNvPr id="11" name="文字方塊 10"/>
          <p:cNvSpPr txBox="1"/>
          <p:nvPr/>
        </p:nvSpPr>
        <p:spPr>
          <a:xfrm>
            <a:off x="5408709" y="1690688"/>
            <a:ext cx="1748256" cy="3770263"/>
          </a:xfrm>
          <a:prstGeom prst="rect">
            <a:avLst/>
          </a:prstGeom>
          <a:noFill/>
        </p:spPr>
        <p:txBody>
          <a:bodyPr wrap="square" rtlCol="0">
            <a:spAutoFit/>
          </a:bodyPr>
          <a:lstStyle/>
          <a:p>
            <a:pPr lvl="0"/>
            <a:r>
              <a:rPr lang="en-US" altLang="zh-TW" sz="23000" dirty="0">
                <a:solidFill>
                  <a:srgbClr val="FFC000"/>
                </a:solidFill>
              </a:rPr>
              <a:t>3</a:t>
            </a:r>
            <a:endParaRPr lang="zh-TW" altLang="en-US" sz="23000" dirty="0">
              <a:solidFill>
                <a:srgbClr val="FFC000"/>
              </a:solidFill>
            </a:endParaRPr>
          </a:p>
        </p:txBody>
      </p:sp>
      <p:sp>
        <p:nvSpPr>
          <p:cNvPr id="12" name="文字方塊 11"/>
          <p:cNvSpPr txBox="1"/>
          <p:nvPr/>
        </p:nvSpPr>
        <p:spPr>
          <a:xfrm>
            <a:off x="5447136" y="1690688"/>
            <a:ext cx="1671403" cy="3770263"/>
          </a:xfrm>
          <a:prstGeom prst="rect">
            <a:avLst/>
          </a:prstGeom>
          <a:noFill/>
        </p:spPr>
        <p:txBody>
          <a:bodyPr wrap="square" rtlCol="0">
            <a:spAutoFit/>
          </a:bodyPr>
          <a:lstStyle/>
          <a:p>
            <a:pPr lvl="0"/>
            <a:r>
              <a:rPr lang="en-US" altLang="zh-TW" sz="23000" dirty="0">
                <a:solidFill>
                  <a:srgbClr val="FFC000"/>
                </a:solidFill>
              </a:rPr>
              <a:t>2</a:t>
            </a:r>
            <a:endParaRPr lang="zh-TW" altLang="en-US" sz="23000" dirty="0">
              <a:solidFill>
                <a:srgbClr val="FFC000"/>
              </a:solidFill>
            </a:endParaRPr>
          </a:p>
        </p:txBody>
      </p:sp>
      <p:sp>
        <p:nvSpPr>
          <p:cNvPr id="13" name="文字方塊 12"/>
          <p:cNvSpPr txBox="1"/>
          <p:nvPr/>
        </p:nvSpPr>
        <p:spPr>
          <a:xfrm>
            <a:off x="5245466" y="1829188"/>
            <a:ext cx="1787393" cy="3631763"/>
          </a:xfrm>
          <a:prstGeom prst="rect">
            <a:avLst/>
          </a:prstGeom>
          <a:noFill/>
        </p:spPr>
        <p:txBody>
          <a:bodyPr wrap="square" rtlCol="0">
            <a:spAutoFit/>
          </a:bodyPr>
          <a:lstStyle/>
          <a:p>
            <a:pPr lvl="0" algn="ctr"/>
            <a:r>
              <a:rPr lang="en-US" altLang="zh-TW" sz="23000" dirty="0">
                <a:solidFill>
                  <a:srgbClr val="FFC000"/>
                </a:solidFill>
              </a:rPr>
              <a:t>1</a:t>
            </a:r>
            <a:endParaRPr lang="zh-TW" altLang="en-US" sz="23000" dirty="0">
              <a:solidFill>
                <a:srgbClr val="FFC000"/>
              </a:solidFill>
            </a:endParaRPr>
          </a:p>
        </p:txBody>
      </p:sp>
      <p:sp>
        <p:nvSpPr>
          <p:cNvPr id="2" name="文字方塊 1"/>
          <p:cNvSpPr txBox="1"/>
          <p:nvPr/>
        </p:nvSpPr>
        <p:spPr>
          <a:xfrm>
            <a:off x="1768749" y="395693"/>
            <a:ext cx="8723376" cy="923330"/>
          </a:xfrm>
          <a:prstGeom prst="rect">
            <a:avLst/>
          </a:prstGeom>
          <a:noFill/>
        </p:spPr>
        <p:txBody>
          <a:bodyPr wrap="square" rtlCol="0">
            <a:spAutoFit/>
          </a:bodyPr>
          <a:lstStyle/>
          <a:p>
            <a:pPr algn="ctr"/>
            <a:r>
              <a:rPr lang="zh-TW" altLang="en-US" sz="5400" dirty="0">
                <a:solidFill>
                  <a:srgbClr val="499894"/>
                </a:solidFill>
              </a:rPr>
              <a:t>你們準備好了嗎？</a:t>
            </a:r>
          </a:p>
        </p:txBody>
      </p:sp>
    </p:spTree>
    <p:extLst>
      <p:ext uri="{BB962C8B-B14F-4D97-AF65-F5344CB8AC3E}">
        <p14:creationId xmlns:p14="http://schemas.microsoft.com/office/powerpoint/2010/main" val="16242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repeatCount="5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1000"/>
                                        <p:tgtEl>
                                          <p:spTgt spid="4"/>
                                        </p:tgtEl>
                                      </p:cBhvr>
                                    </p:animEffect>
                                  </p:childTnLst>
                                </p:cTn>
                              </p:par>
                              <p:par>
                                <p:cTn id="16" presetID="21" presetClass="entr" presetSubtype="1" repeatCount="5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1000"/>
                                        <p:tgtEl>
                                          <p:spTgt spid="5"/>
                                        </p:tgtEl>
                                      </p:cBhvr>
                                    </p:animEffect>
                                  </p:childTnLst>
                                </p:cTn>
                              </p:par>
                              <p:par>
                                <p:cTn id="19" presetID="1" presetClass="entr" presetSubtype="0" fill="hold"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xit" presetSubtype="0" fill="hold" nodeType="withEffect">
                                  <p:stCondLst>
                                    <p:cond delay="1000"/>
                                  </p:stCondLst>
                                  <p:childTnLst>
                                    <p:set>
                                      <p:cBhvr>
                                        <p:cTn id="22" dur="1" fill="hold">
                                          <p:stCondLst>
                                            <p:cond delay="0"/>
                                          </p:stCondLst>
                                        </p:cTn>
                                        <p:tgtEl>
                                          <p:spTgt spid="6">
                                            <p:txEl>
                                              <p:pRg st="0" end="0"/>
                                            </p:txEl>
                                          </p:spTgt>
                                        </p:tgtEl>
                                        <p:attrNameLst>
                                          <p:attrName>style.visibility</p:attrName>
                                        </p:attrNameLst>
                                      </p:cBhvr>
                                      <p:to>
                                        <p:strVal val="hidden"/>
                                      </p:to>
                                    </p:set>
                                  </p:childTnLst>
                                </p:cTn>
                              </p:par>
                              <p:par>
                                <p:cTn id="23" presetID="1" presetClass="entr" presetSubtype="0" fill="hold" grpId="0" nodeType="withEffect">
                                  <p:stCondLst>
                                    <p:cond delay="1000"/>
                                  </p:stCondLst>
                                  <p:childTnLst>
                                    <p:set>
                                      <p:cBhvr>
                                        <p:cTn id="24" dur="1" fill="hold">
                                          <p:stCondLst>
                                            <p:cond delay="9"/>
                                          </p:stCondLst>
                                        </p:cTn>
                                        <p:tgtEl>
                                          <p:spTgt spid="10"/>
                                        </p:tgtEl>
                                        <p:attrNameLst>
                                          <p:attrName>style.visibility</p:attrName>
                                        </p:attrNameLst>
                                      </p:cBhvr>
                                      <p:to>
                                        <p:strVal val="visible"/>
                                      </p:to>
                                    </p:set>
                                  </p:childTnLst>
                                </p:cTn>
                              </p:par>
                              <p:par>
                                <p:cTn id="25" presetID="1" presetClass="exit" presetSubtype="0" fill="hold" grpId="1" nodeType="withEffect">
                                  <p:stCondLst>
                                    <p:cond delay="200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200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xit" presetSubtype="0" fill="hold" grpId="1" nodeType="withEffect">
                                  <p:stCondLst>
                                    <p:cond delay="300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grpId="0" nodeType="withEffect">
                                  <p:stCondLst>
                                    <p:cond delay="300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xit" presetSubtype="0" fill="hold" grpId="1" nodeType="withEffect">
                                  <p:stCondLst>
                                    <p:cond delay="400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400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xit" presetSubtype="0" fill="hold" grpId="1" nodeType="withEffect">
                                  <p:stCondLst>
                                    <p:cond delay="5000"/>
                                  </p:stCondLst>
                                  <p:childTnLst>
                                    <p:set>
                                      <p:cBhvr>
                                        <p:cTn id="38" dur="1" fill="hold">
                                          <p:stCondLst>
                                            <p:cond delay="0"/>
                                          </p:stCondLst>
                                        </p:cTn>
                                        <p:tgtEl>
                                          <p:spTgt spid="13"/>
                                        </p:tgtEl>
                                        <p:attrNameLst>
                                          <p:attrName>style.visibility</p:attrName>
                                        </p:attrNameLst>
                                      </p:cBhvr>
                                      <p:to>
                                        <p:strVal val="hidden"/>
                                      </p:to>
                                    </p:set>
                                  </p:childTnLst>
                                </p:cTn>
                              </p:par>
                              <p:par>
                                <p:cTn id="39" presetID="31" presetClass="exit" presetSubtype="0" fill="hold" grpId="1" nodeType="withEffect">
                                  <p:stCondLst>
                                    <p:cond delay="5000"/>
                                  </p:stCondLst>
                                  <p:childTnLst>
                                    <p:anim calcmode="lin" valueType="num">
                                      <p:cBhvr>
                                        <p:cTn id="40" dur="1000"/>
                                        <p:tgtEl>
                                          <p:spTgt spid="4"/>
                                        </p:tgtEl>
                                        <p:attrNameLst>
                                          <p:attrName>ppt_w</p:attrName>
                                        </p:attrNameLst>
                                      </p:cBhvr>
                                      <p:tavLst>
                                        <p:tav tm="0">
                                          <p:val>
                                            <p:strVal val="ppt_w"/>
                                          </p:val>
                                        </p:tav>
                                        <p:tav tm="100000">
                                          <p:val>
                                            <p:fltVal val="0"/>
                                          </p:val>
                                        </p:tav>
                                      </p:tavLst>
                                    </p:anim>
                                    <p:anim calcmode="lin" valueType="num">
                                      <p:cBhvr>
                                        <p:cTn id="41" dur="1000"/>
                                        <p:tgtEl>
                                          <p:spTgt spid="4"/>
                                        </p:tgtEl>
                                        <p:attrNameLst>
                                          <p:attrName>ppt_h</p:attrName>
                                        </p:attrNameLst>
                                      </p:cBhvr>
                                      <p:tavLst>
                                        <p:tav tm="0">
                                          <p:val>
                                            <p:strVal val="ppt_h"/>
                                          </p:val>
                                        </p:tav>
                                        <p:tav tm="100000">
                                          <p:val>
                                            <p:fltVal val="0"/>
                                          </p:val>
                                        </p:tav>
                                      </p:tavLst>
                                    </p:anim>
                                    <p:anim calcmode="lin" valueType="num">
                                      <p:cBhvr>
                                        <p:cTn id="42" dur="1000"/>
                                        <p:tgtEl>
                                          <p:spTgt spid="4"/>
                                        </p:tgtEl>
                                        <p:attrNameLst>
                                          <p:attrName>style.rotation</p:attrName>
                                        </p:attrNameLst>
                                      </p:cBhvr>
                                      <p:tavLst>
                                        <p:tav tm="0">
                                          <p:val>
                                            <p:fltVal val="0"/>
                                          </p:val>
                                        </p:tav>
                                        <p:tav tm="100000">
                                          <p:val>
                                            <p:fltVal val="90"/>
                                          </p:val>
                                        </p:tav>
                                      </p:tavLst>
                                    </p:anim>
                                    <p:animEffect transition="out" filter="fade">
                                      <p:cBhvr>
                                        <p:cTn id="43" dur="1000"/>
                                        <p:tgtEl>
                                          <p:spTgt spid="4"/>
                                        </p:tgtEl>
                                      </p:cBhvr>
                                    </p:animEffect>
                                    <p:set>
                                      <p:cBhvr>
                                        <p:cTn id="44" dur="1" fill="hold">
                                          <p:stCondLst>
                                            <p:cond delay="999"/>
                                          </p:stCondLst>
                                        </p:cTn>
                                        <p:tgtEl>
                                          <p:spTgt spid="4"/>
                                        </p:tgtEl>
                                        <p:attrNameLst>
                                          <p:attrName>style.visibility</p:attrName>
                                        </p:attrNameLst>
                                      </p:cBhvr>
                                      <p:to>
                                        <p:strVal val="hidden"/>
                                      </p:to>
                                    </p:set>
                                  </p:childTnLst>
                                </p:cTn>
                              </p:par>
                              <p:par>
                                <p:cTn id="45" presetID="31" presetClass="exit" presetSubtype="0" fill="hold" grpId="1" nodeType="withEffect">
                                  <p:stCondLst>
                                    <p:cond delay="5000"/>
                                  </p:stCondLst>
                                  <p:childTnLst>
                                    <p:anim calcmode="lin" valueType="num">
                                      <p:cBhvr>
                                        <p:cTn id="46" dur="1000"/>
                                        <p:tgtEl>
                                          <p:spTgt spid="5"/>
                                        </p:tgtEl>
                                        <p:attrNameLst>
                                          <p:attrName>ppt_w</p:attrName>
                                        </p:attrNameLst>
                                      </p:cBhvr>
                                      <p:tavLst>
                                        <p:tav tm="0">
                                          <p:val>
                                            <p:strVal val="ppt_w"/>
                                          </p:val>
                                        </p:tav>
                                        <p:tav tm="100000">
                                          <p:val>
                                            <p:fltVal val="0"/>
                                          </p:val>
                                        </p:tav>
                                      </p:tavLst>
                                    </p:anim>
                                    <p:anim calcmode="lin" valueType="num">
                                      <p:cBhvr>
                                        <p:cTn id="47" dur="1000"/>
                                        <p:tgtEl>
                                          <p:spTgt spid="5"/>
                                        </p:tgtEl>
                                        <p:attrNameLst>
                                          <p:attrName>ppt_h</p:attrName>
                                        </p:attrNameLst>
                                      </p:cBhvr>
                                      <p:tavLst>
                                        <p:tav tm="0">
                                          <p:val>
                                            <p:strVal val="ppt_h"/>
                                          </p:val>
                                        </p:tav>
                                        <p:tav tm="100000">
                                          <p:val>
                                            <p:fltVal val="0"/>
                                          </p:val>
                                        </p:tav>
                                      </p:tavLst>
                                    </p:anim>
                                    <p:anim calcmode="lin" valueType="num">
                                      <p:cBhvr>
                                        <p:cTn id="48" dur="1000"/>
                                        <p:tgtEl>
                                          <p:spTgt spid="5"/>
                                        </p:tgtEl>
                                        <p:attrNameLst>
                                          <p:attrName>style.rotation</p:attrName>
                                        </p:attrNameLst>
                                      </p:cBhvr>
                                      <p:tavLst>
                                        <p:tav tm="0">
                                          <p:val>
                                            <p:fltVal val="0"/>
                                          </p:val>
                                        </p:tav>
                                        <p:tav tm="100000">
                                          <p:val>
                                            <p:fltVal val="90"/>
                                          </p:val>
                                        </p:tav>
                                      </p:tavLst>
                                    </p:anim>
                                    <p:animEffect transition="out" filter="fade">
                                      <p:cBhvr>
                                        <p:cTn id="49" dur="1000"/>
                                        <p:tgtEl>
                                          <p:spTgt spid="5"/>
                                        </p:tgtEl>
                                      </p:cBhvr>
                                    </p:animEffect>
                                    <p:set>
                                      <p:cBhvr>
                                        <p:cTn id="50" dur="1" fill="hold">
                                          <p:stCondLst>
                                            <p:cond delay="999"/>
                                          </p:stCondLst>
                                        </p:cTn>
                                        <p:tgtEl>
                                          <p:spTgt spid="5"/>
                                        </p:tgtEl>
                                        <p:attrNameLst>
                                          <p:attrName>style.visibility</p:attrName>
                                        </p:attrNameLst>
                                      </p:cBhvr>
                                      <p:to>
                                        <p:strVal val="hidden"/>
                                      </p:to>
                                    </p:set>
                                  </p:childTnLst>
                                </p:cTn>
                              </p:par>
                              <p:par>
                                <p:cTn id="51" presetID="31" presetClass="exit" presetSubtype="0" fill="hold" grpId="0" nodeType="withEffect">
                                  <p:stCondLst>
                                    <p:cond delay="5000"/>
                                  </p:stCondLst>
                                  <p:childTnLst>
                                    <p:anim calcmode="lin" valueType="num">
                                      <p:cBhvr>
                                        <p:cTn id="52" dur="1000"/>
                                        <p:tgtEl>
                                          <p:spTgt spid="2"/>
                                        </p:tgtEl>
                                        <p:attrNameLst>
                                          <p:attrName>ppt_w</p:attrName>
                                        </p:attrNameLst>
                                      </p:cBhvr>
                                      <p:tavLst>
                                        <p:tav tm="0">
                                          <p:val>
                                            <p:strVal val="ppt_w"/>
                                          </p:val>
                                        </p:tav>
                                        <p:tav tm="100000">
                                          <p:val>
                                            <p:fltVal val="0"/>
                                          </p:val>
                                        </p:tav>
                                      </p:tavLst>
                                    </p:anim>
                                    <p:anim calcmode="lin" valueType="num">
                                      <p:cBhvr>
                                        <p:cTn id="53" dur="1000"/>
                                        <p:tgtEl>
                                          <p:spTgt spid="2"/>
                                        </p:tgtEl>
                                        <p:attrNameLst>
                                          <p:attrName>ppt_h</p:attrName>
                                        </p:attrNameLst>
                                      </p:cBhvr>
                                      <p:tavLst>
                                        <p:tav tm="0">
                                          <p:val>
                                            <p:strVal val="ppt_h"/>
                                          </p:val>
                                        </p:tav>
                                        <p:tav tm="100000">
                                          <p:val>
                                            <p:fltVal val="0"/>
                                          </p:val>
                                        </p:tav>
                                      </p:tavLst>
                                    </p:anim>
                                    <p:anim calcmode="lin" valueType="num">
                                      <p:cBhvr>
                                        <p:cTn id="54" dur="1000"/>
                                        <p:tgtEl>
                                          <p:spTgt spid="2"/>
                                        </p:tgtEl>
                                        <p:attrNameLst>
                                          <p:attrName>style.rotation</p:attrName>
                                        </p:attrNameLst>
                                      </p:cBhvr>
                                      <p:tavLst>
                                        <p:tav tm="0">
                                          <p:val>
                                            <p:fltVal val="0"/>
                                          </p:val>
                                        </p:tav>
                                        <p:tav tm="100000">
                                          <p:val>
                                            <p:fltVal val="90"/>
                                          </p:val>
                                        </p:tav>
                                      </p:tavLst>
                                    </p:anim>
                                    <p:animEffect transition="out" filter="fade">
                                      <p:cBhvr>
                                        <p:cTn id="55" dur="1000"/>
                                        <p:tgtEl>
                                          <p:spTgt spid="2"/>
                                        </p:tgtEl>
                                      </p:cBhvr>
                                    </p:animEffect>
                                    <p:set>
                                      <p:cBhvr>
                                        <p:cTn id="5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0" grpId="0"/>
      <p:bldP spid="10" grpId="1"/>
      <p:bldP spid="11" grpId="0"/>
      <p:bldP spid="11" grpId="1"/>
      <p:bldP spid="12" grpId="0"/>
      <p:bldP spid="12" grpId="1"/>
      <p:bldP spid="13" grpId="0"/>
      <p:bldP spid="13" grpId="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60385" y="458159"/>
            <a:ext cx="3969190" cy="590931"/>
          </a:xfrm>
          <a:prstGeom prst="rect">
            <a:avLst/>
          </a:prstGeom>
          <a:noFill/>
        </p:spPr>
        <p:txBody>
          <a:bodyPr wrap="square" rtlCol="0">
            <a:spAutoFit/>
          </a:bodyPr>
          <a:lstStyle/>
          <a:p>
            <a:pPr algn="ctr">
              <a:lnSpc>
                <a:spcPct val="90000"/>
              </a:lnSpc>
            </a:pPr>
            <a:r>
              <a:rPr lang="zh-CN" altLang="en-US" sz="3600" spc="30" dirty="0">
                <a:solidFill>
                  <a:srgbClr val="3F8B6F"/>
                </a:solidFill>
                <a:cs typeface="+mn-ea"/>
                <a:sym typeface="+mn-lt"/>
              </a:rPr>
              <a:t>我</a:t>
            </a:r>
            <a:r>
              <a:rPr lang="zh-TW" altLang="en-US" sz="3600" spc="30" dirty="0">
                <a:solidFill>
                  <a:srgbClr val="3F8B6F"/>
                </a:solidFill>
                <a:cs typeface="+mn-ea"/>
                <a:sym typeface="+mn-lt"/>
              </a:rPr>
              <a:t>們</a:t>
            </a:r>
            <a:r>
              <a:rPr lang="zh-CN" altLang="en-US" sz="3600" spc="30" dirty="0">
                <a:solidFill>
                  <a:srgbClr val="3F8B6F"/>
                </a:solidFill>
                <a:cs typeface="+mn-ea"/>
                <a:sym typeface="+mn-lt"/>
              </a:rPr>
              <a:t>的</a:t>
            </a:r>
            <a:r>
              <a:rPr lang="zh-TW" altLang="en-US" sz="3600" spc="30" dirty="0">
                <a:solidFill>
                  <a:srgbClr val="3F8B6F"/>
                </a:solidFill>
                <a:cs typeface="+mn-ea"/>
                <a:sym typeface="+mn-lt"/>
              </a:rPr>
              <a:t>組織結構圖</a:t>
            </a:r>
            <a:endParaRPr lang="en-US" sz="3600" spc="30" dirty="0">
              <a:solidFill>
                <a:srgbClr val="3F8B6F"/>
              </a:solidFill>
              <a:cs typeface="+mn-ea"/>
              <a:sym typeface="+mn-lt"/>
            </a:endParaRPr>
          </a:p>
        </p:txBody>
      </p:sp>
      <p:pic>
        <p:nvPicPr>
          <p:cNvPr id="13" name="图片 12" descr="图片包含 柑橘, 水果&#10;&#10;已生成高可信度的说明">
            <a:extLst>
              <a:ext uri="{FF2B5EF4-FFF2-40B4-BE49-F238E27FC236}">
                <a16:creationId xmlns="" xmlns:a16="http://schemas.microsoft.com/office/drawing/2014/main" id="{4DABAF46-5D7D-43A9-BE7A-4BF4C6403E7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5" name="图片 14">
            <a:extLst>
              <a:ext uri="{FF2B5EF4-FFF2-40B4-BE49-F238E27FC236}">
                <a16:creationId xmlns="" xmlns:a16="http://schemas.microsoft.com/office/drawing/2014/main" id="{873CAEF9-DE97-4BD9-9B4C-56A13D868D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6" name="图片 15" descr="图片包含 蛋糕, 室内, 餐桌, 巧克力&#10;&#10;已生成极高可信度的说明">
            <a:extLst>
              <a:ext uri="{FF2B5EF4-FFF2-40B4-BE49-F238E27FC236}">
                <a16:creationId xmlns="" xmlns:a16="http://schemas.microsoft.com/office/drawing/2014/main" id="{D736F900-8A6D-4D8E-BEFA-23CD19928E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graphicFrame>
        <p:nvGraphicFramePr>
          <p:cNvPr id="2" name="資料庫圖表 1"/>
          <p:cNvGraphicFramePr/>
          <p:nvPr>
            <p:extLst/>
          </p:nvPr>
        </p:nvGraphicFramePr>
        <p:xfrm>
          <a:off x="1163629" y="360112"/>
          <a:ext cx="9864741" cy="5653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098671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850"/>
                            </p:stCondLst>
                            <p:childTnLst>
                              <p:par>
                                <p:cTn id="9" presetID="49" presetClass="entr" presetSubtype="0" decel="100000" fill="hold" grpId="0" nodeType="afterEffect">
                                  <p:stCondLst>
                                    <p:cond delay="0"/>
                                  </p:stCondLst>
                                  <p:childTnLst>
                                    <p:set>
                                      <p:cBhvr>
                                        <p:cTn id="10" dur="1" fill="hold">
                                          <p:stCondLst>
                                            <p:cond delay="0"/>
                                          </p:stCondLst>
                                        </p:cTn>
                                        <p:tgtEl>
                                          <p:spTgt spid="2">
                                            <p:graphicEl>
                                              <a:dgm id="{B003091A-FB05-4F2B-96C8-F96EA8FA88D6}"/>
                                            </p:graphicEl>
                                          </p:spTgt>
                                        </p:tgtEl>
                                        <p:attrNameLst>
                                          <p:attrName>style.visibility</p:attrName>
                                        </p:attrNameLst>
                                      </p:cBhvr>
                                      <p:to>
                                        <p:strVal val="visible"/>
                                      </p:to>
                                    </p:set>
                                    <p:anim calcmode="lin" valueType="num">
                                      <p:cBhvr>
                                        <p:cTn id="11" dur="250" fill="hold"/>
                                        <p:tgtEl>
                                          <p:spTgt spid="2">
                                            <p:graphicEl>
                                              <a:dgm id="{B003091A-FB05-4F2B-96C8-F96EA8FA88D6}"/>
                                            </p:graphicEl>
                                          </p:spTgt>
                                        </p:tgtEl>
                                        <p:attrNameLst>
                                          <p:attrName>ppt_w</p:attrName>
                                        </p:attrNameLst>
                                      </p:cBhvr>
                                      <p:tavLst>
                                        <p:tav tm="0">
                                          <p:val>
                                            <p:fltVal val="0"/>
                                          </p:val>
                                        </p:tav>
                                        <p:tav tm="100000">
                                          <p:val>
                                            <p:strVal val="#ppt_w"/>
                                          </p:val>
                                        </p:tav>
                                      </p:tavLst>
                                    </p:anim>
                                    <p:anim calcmode="lin" valueType="num">
                                      <p:cBhvr>
                                        <p:cTn id="12" dur="250" fill="hold"/>
                                        <p:tgtEl>
                                          <p:spTgt spid="2">
                                            <p:graphicEl>
                                              <a:dgm id="{B003091A-FB05-4F2B-96C8-F96EA8FA88D6}"/>
                                            </p:graphicEl>
                                          </p:spTgt>
                                        </p:tgtEl>
                                        <p:attrNameLst>
                                          <p:attrName>ppt_h</p:attrName>
                                        </p:attrNameLst>
                                      </p:cBhvr>
                                      <p:tavLst>
                                        <p:tav tm="0">
                                          <p:val>
                                            <p:fltVal val="0"/>
                                          </p:val>
                                        </p:tav>
                                        <p:tav tm="100000">
                                          <p:val>
                                            <p:strVal val="#ppt_h"/>
                                          </p:val>
                                        </p:tav>
                                      </p:tavLst>
                                    </p:anim>
                                    <p:anim calcmode="lin" valueType="num">
                                      <p:cBhvr>
                                        <p:cTn id="13" dur="250" fill="hold"/>
                                        <p:tgtEl>
                                          <p:spTgt spid="2">
                                            <p:graphicEl>
                                              <a:dgm id="{B003091A-FB05-4F2B-96C8-F96EA8FA88D6}"/>
                                            </p:graphicEl>
                                          </p:spTgt>
                                        </p:tgtEl>
                                        <p:attrNameLst>
                                          <p:attrName>style.rotation</p:attrName>
                                        </p:attrNameLst>
                                      </p:cBhvr>
                                      <p:tavLst>
                                        <p:tav tm="0">
                                          <p:val>
                                            <p:fltVal val="360"/>
                                          </p:val>
                                        </p:tav>
                                        <p:tav tm="100000">
                                          <p:val>
                                            <p:fltVal val="0"/>
                                          </p:val>
                                        </p:tav>
                                      </p:tavLst>
                                    </p:anim>
                                    <p:animEffect transition="in" filter="fade">
                                      <p:cBhvr>
                                        <p:cTn id="14" dur="250"/>
                                        <p:tgtEl>
                                          <p:spTgt spid="2">
                                            <p:graphicEl>
                                              <a:dgm id="{B003091A-FB05-4F2B-96C8-F96EA8FA88D6}"/>
                                            </p:graphicEl>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
                                            <p:graphicEl>
                                              <a:dgm id="{35791699-FC24-40B5-9BAC-2F5A5687B37B}"/>
                                            </p:graphicEl>
                                          </p:spTgt>
                                        </p:tgtEl>
                                        <p:attrNameLst>
                                          <p:attrName>style.visibility</p:attrName>
                                        </p:attrNameLst>
                                      </p:cBhvr>
                                      <p:to>
                                        <p:strVal val="visible"/>
                                      </p:to>
                                    </p:set>
                                    <p:anim calcmode="lin" valueType="num">
                                      <p:cBhvr>
                                        <p:cTn id="17" dur="250" fill="hold"/>
                                        <p:tgtEl>
                                          <p:spTgt spid="2">
                                            <p:graphicEl>
                                              <a:dgm id="{35791699-FC24-40B5-9BAC-2F5A5687B37B}"/>
                                            </p:graphicEl>
                                          </p:spTgt>
                                        </p:tgtEl>
                                        <p:attrNameLst>
                                          <p:attrName>ppt_w</p:attrName>
                                        </p:attrNameLst>
                                      </p:cBhvr>
                                      <p:tavLst>
                                        <p:tav tm="0">
                                          <p:val>
                                            <p:fltVal val="0"/>
                                          </p:val>
                                        </p:tav>
                                        <p:tav tm="100000">
                                          <p:val>
                                            <p:strVal val="#ppt_w"/>
                                          </p:val>
                                        </p:tav>
                                      </p:tavLst>
                                    </p:anim>
                                    <p:anim calcmode="lin" valueType="num">
                                      <p:cBhvr>
                                        <p:cTn id="18" dur="250" fill="hold"/>
                                        <p:tgtEl>
                                          <p:spTgt spid="2">
                                            <p:graphicEl>
                                              <a:dgm id="{35791699-FC24-40B5-9BAC-2F5A5687B37B}"/>
                                            </p:graphicEl>
                                          </p:spTgt>
                                        </p:tgtEl>
                                        <p:attrNameLst>
                                          <p:attrName>ppt_h</p:attrName>
                                        </p:attrNameLst>
                                      </p:cBhvr>
                                      <p:tavLst>
                                        <p:tav tm="0">
                                          <p:val>
                                            <p:fltVal val="0"/>
                                          </p:val>
                                        </p:tav>
                                        <p:tav tm="100000">
                                          <p:val>
                                            <p:strVal val="#ppt_h"/>
                                          </p:val>
                                        </p:tav>
                                      </p:tavLst>
                                    </p:anim>
                                    <p:anim calcmode="lin" valueType="num">
                                      <p:cBhvr>
                                        <p:cTn id="19" dur="250" fill="hold"/>
                                        <p:tgtEl>
                                          <p:spTgt spid="2">
                                            <p:graphicEl>
                                              <a:dgm id="{35791699-FC24-40B5-9BAC-2F5A5687B37B}"/>
                                            </p:graphicEl>
                                          </p:spTgt>
                                        </p:tgtEl>
                                        <p:attrNameLst>
                                          <p:attrName>style.rotation</p:attrName>
                                        </p:attrNameLst>
                                      </p:cBhvr>
                                      <p:tavLst>
                                        <p:tav tm="0">
                                          <p:val>
                                            <p:fltVal val="360"/>
                                          </p:val>
                                        </p:tav>
                                        <p:tav tm="100000">
                                          <p:val>
                                            <p:fltVal val="0"/>
                                          </p:val>
                                        </p:tav>
                                      </p:tavLst>
                                    </p:anim>
                                    <p:animEffect transition="in" filter="fade">
                                      <p:cBhvr>
                                        <p:cTn id="20" dur="250"/>
                                        <p:tgtEl>
                                          <p:spTgt spid="2">
                                            <p:graphicEl>
                                              <a:dgm id="{35791699-FC24-40B5-9BAC-2F5A5687B37B}"/>
                                            </p:graphicEl>
                                          </p:spTgt>
                                        </p:tgtEl>
                                      </p:cBhvr>
                                    </p:animEffect>
                                  </p:childTnLst>
                                </p:cTn>
                              </p:par>
                            </p:childTnLst>
                          </p:cTn>
                        </p:par>
                        <p:par>
                          <p:cTn id="21" fill="hold">
                            <p:stCondLst>
                              <p:cond delay="1100"/>
                            </p:stCondLst>
                            <p:childTnLst>
                              <p:par>
                                <p:cTn id="22" presetID="49" presetClass="entr" presetSubtype="0" decel="100000" fill="hold" grpId="0" nodeType="afterEffect">
                                  <p:stCondLst>
                                    <p:cond delay="0"/>
                                  </p:stCondLst>
                                  <p:childTnLst>
                                    <p:set>
                                      <p:cBhvr>
                                        <p:cTn id="23" dur="1" fill="hold">
                                          <p:stCondLst>
                                            <p:cond delay="0"/>
                                          </p:stCondLst>
                                        </p:cTn>
                                        <p:tgtEl>
                                          <p:spTgt spid="2">
                                            <p:graphicEl>
                                              <a:dgm id="{0E5A11D1-0326-46DC-A364-694FF68368AD}"/>
                                            </p:graphicEl>
                                          </p:spTgt>
                                        </p:tgtEl>
                                        <p:attrNameLst>
                                          <p:attrName>style.visibility</p:attrName>
                                        </p:attrNameLst>
                                      </p:cBhvr>
                                      <p:to>
                                        <p:strVal val="visible"/>
                                      </p:to>
                                    </p:set>
                                    <p:anim calcmode="lin" valueType="num">
                                      <p:cBhvr>
                                        <p:cTn id="24" dur="250" fill="hold"/>
                                        <p:tgtEl>
                                          <p:spTgt spid="2">
                                            <p:graphicEl>
                                              <a:dgm id="{0E5A11D1-0326-46DC-A364-694FF68368AD}"/>
                                            </p:graphicEl>
                                          </p:spTgt>
                                        </p:tgtEl>
                                        <p:attrNameLst>
                                          <p:attrName>ppt_w</p:attrName>
                                        </p:attrNameLst>
                                      </p:cBhvr>
                                      <p:tavLst>
                                        <p:tav tm="0">
                                          <p:val>
                                            <p:fltVal val="0"/>
                                          </p:val>
                                        </p:tav>
                                        <p:tav tm="100000">
                                          <p:val>
                                            <p:strVal val="#ppt_w"/>
                                          </p:val>
                                        </p:tav>
                                      </p:tavLst>
                                    </p:anim>
                                    <p:anim calcmode="lin" valueType="num">
                                      <p:cBhvr>
                                        <p:cTn id="25" dur="250" fill="hold"/>
                                        <p:tgtEl>
                                          <p:spTgt spid="2">
                                            <p:graphicEl>
                                              <a:dgm id="{0E5A11D1-0326-46DC-A364-694FF68368AD}"/>
                                            </p:graphicEl>
                                          </p:spTgt>
                                        </p:tgtEl>
                                        <p:attrNameLst>
                                          <p:attrName>ppt_h</p:attrName>
                                        </p:attrNameLst>
                                      </p:cBhvr>
                                      <p:tavLst>
                                        <p:tav tm="0">
                                          <p:val>
                                            <p:fltVal val="0"/>
                                          </p:val>
                                        </p:tav>
                                        <p:tav tm="100000">
                                          <p:val>
                                            <p:strVal val="#ppt_h"/>
                                          </p:val>
                                        </p:tav>
                                      </p:tavLst>
                                    </p:anim>
                                    <p:anim calcmode="lin" valueType="num">
                                      <p:cBhvr>
                                        <p:cTn id="26" dur="250" fill="hold"/>
                                        <p:tgtEl>
                                          <p:spTgt spid="2">
                                            <p:graphicEl>
                                              <a:dgm id="{0E5A11D1-0326-46DC-A364-694FF68368AD}"/>
                                            </p:graphicEl>
                                          </p:spTgt>
                                        </p:tgtEl>
                                        <p:attrNameLst>
                                          <p:attrName>style.rotation</p:attrName>
                                        </p:attrNameLst>
                                      </p:cBhvr>
                                      <p:tavLst>
                                        <p:tav tm="0">
                                          <p:val>
                                            <p:fltVal val="360"/>
                                          </p:val>
                                        </p:tav>
                                        <p:tav tm="100000">
                                          <p:val>
                                            <p:fltVal val="0"/>
                                          </p:val>
                                        </p:tav>
                                      </p:tavLst>
                                    </p:anim>
                                    <p:animEffect transition="in" filter="fade">
                                      <p:cBhvr>
                                        <p:cTn id="27" dur="250"/>
                                        <p:tgtEl>
                                          <p:spTgt spid="2">
                                            <p:graphicEl>
                                              <a:dgm id="{0E5A11D1-0326-46DC-A364-694FF68368AD}"/>
                                            </p:graphicEl>
                                          </p:spTgt>
                                        </p:tgtEl>
                                      </p:cBhvr>
                                    </p:animEffect>
                                  </p:childTnLst>
                                </p:cTn>
                              </p:par>
                            </p:childTnLst>
                          </p:cTn>
                        </p:par>
                        <p:par>
                          <p:cTn id="28" fill="hold">
                            <p:stCondLst>
                              <p:cond delay="1350"/>
                            </p:stCondLst>
                            <p:childTnLst>
                              <p:par>
                                <p:cTn id="29" presetID="49" presetClass="entr" presetSubtype="0" decel="100000" fill="hold" grpId="0" nodeType="afterEffect">
                                  <p:stCondLst>
                                    <p:cond delay="0"/>
                                  </p:stCondLst>
                                  <p:childTnLst>
                                    <p:set>
                                      <p:cBhvr>
                                        <p:cTn id="30" dur="1" fill="hold">
                                          <p:stCondLst>
                                            <p:cond delay="0"/>
                                          </p:stCondLst>
                                        </p:cTn>
                                        <p:tgtEl>
                                          <p:spTgt spid="2">
                                            <p:graphicEl>
                                              <a:dgm id="{EAD1F13F-351E-47C6-AFC8-34A475D6C8F0}"/>
                                            </p:graphicEl>
                                          </p:spTgt>
                                        </p:tgtEl>
                                        <p:attrNameLst>
                                          <p:attrName>style.visibility</p:attrName>
                                        </p:attrNameLst>
                                      </p:cBhvr>
                                      <p:to>
                                        <p:strVal val="visible"/>
                                      </p:to>
                                    </p:set>
                                    <p:anim calcmode="lin" valueType="num">
                                      <p:cBhvr>
                                        <p:cTn id="31" dur="250" fill="hold"/>
                                        <p:tgtEl>
                                          <p:spTgt spid="2">
                                            <p:graphicEl>
                                              <a:dgm id="{EAD1F13F-351E-47C6-AFC8-34A475D6C8F0}"/>
                                            </p:graphicEl>
                                          </p:spTgt>
                                        </p:tgtEl>
                                        <p:attrNameLst>
                                          <p:attrName>ppt_w</p:attrName>
                                        </p:attrNameLst>
                                      </p:cBhvr>
                                      <p:tavLst>
                                        <p:tav tm="0">
                                          <p:val>
                                            <p:fltVal val="0"/>
                                          </p:val>
                                        </p:tav>
                                        <p:tav tm="100000">
                                          <p:val>
                                            <p:strVal val="#ppt_w"/>
                                          </p:val>
                                        </p:tav>
                                      </p:tavLst>
                                    </p:anim>
                                    <p:anim calcmode="lin" valueType="num">
                                      <p:cBhvr>
                                        <p:cTn id="32" dur="250" fill="hold"/>
                                        <p:tgtEl>
                                          <p:spTgt spid="2">
                                            <p:graphicEl>
                                              <a:dgm id="{EAD1F13F-351E-47C6-AFC8-34A475D6C8F0}"/>
                                            </p:graphicEl>
                                          </p:spTgt>
                                        </p:tgtEl>
                                        <p:attrNameLst>
                                          <p:attrName>ppt_h</p:attrName>
                                        </p:attrNameLst>
                                      </p:cBhvr>
                                      <p:tavLst>
                                        <p:tav tm="0">
                                          <p:val>
                                            <p:fltVal val="0"/>
                                          </p:val>
                                        </p:tav>
                                        <p:tav tm="100000">
                                          <p:val>
                                            <p:strVal val="#ppt_h"/>
                                          </p:val>
                                        </p:tav>
                                      </p:tavLst>
                                    </p:anim>
                                    <p:anim calcmode="lin" valueType="num">
                                      <p:cBhvr>
                                        <p:cTn id="33" dur="250" fill="hold"/>
                                        <p:tgtEl>
                                          <p:spTgt spid="2">
                                            <p:graphicEl>
                                              <a:dgm id="{EAD1F13F-351E-47C6-AFC8-34A475D6C8F0}"/>
                                            </p:graphicEl>
                                          </p:spTgt>
                                        </p:tgtEl>
                                        <p:attrNameLst>
                                          <p:attrName>style.rotation</p:attrName>
                                        </p:attrNameLst>
                                      </p:cBhvr>
                                      <p:tavLst>
                                        <p:tav tm="0">
                                          <p:val>
                                            <p:fltVal val="360"/>
                                          </p:val>
                                        </p:tav>
                                        <p:tav tm="100000">
                                          <p:val>
                                            <p:fltVal val="0"/>
                                          </p:val>
                                        </p:tav>
                                      </p:tavLst>
                                    </p:anim>
                                    <p:animEffect transition="in" filter="fade">
                                      <p:cBhvr>
                                        <p:cTn id="34" dur="250"/>
                                        <p:tgtEl>
                                          <p:spTgt spid="2">
                                            <p:graphicEl>
                                              <a:dgm id="{EAD1F13F-351E-47C6-AFC8-34A475D6C8F0}"/>
                                            </p:graphicEl>
                                          </p:spTgt>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2">
                                            <p:graphicEl>
                                              <a:dgm id="{D94E27F3-2E98-4BD6-9D55-53D647E9B1F2}"/>
                                            </p:graphicEl>
                                          </p:spTgt>
                                        </p:tgtEl>
                                        <p:attrNameLst>
                                          <p:attrName>style.visibility</p:attrName>
                                        </p:attrNameLst>
                                      </p:cBhvr>
                                      <p:to>
                                        <p:strVal val="visible"/>
                                      </p:to>
                                    </p:set>
                                    <p:anim calcmode="lin" valueType="num">
                                      <p:cBhvr>
                                        <p:cTn id="37" dur="250" fill="hold"/>
                                        <p:tgtEl>
                                          <p:spTgt spid="2">
                                            <p:graphicEl>
                                              <a:dgm id="{D94E27F3-2E98-4BD6-9D55-53D647E9B1F2}"/>
                                            </p:graphicEl>
                                          </p:spTgt>
                                        </p:tgtEl>
                                        <p:attrNameLst>
                                          <p:attrName>ppt_w</p:attrName>
                                        </p:attrNameLst>
                                      </p:cBhvr>
                                      <p:tavLst>
                                        <p:tav tm="0">
                                          <p:val>
                                            <p:fltVal val="0"/>
                                          </p:val>
                                        </p:tav>
                                        <p:tav tm="100000">
                                          <p:val>
                                            <p:strVal val="#ppt_w"/>
                                          </p:val>
                                        </p:tav>
                                      </p:tavLst>
                                    </p:anim>
                                    <p:anim calcmode="lin" valueType="num">
                                      <p:cBhvr>
                                        <p:cTn id="38" dur="250" fill="hold"/>
                                        <p:tgtEl>
                                          <p:spTgt spid="2">
                                            <p:graphicEl>
                                              <a:dgm id="{D94E27F3-2E98-4BD6-9D55-53D647E9B1F2}"/>
                                            </p:graphicEl>
                                          </p:spTgt>
                                        </p:tgtEl>
                                        <p:attrNameLst>
                                          <p:attrName>ppt_h</p:attrName>
                                        </p:attrNameLst>
                                      </p:cBhvr>
                                      <p:tavLst>
                                        <p:tav tm="0">
                                          <p:val>
                                            <p:fltVal val="0"/>
                                          </p:val>
                                        </p:tav>
                                        <p:tav tm="100000">
                                          <p:val>
                                            <p:strVal val="#ppt_h"/>
                                          </p:val>
                                        </p:tav>
                                      </p:tavLst>
                                    </p:anim>
                                    <p:anim calcmode="lin" valueType="num">
                                      <p:cBhvr>
                                        <p:cTn id="39" dur="250" fill="hold"/>
                                        <p:tgtEl>
                                          <p:spTgt spid="2">
                                            <p:graphicEl>
                                              <a:dgm id="{D94E27F3-2E98-4BD6-9D55-53D647E9B1F2}"/>
                                            </p:graphicEl>
                                          </p:spTgt>
                                        </p:tgtEl>
                                        <p:attrNameLst>
                                          <p:attrName>style.rotation</p:attrName>
                                        </p:attrNameLst>
                                      </p:cBhvr>
                                      <p:tavLst>
                                        <p:tav tm="0">
                                          <p:val>
                                            <p:fltVal val="360"/>
                                          </p:val>
                                        </p:tav>
                                        <p:tav tm="100000">
                                          <p:val>
                                            <p:fltVal val="0"/>
                                          </p:val>
                                        </p:tav>
                                      </p:tavLst>
                                    </p:anim>
                                    <p:animEffect transition="in" filter="fade">
                                      <p:cBhvr>
                                        <p:cTn id="40" dur="250"/>
                                        <p:tgtEl>
                                          <p:spTgt spid="2">
                                            <p:graphicEl>
                                              <a:dgm id="{D94E27F3-2E98-4BD6-9D55-53D647E9B1F2}"/>
                                            </p:graphicEl>
                                          </p:spTgt>
                                        </p:tgtEl>
                                      </p:cBhvr>
                                    </p:animEffect>
                                  </p:childTnLst>
                                </p:cTn>
                              </p:par>
                            </p:childTnLst>
                          </p:cTn>
                        </p:par>
                        <p:par>
                          <p:cTn id="41" fill="hold">
                            <p:stCondLst>
                              <p:cond delay="1600"/>
                            </p:stCondLst>
                            <p:childTnLst>
                              <p:par>
                                <p:cTn id="42" presetID="49" presetClass="entr" presetSubtype="0" decel="100000" fill="hold" grpId="0" nodeType="afterEffect">
                                  <p:stCondLst>
                                    <p:cond delay="0"/>
                                  </p:stCondLst>
                                  <p:childTnLst>
                                    <p:set>
                                      <p:cBhvr>
                                        <p:cTn id="43" dur="1" fill="hold">
                                          <p:stCondLst>
                                            <p:cond delay="0"/>
                                          </p:stCondLst>
                                        </p:cTn>
                                        <p:tgtEl>
                                          <p:spTgt spid="2">
                                            <p:graphicEl>
                                              <a:dgm id="{2B54D6BB-244A-48DC-89C8-85E0E0F0989A}"/>
                                            </p:graphicEl>
                                          </p:spTgt>
                                        </p:tgtEl>
                                        <p:attrNameLst>
                                          <p:attrName>style.visibility</p:attrName>
                                        </p:attrNameLst>
                                      </p:cBhvr>
                                      <p:to>
                                        <p:strVal val="visible"/>
                                      </p:to>
                                    </p:set>
                                    <p:anim calcmode="lin" valueType="num">
                                      <p:cBhvr>
                                        <p:cTn id="44" dur="250" fill="hold"/>
                                        <p:tgtEl>
                                          <p:spTgt spid="2">
                                            <p:graphicEl>
                                              <a:dgm id="{2B54D6BB-244A-48DC-89C8-85E0E0F0989A}"/>
                                            </p:graphicEl>
                                          </p:spTgt>
                                        </p:tgtEl>
                                        <p:attrNameLst>
                                          <p:attrName>ppt_w</p:attrName>
                                        </p:attrNameLst>
                                      </p:cBhvr>
                                      <p:tavLst>
                                        <p:tav tm="0">
                                          <p:val>
                                            <p:fltVal val="0"/>
                                          </p:val>
                                        </p:tav>
                                        <p:tav tm="100000">
                                          <p:val>
                                            <p:strVal val="#ppt_w"/>
                                          </p:val>
                                        </p:tav>
                                      </p:tavLst>
                                    </p:anim>
                                    <p:anim calcmode="lin" valueType="num">
                                      <p:cBhvr>
                                        <p:cTn id="45" dur="250" fill="hold"/>
                                        <p:tgtEl>
                                          <p:spTgt spid="2">
                                            <p:graphicEl>
                                              <a:dgm id="{2B54D6BB-244A-48DC-89C8-85E0E0F0989A}"/>
                                            </p:graphicEl>
                                          </p:spTgt>
                                        </p:tgtEl>
                                        <p:attrNameLst>
                                          <p:attrName>ppt_h</p:attrName>
                                        </p:attrNameLst>
                                      </p:cBhvr>
                                      <p:tavLst>
                                        <p:tav tm="0">
                                          <p:val>
                                            <p:fltVal val="0"/>
                                          </p:val>
                                        </p:tav>
                                        <p:tav tm="100000">
                                          <p:val>
                                            <p:strVal val="#ppt_h"/>
                                          </p:val>
                                        </p:tav>
                                      </p:tavLst>
                                    </p:anim>
                                    <p:anim calcmode="lin" valueType="num">
                                      <p:cBhvr>
                                        <p:cTn id="46" dur="250" fill="hold"/>
                                        <p:tgtEl>
                                          <p:spTgt spid="2">
                                            <p:graphicEl>
                                              <a:dgm id="{2B54D6BB-244A-48DC-89C8-85E0E0F0989A}"/>
                                            </p:graphicEl>
                                          </p:spTgt>
                                        </p:tgtEl>
                                        <p:attrNameLst>
                                          <p:attrName>style.rotation</p:attrName>
                                        </p:attrNameLst>
                                      </p:cBhvr>
                                      <p:tavLst>
                                        <p:tav tm="0">
                                          <p:val>
                                            <p:fltVal val="360"/>
                                          </p:val>
                                        </p:tav>
                                        <p:tav tm="100000">
                                          <p:val>
                                            <p:fltVal val="0"/>
                                          </p:val>
                                        </p:tav>
                                      </p:tavLst>
                                    </p:anim>
                                    <p:animEffect transition="in" filter="fade">
                                      <p:cBhvr>
                                        <p:cTn id="47" dur="250"/>
                                        <p:tgtEl>
                                          <p:spTgt spid="2">
                                            <p:graphicEl>
                                              <a:dgm id="{2B54D6BB-244A-48DC-89C8-85E0E0F0989A}"/>
                                            </p:graphicEl>
                                          </p:spTgt>
                                        </p:tgtEl>
                                      </p:cBhvr>
                                    </p:animEffect>
                                  </p:childTnLst>
                                </p:cTn>
                              </p:par>
                            </p:childTnLst>
                          </p:cTn>
                        </p:par>
                        <p:par>
                          <p:cTn id="48" fill="hold">
                            <p:stCondLst>
                              <p:cond delay="1850"/>
                            </p:stCondLst>
                            <p:childTnLst>
                              <p:par>
                                <p:cTn id="49" presetID="49" presetClass="entr" presetSubtype="0" decel="100000" fill="hold" grpId="0" nodeType="afterEffect">
                                  <p:stCondLst>
                                    <p:cond delay="0"/>
                                  </p:stCondLst>
                                  <p:childTnLst>
                                    <p:set>
                                      <p:cBhvr>
                                        <p:cTn id="50" dur="1" fill="hold">
                                          <p:stCondLst>
                                            <p:cond delay="0"/>
                                          </p:stCondLst>
                                        </p:cTn>
                                        <p:tgtEl>
                                          <p:spTgt spid="2">
                                            <p:graphicEl>
                                              <a:dgm id="{B9549EAB-7471-498C-A3EC-FA9DE3631C8E}"/>
                                            </p:graphicEl>
                                          </p:spTgt>
                                        </p:tgtEl>
                                        <p:attrNameLst>
                                          <p:attrName>style.visibility</p:attrName>
                                        </p:attrNameLst>
                                      </p:cBhvr>
                                      <p:to>
                                        <p:strVal val="visible"/>
                                      </p:to>
                                    </p:set>
                                    <p:anim calcmode="lin" valueType="num">
                                      <p:cBhvr>
                                        <p:cTn id="51" dur="250" fill="hold"/>
                                        <p:tgtEl>
                                          <p:spTgt spid="2">
                                            <p:graphicEl>
                                              <a:dgm id="{B9549EAB-7471-498C-A3EC-FA9DE3631C8E}"/>
                                            </p:graphicEl>
                                          </p:spTgt>
                                        </p:tgtEl>
                                        <p:attrNameLst>
                                          <p:attrName>ppt_w</p:attrName>
                                        </p:attrNameLst>
                                      </p:cBhvr>
                                      <p:tavLst>
                                        <p:tav tm="0">
                                          <p:val>
                                            <p:fltVal val="0"/>
                                          </p:val>
                                        </p:tav>
                                        <p:tav tm="100000">
                                          <p:val>
                                            <p:strVal val="#ppt_w"/>
                                          </p:val>
                                        </p:tav>
                                      </p:tavLst>
                                    </p:anim>
                                    <p:anim calcmode="lin" valueType="num">
                                      <p:cBhvr>
                                        <p:cTn id="52" dur="250" fill="hold"/>
                                        <p:tgtEl>
                                          <p:spTgt spid="2">
                                            <p:graphicEl>
                                              <a:dgm id="{B9549EAB-7471-498C-A3EC-FA9DE3631C8E}"/>
                                            </p:graphicEl>
                                          </p:spTgt>
                                        </p:tgtEl>
                                        <p:attrNameLst>
                                          <p:attrName>ppt_h</p:attrName>
                                        </p:attrNameLst>
                                      </p:cBhvr>
                                      <p:tavLst>
                                        <p:tav tm="0">
                                          <p:val>
                                            <p:fltVal val="0"/>
                                          </p:val>
                                        </p:tav>
                                        <p:tav tm="100000">
                                          <p:val>
                                            <p:strVal val="#ppt_h"/>
                                          </p:val>
                                        </p:tav>
                                      </p:tavLst>
                                    </p:anim>
                                    <p:anim calcmode="lin" valueType="num">
                                      <p:cBhvr>
                                        <p:cTn id="53" dur="250" fill="hold"/>
                                        <p:tgtEl>
                                          <p:spTgt spid="2">
                                            <p:graphicEl>
                                              <a:dgm id="{B9549EAB-7471-498C-A3EC-FA9DE3631C8E}"/>
                                            </p:graphicEl>
                                          </p:spTgt>
                                        </p:tgtEl>
                                        <p:attrNameLst>
                                          <p:attrName>style.rotation</p:attrName>
                                        </p:attrNameLst>
                                      </p:cBhvr>
                                      <p:tavLst>
                                        <p:tav tm="0">
                                          <p:val>
                                            <p:fltVal val="360"/>
                                          </p:val>
                                        </p:tav>
                                        <p:tav tm="100000">
                                          <p:val>
                                            <p:fltVal val="0"/>
                                          </p:val>
                                        </p:tav>
                                      </p:tavLst>
                                    </p:anim>
                                    <p:animEffect transition="in" filter="fade">
                                      <p:cBhvr>
                                        <p:cTn id="54" dur="250"/>
                                        <p:tgtEl>
                                          <p:spTgt spid="2">
                                            <p:graphicEl>
                                              <a:dgm id="{B9549EAB-7471-498C-A3EC-FA9DE3631C8E}"/>
                                            </p:graphicEl>
                                          </p:spTgt>
                                        </p:tgtEl>
                                      </p:cBhvr>
                                    </p:animEffect>
                                  </p:childTnLst>
                                </p:cTn>
                              </p:par>
                              <p:par>
                                <p:cTn id="55" presetID="49" presetClass="entr" presetSubtype="0" decel="100000" fill="hold" grpId="0" nodeType="withEffect">
                                  <p:stCondLst>
                                    <p:cond delay="0"/>
                                  </p:stCondLst>
                                  <p:childTnLst>
                                    <p:set>
                                      <p:cBhvr>
                                        <p:cTn id="56" dur="1" fill="hold">
                                          <p:stCondLst>
                                            <p:cond delay="0"/>
                                          </p:stCondLst>
                                        </p:cTn>
                                        <p:tgtEl>
                                          <p:spTgt spid="2">
                                            <p:graphicEl>
                                              <a:dgm id="{DEAF0399-FDF6-41F2-9EFC-E0E0A637E96C}"/>
                                            </p:graphicEl>
                                          </p:spTgt>
                                        </p:tgtEl>
                                        <p:attrNameLst>
                                          <p:attrName>style.visibility</p:attrName>
                                        </p:attrNameLst>
                                      </p:cBhvr>
                                      <p:to>
                                        <p:strVal val="visible"/>
                                      </p:to>
                                    </p:set>
                                    <p:anim calcmode="lin" valueType="num">
                                      <p:cBhvr>
                                        <p:cTn id="57" dur="250" fill="hold"/>
                                        <p:tgtEl>
                                          <p:spTgt spid="2">
                                            <p:graphicEl>
                                              <a:dgm id="{DEAF0399-FDF6-41F2-9EFC-E0E0A637E96C}"/>
                                            </p:graphicEl>
                                          </p:spTgt>
                                        </p:tgtEl>
                                        <p:attrNameLst>
                                          <p:attrName>ppt_w</p:attrName>
                                        </p:attrNameLst>
                                      </p:cBhvr>
                                      <p:tavLst>
                                        <p:tav tm="0">
                                          <p:val>
                                            <p:fltVal val="0"/>
                                          </p:val>
                                        </p:tav>
                                        <p:tav tm="100000">
                                          <p:val>
                                            <p:strVal val="#ppt_w"/>
                                          </p:val>
                                        </p:tav>
                                      </p:tavLst>
                                    </p:anim>
                                    <p:anim calcmode="lin" valueType="num">
                                      <p:cBhvr>
                                        <p:cTn id="58" dur="250" fill="hold"/>
                                        <p:tgtEl>
                                          <p:spTgt spid="2">
                                            <p:graphicEl>
                                              <a:dgm id="{DEAF0399-FDF6-41F2-9EFC-E0E0A637E96C}"/>
                                            </p:graphicEl>
                                          </p:spTgt>
                                        </p:tgtEl>
                                        <p:attrNameLst>
                                          <p:attrName>ppt_h</p:attrName>
                                        </p:attrNameLst>
                                      </p:cBhvr>
                                      <p:tavLst>
                                        <p:tav tm="0">
                                          <p:val>
                                            <p:fltVal val="0"/>
                                          </p:val>
                                        </p:tav>
                                        <p:tav tm="100000">
                                          <p:val>
                                            <p:strVal val="#ppt_h"/>
                                          </p:val>
                                        </p:tav>
                                      </p:tavLst>
                                    </p:anim>
                                    <p:anim calcmode="lin" valueType="num">
                                      <p:cBhvr>
                                        <p:cTn id="59" dur="250" fill="hold"/>
                                        <p:tgtEl>
                                          <p:spTgt spid="2">
                                            <p:graphicEl>
                                              <a:dgm id="{DEAF0399-FDF6-41F2-9EFC-E0E0A637E96C}"/>
                                            </p:graphicEl>
                                          </p:spTgt>
                                        </p:tgtEl>
                                        <p:attrNameLst>
                                          <p:attrName>style.rotation</p:attrName>
                                        </p:attrNameLst>
                                      </p:cBhvr>
                                      <p:tavLst>
                                        <p:tav tm="0">
                                          <p:val>
                                            <p:fltVal val="360"/>
                                          </p:val>
                                        </p:tav>
                                        <p:tav tm="100000">
                                          <p:val>
                                            <p:fltVal val="0"/>
                                          </p:val>
                                        </p:tav>
                                      </p:tavLst>
                                    </p:anim>
                                    <p:animEffect transition="in" filter="fade">
                                      <p:cBhvr>
                                        <p:cTn id="60" dur="250"/>
                                        <p:tgtEl>
                                          <p:spTgt spid="2">
                                            <p:graphicEl>
                                              <a:dgm id="{DEAF0399-FDF6-41F2-9EFC-E0E0A637E96C}"/>
                                            </p:graphicEl>
                                          </p:spTgt>
                                        </p:tgtEl>
                                      </p:cBhvr>
                                    </p:animEffect>
                                  </p:childTnLst>
                                </p:cTn>
                              </p:par>
                            </p:childTnLst>
                          </p:cTn>
                        </p:par>
                        <p:par>
                          <p:cTn id="61" fill="hold">
                            <p:stCondLst>
                              <p:cond delay="2100"/>
                            </p:stCondLst>
                            <p:childTnLst>
                              <p:par>
                                <p:cTn id="62" presetID="49" presetClass="entr" presetSubtype="0" decel="100000" fill="hold" grpId="0" nodeType="afterEffect">
                                  <p:stCondLst>
                                    <p:cond delay="0"/>
                                  </p:stCondLst>
                                  <p:childTnLst>
                                    <p:set>
                                      <p:cBhvr>
                                        <p:cTn id="63" dur="1" fill="hold">
                                          <p:stCondLst>
                                            <p:cond delay="0"/>
                                          </p:stCondLst>
                                        </p:cTn>
                                        <p:tgtEl>
                                          <p:spTgt spid="2">
                                            <p:graphicEl>
                                              <a:dgm id="{DB031E5F-DAA9-41B7-9C75-70CE9D5280EC}"/>
                                            </p:graphicEl>
                                          </p:spTgt>
                                        </p:tgtEl>
                                        <p:attrNameLst>
                                          <p:attrName>style.visibility</p:attrName>
                                        </p:attrNameLst>
                                      </p:cBhvr>
                                      <p:to>
                                        <p:strVal val="visible"/>
                                      </p:to>
                                    </p:set>
                                    <p:anim calcmode="lin" valueType="num">
                                      <p:cBhvr>
                                        <p:cTn id="64" dur="250" fill="hold"/>
                                        <p:tgtEl>
                                          <p:spTgt spid="2">
                                            <p:graphicEl>
                                              <a:dgm id="{DB031E5F-DAA9-41B7-9C75-70CE9D5280EC}"/>
                                            </p:graphicEl>
                                          </p:spTgt>
                                        </p:tgtEl>
                                        <p:attrNameLst>
                                          <p:attrName>ppt_w</p:attrName>
                                        </p:attrNameLst>
                                      </p:cBhvr>
                                      <p:tavLst>
                                        <p:tav tm="0">
                                          <p:val>
                                            <p:fltVal val="0"/>
                                          </p:val>
                                        </p:tav>
                                        <p:tav tm="100000">
                                          <p:val>
                                            <p:strVal val="#ppt_w"/>
                                          </p:val>
                                        </p:tav>
                                      </p:tavLst>
                                    </p:anim>
                                    <p:anim calcmode="lin" valueType="num">
                                      <p:cBhvr>
                                        <p:cTn id="65" dur="250" fill="hold"/>
                                        <p:tgtEl>
                                          <p:spTgt spid="2">
                                            <p:graphicEl>
                                              <a:dgm id="{DB031E5F-DAA9-41B7-9C75-70CE9D5280EC}"/>
                                            </p:graphicEl>
                                          </p:spTgt>
                                        </p:tgtEl>
                                        <p:attrNameLst>
                                          <p:attrName>ppt_h</p:attrName>
                                        </p:attrNameLst>
                                      </p:cBhvr>
                                      <p:tavLst>
                                        <p:tav tm="0">
                                          <p:val>
                                            <p:fltVal val="0"/>
                                          </p:val>
                                        </p:tav>
                                        <p:tav tm="100000">
                                          <p:val>
                                            <p:strVal val="#ppt_h"/>
                                          </p:val>
                                        </p:tav>
                                      </p:tavLst>
                                    </p:anim>
                                    <p:anim calcmode="lin" valueType="num">
                                      <p:cBhvr>
                                        <p:cTn id="66" dur="250" fill="hold"/>
                                        <p:tgtEl>
                                          <p:spTgt spid="2">
                                            <p:graphicEl>
                                              <a:dgm id="{DB031E5F-DAA9-41B7-9C75-70CE9D5280EC}"/>
                                            </p:graphicEl>
                                          </p:spTgt>
                                        </p:tgtEl>
                                        <p:attrNameLst>
                                          <p:attrName>style.rotation</p:attrName>
                                        </p:attrNameLst>
                                      </p:cBhvr>
                                      <p:tavLst>
                                        <p:tav tm="0">
                                          <p:val>
                                            <p:fltVal val="360"/>
                                          </p:val>
                                        </p:tav>
                                        <p:tav tm="100000">
                                          <p:val>
                                            <p:fltVal val="0"/>
                                          </p:val>
                                        </p:tav>
                                      </p:tavLst>
                                    </p:anim>
                                    <p:animEffect transition="in" filter="fade">
                                      <p:cBhvr>
                                        <p:cTn id="67" dur="250"/>
                                        <p:tgtEl>
                                          <p:spTgt spid="2">
                                            <p:graphicEl>
                                              <a:dgm id="{DB031E5F-DAA9-41B7-9C75-70CE9D5280EC}"/>
                                            </p:graphicEl>
                                          </p:spTgt>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2">
                                            <p:graphicEl>
                                              <a:dgm id="{EA15CEB1-9967-42F3-8940-565FD64783E6}"/>
                                            </p:graphicEl>
                                          </p:spTgt>
                                        </p:tgtEl>
                                        <p:attrNameLst>
                                          <p:attrName>style.visibility</p:attrName>
                                        </p:attrNameLst>
                                      </p:cBhvr>
                                      <p:to>
                                        <p:strVal val="visible"/>
                                      </p:to>
                                    </p:set>
                                    <p:anim calcmode="lin" valueType="num">
                                      <p:cBhvr>
                                        <p:cTn id="70" dur="250" fill="hold"/>
                                        <p:tgtEl>
                                          <p:spTgt spid="2">
                                            <p:graphicEl>
                                              <a:dgm id="{EA15CEB1-9967-42F3-8940-565FD64783E6}"/>
                                            </p:graphicEl>
                                          </p:spTgt>
                                        </p:tgtEl>
                                        <p:attrNameLst>
                                          <p:attrName>ppt_w</p:attrName>
                                        </p:attrNameLst>
                                      </p:cBhvr>
                                      <p:tavLst>
                                        <p:tav tm="0">
                                          <p:val>
                                            <p:fltVal val="0"/>
                                          </p:val>
                                        </p:tav>
                                        <p:tav tm="100000">
                                          <p:val>
                                            <p:strVal val="#ppt_w"/>
                                          </p:val>
                                        </p:tav>
                                      </p:tavLst>
                                    </p:anim>
                                    <p:anim calcmode="lin" valueType="num">
                                      <p:cBhvr>
                                        <p:cTn id="71" dur="250" fill="hold"/>
                                        <p:tgtEl>
                                          <p:spTgt spid="2">
                                            <p:graphicEl>
                                              <a:dgm id="{EA15CEB1-9967-42F3-8940-565FD64783E6}"/>
                                            </p:graphicEl>
                                          </p:spTgt>
                                        </p:tgtEl>
                                        <p:attrNameLst>
                                          <p:attrName>ppt_h</p:attrName>
                                        </p:attrNameLst>
                                      </p:cBhvr>
                                      <p:tavLst>
                                        <p:tav tm="0">
                                          <p:val>
                                            <p:fltVal val="0"/>
                                          </p:val>
                                        </p:tav>
                                        <p:tav tm="100000">
                                          <p:val>
                                            <p:strVal val="#ppt_h"/>
                                          </p:val>
                                        </p:tav>
                                      </p:tavLst>
                                    </p:anim>
                                    <p:anim calcmode="lin" valueType="num">
                                      <p:cBhvr>
                                        <p:cTn id="72" dur="250" fill="hold"/>
                                        <p:tgtEl>
                                          <p:spTgt spid="2">
                                            <p:graphicEl>
                                              <a:dgm id="{EA15CEB1-9967-42F3-8940-565FD64783E6}"/>
                                            </p:graphicEl>
                                          </p:spTgt>
                                        </p:tgtEl>
                                        <p:attrNameLst>
                                          <p:attrName>style.rotation</p:attrName>
                                        </p:attrNameLst>
                                      </p:cBhvr>
                                      <p:tavLst>
                                        <p:tav tm="0">
                                          <p:val>
                                            <p:fltVal val="360"/>
                                          </p:val>
                                        </p:tav>
                                        <p:tav tm="100000">
                                          <p:val>
                                            <p:fltVal val="0"/>
                                          </p:val>
                                        </p:tav>
                                      </p:tavLst>
                                    </p:anim>
                                    <p:animEffect transition="in" filter="fade">
                                      <p:cBhvr>
                                        <p:cTn id="73" dur="250"/>
                                        <p:tgtEl>
                                          <p:spTgt spid="2">
                                            <p:graphicEl>
                                              <a:dgm id="{EA15CEB1-9967-42F3-8940-565FD64783E6}"/>
                                            </p:graphicEl>
                                          </p:spTgt>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2">
                                            <p:graphicEl>
                                              <a:dgm id="{DF44F974-D086-424A-9E9E-2746D6704BFD}"/>
                                            </p:graphicEl>
                                          </p:spTgt>
                                        </p:tgtEl>
                                        <p:attrNameLst>
                                          <p:attrName>style.visibility</p:attrName>
                                        </p:attrNameLst>
                                      </p:cBhvr>
                                      <p:to>
                                        <p:strVal val="visible"/>
                                      </p:to>
                                    </p:set>
                                    <p:anim calcmode="lin" valueType="num">
                                      <p:cBhvr>
                                        <p:cTn id="76" dur="250" fill="hold"/>
                                        <p:tgtEl>
                                          <p:spTgt spid="2">
                                            <p:graphicEl>
                                              <a:dgm id="{DF44F974-D086-424A-9E9E-2746D6704BFD}"/>
                                            </p:graphicEl>
                                          </p:spTgt>
                                        </p:tgtEl>
                                        <p:attrNameLst>
                                          <p:attrName>ppt_w</p:attrName>
                                        </p:attrNameLst>
                                      </p:cBhvr>
                                      <p:tavLst>
                                        <p:tav tm="0">
                                          <p:val>
                                            <p:fltVal val="0"/>
                                          </p:val>
                                        </p:tav>
                                        <p:tav tm="100000">
                                          <p:val>
                                            <p:strVal val="#ppt_w"/>
                                          </p:val>
                                        </p:tav>
                                      </p:tavLst>
                                    </p:anim>
                                    <p:anim calcmode="lin" valueType="num">
                                      <p:cBhvr>
                                        <p:cTn id="77" dur="250" fill="hold"/>
                                        <p:tgtEl>
                                          <p:spTgt spid="2">
                                            <p:graphicEl>
                                              <a:dgm id="{DF44F974-D086-424A-9E9E-2746D6704BFD}"/>
                                            </p:graphicEl>
                                          </p:spTgt>
                                        </p:tgtEl>
                                        <p:attrNameLst>
                                          <p:attrName>ppt_h</p:attrName>
                                        </p:attrNameLst>
                                      </p:cBhvr>
                                      <p:tavLst>
                                        <p:tav tm="0">
                                          <p:val>
                                            <p:fltVal val="0"/>
                                          </p:val>
                                        </p:tav>
                                        <p:tav tm="100000">
                                          <p:val>
                                            <p:strVal val="#ppt_h"/>
                                          </p:val>
                                        </p:tav>
                                      </p:tavLst>
                                    </p:anim>
                                    <p:anim calcmode="lin" valueType="num">
                                      <p:cBhvr>
                                        <p:cTn id="78" dur="250" fill="hold"/>
                                        <p:tgtEl>
                                          <p:spTgt spid="2">
                                            <p:graphicEl>
                                              <a:dgm id="{DF44F974-D086-424A-9E9E-2746D6704BFD}"/>
                                            </p:graphicEl>
                                          </p:spTgt>
                                        </p:tgtEl>
                                        <p:attrNameLst>
                                          <p:attrName>style.rotation</p:attrName>
                                        </p:attrNameLst>
                                      </p:cBhvr>
                                      <p:tavLst>
                                        <p:tav tm="0">
                                          <p:val>
                                            <p:fltVal val="360"/>
                                          </p:val>
                                        </p:tav>
                                        <p:tav tm="100000">
                                          <p:val>
                                            <p:fltVal val="0"/>
                                          </p:val>
                                        </p:tav>
                                      </p:tavLst>
                                    </p:anim>
                                    <p:animEffect transition="in" filter="fade">
                                      <p:cBhvr>
                                        <p:cTn id="79" dur="250"/>
                                        <p:tgtEl>
                                          <p:spTgt spid="2">
                                            <p:graphicEl>
                                              <a:dgm id="{DF44F974-D086-424A-9E9E-2746D6704BFD}"/>
                                            </p:graphicEl>
                                          </p:spTgt>
                                        </p:tgtEl>
                                      </p:cBhvr>
                                    </p:animEffect>
                                  </p:childTnLst>
                                </p:cTn>
                              </p:par>
                            </p:childTnLst>
                          </p:cTn>
                        </p:par>
                        <p:par>
                          <p:cTn id="80" fill="hold">
                            <p:stCondLst>
                              <p:cond delay="2350"/>
                            </p:stCondLst>
                            <p:childTnLst>
                              <p:par>
                                <p:cTn id="81" presetID="49" presetClass="entr" presetSubtype="0" decel="100000" fill="hold" grpId="0" nodeType="afterEffect">
                                  <p:stCondLst>
                                    <p:cond delay="0"/>
                                  </p:stCondLst>
                                  <p:childTnLst>
                                    <p:set>
                                      <p:cBhvr>
                                        <p:cTn id="82" dur="1" fill="hold">
                                          <p:stCondLst>
                                            <p:cond delay="0"/>
                                          </p:stCondLst>
                                        </p:cTn>
                                        <p:tgtEl>
                                          <p:spTgt spid="2">
                                            <p:graphicEl>
                                              <a:dgm id="{E848095E-D00C-45C9-A383-404FE377D6D0}"/>
                                            </p:graphicEl>
                                          </p:spTgt>
                                        </p:tgtEl>
                                        <p:attrNameLst>
                                          <p:attrName>style.visibility</p:attrName>
                                        </p:attrNameLst>
                                      </p:cBhvr>
                                      <p:to>
                                        <p:strVal val="visible"/>
                                      </p:to>
                                    </p:set>
                                    <p:anim calcmode="lin" valueType="num">
                                      <p:cBhvr>
                                        <p:cTn id="83" dur="250" fill="hold"/>
                                        <p:tgtEl>
                                          <p:spTgt spid="2">
                                            <p:graphicEl>
                                              <a:dgm id="{E848095E-D00C-45C9-A383-404FE377D6D0}"/>
                                            </p:graphicEl>
                                          </p:spTgt>
                                        </p:tgtEl>
                                        <p:attrNameLst>
                                          <p:attrName>ppt_w</p:attrName>
                                        </p:attrNameLst>
                                      </p:cBhvr>
                                      <p:tavLst>
                                        <p:tav tm="0">
                                          <p:val>
                                            <p:fltVal val="0"/>
                                          </p:val>
                                        </p:tav>
                                        <p:tav tm="100000">
                                          <p:val>
                                            <p:strVal val="#ppt_w"/>
                                          </p:val>
                                        </p:tav>
                                      </p:tavLst>
                                    </p:anim>
                                    <p:anim calcmode="lin" valueType="num">
                                      <p:cBhvr>
                                        <p:cTn id="84" dur="250" fill="hold"/>
                                        <p:tgtEl>
                                          <p:spTgt spid="2">
                                            <p:graphicEl>
                                              <a:dgm id="{E848095E-D00C-45C9-A383-404FE377D6D0}"/>
                                            </p:graphicEl>
                                          </p:spTgt>
                                        </p:tgtEl>
                                        <p:attrNameLst>
                                          <p:attrName>ppt_h</p:attrName>
                                        </p:attrNameLst>
                                      </p:cBhvr>
                                      <p:tavLst>
                                        <p:tav tm="0">
                                          <p:val>
                                            <p:fltVal val="0"/>
                                          </p:val>
                                        </p:tav>
                                        <p:tav tm="100000">
                                          <p:val>
                                            <p:strVal val="#ppt_h"/>
                                          </p:val>
                                        </p:tav>
                                      </p:tavLst>
                                    </p:anim>
                                    <p:anim calcmode="lin" valueType="num">
                                      <p:cBhvr>
                                        <p:cTn id="85" dur="250" fill="hold"/>
                                        <p:tgtEl>
                                          <p:spTgt spid="2">
                                            <p:graphicEl>
                                              <a:dgm id="{E848095E-D00C-45C9-A383-404FE377D6D0}"/>
                                            </p:graphicEl>
                                          </p:spTgt>
                                        </p:tgtEl>
                                        <p:attrNameLst>
                                          <p:attrName>style.rotation</p:attrName>
                                        </p:attrNameLst>
                                      </p:cBhvr>
                                      <p:tavLst>
                                        <p:tav tm="0">
                                          <p:val>
                                            <p:fltVal val="360"/>
                                          </p:val>
                                        </p:tav>
                                        <p:tav tm="100000">
                                          <p:val>
                                            <p:fltVal val="0"/>
                                          </p:val>
                                        </p:tav>
                                      </p:tavLst>
                                    </p:anim>
                                    <p:animEffect transition="in" filter="fade">
                                      <p:cBhvr>
                                        <p:cTn id="86" dur="250"/>
                                        <p:tgtEl>
                                          <p:spTgt spid="2">
                                            <p:graphicEl>
                                              <a:dgm id="{E848095E-D00C-45C9-A383-404FE377D6D0}"/>
                                            </p:graphicEl>
                                          </p:spTgt>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
                                            <p:graphicEl>
                                              <a:dgm id="{39BBA14F-D753-4138-9798-AED9E5F8DBA1}"/>
                                            </p:graphicEl>
                                          </p:spTgt>
                                        </p:tgtEl>
                                        <p:attrNameLst>
                                          <p:attrName>style.visibility</p:attrName>
                                        </p:attrNameLst>
                                      </p:cBhvr>
                                      <p:to>
                                        <p:strVal val="visible"/>
                                      </p:to>
                                    </p:set>
                                    <p:anim calcmode="lin" valueType="num">
                                      <p:cBhvr>
                                        <p:cTn id="89" dur="250" fill="hold"/>
                                        <p:tgtEl>
                                          <p:spTgt spid="2">
                                            <p:graphicEl>
                                              <a:dgm id="{39BBA14F-D753-4138-9798-AED9E5F8DBA1}"/>
                                            </p:graphicEl>
                                          </p:spTgt>
                                        </p:tgtEl>
                                        <p:attrNameLst>
                                          <p:attrName>ppt_w</p:attrName>
                                        </p:attrNameLst>
                                      </p:cBhvr>
                                      <p:tavLst>
                                        <p:tav tm="0">
                                          <p:val>
                                            <p:fltVal val="0"/>
                                          </p:val>
                                        </p:tav>
                                        <p:tav tm="100000">
                                          <p:val>
                                            <p:strVal val="#ppt_w"/>
                                          </p:val>
                                        </p:tav>
                                      </p:tavLst>
                                    </p:anim>
                                    <p:anim calcmode="lin" valueType="num">
                                      <p:cBhvr>
                                        <p:cTn id="90" dur="250" fill="hold"/>
                                        <p:tgtEl>
                                          <p:spTgt spid="2">
                                            <p:graphicEl>
                                              <a:dgm id="{39BBA14F-D753-4138-9798-AED9E5F8DBA1}"/>
                                            </p:graphicEl>
                                          </p:spTgt>
                                        </p:tgtEl>
                                        <p:attrNameLst>
                                          <p:attrName>ppt_h</p:attrName>
                                        </p:attrNameLst>
                                      </p:cBhvr>
                                      <p:tavLst>
                                        <p:tav tm="0">
                                          <p:val>
                                            <p:fltVal val="0"/>
                                          </p:val>
                                        </p:tav>
                                        <p:tav tm="100000">
                                          <p:val>
                                            <p:strVal val="#ppt_h"/>
                                          </p:val>
                                        </p:tav>
                                      </p:tavLst>
                                    </p:anim>
                                    <p:anim calcmode="lin" valueType="num">
                                      <p:cBhvr>
                                        <p:cTn id="91" dur="250" fill="hold"/>
                                        <p:tgtEl>
                                          <p:spTgt spid="2">
                                            <p:graphicEl>
                                              <a:dgm id="{39BBA14F-D753-4138-9798-AED9E5F8DBA1}"/>
                                            </p:graphicEl>
                                          </p:spTgt>
                                        </p:tgtEl>
                                        <p:attrNameLst>
                                          <p:attrName>style.rotation</p:attrName>
                                        </p:attrNameLst>
                                      </p:cBhvr>
                                      <p:tavLst>
                                        <p:tav tm="0">
                                          <p:val>
                                            <p:fltVal val="360"/>
                                          </p:val>
                                        </p:tav>
                                        <p:tav tm="100000">
                                          <p:val>
                                            <p:fltVal val="0"/>
                                          </p:val>
                                        </p:tav>
                                      </p:tavLst>
                                    </p:anim>
                                    <p:animEffect transition="in" filter="fade">
                                      <p:cBhvr>
                                        <p:cTn id="92" dur="250"/>
                                        <p:tgtEl>
                                          <p:spTgt spid="2">
                                            <p:graphicEl>
                                              <a:dgm id="{39BBA14F-D753-4138-9798-AED9E5F8DBA1}"/>
                                            </p:graphicEl>
                                          </p:spTgt>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
                                            <p:graphicEl>
                                              <a:dgm id="{8CF30DC1-CE33-4561-BB7F-48F18F207D52}"/>
                                            </p:graphicEl>
                                          </p:spTgt>
                                        </p:tgtEl>
                                        <p:attrNameLst>
                                          <p:attrName>style.visibility</p:attrName>
                                        </p:attrNameLst>
                                      </p:cBhvr>
                                      <p:to>
                                        <p:strVal val="visible"/>
                                      </p:to>
                                    </p:set>
                                    <p:anim calcmode="lin" valueType="num">
                                      <p:cBhvr>
                                        <p:cTn id="95" dur="250" fill="hold"/>
                                        <p:tgtEl>
                                          <p:spTgt spid="2">
                                            <p:graphicEl>
                                              <a:dgm id="{8CF30DC1-CE33-4561-BB7F-48F18F207D52}"/>
                                            </p:graphicEl>
                                          </p:spTgt>
                                        </p:tgtEl>
                                        <p:attrNameLst>
                                          <p:attrName>ppt_w</p:attrName>
                                        </p:attrNameLst>
                                      </p:cBhvr>
                                      <p:tavLst>
                                        <p:tav tm="0">
                                          <p:val>
                                            <p:fltVal val="0"/>
                                          </p:val>
                                        </p:tav>
                                        <p:tav tm="100000">
                                          <p:val>
                                            <p:strVal val="#ppt_w"/>
                                          </p:val>
                                        </p:tav>
                                      </p:tavLst>
                                    </p:anim>
                                    <p:anim calcmode="lin" valueType="num">
                                      <p:cBhvr>
                                        <p:cTn id="96" dur="250" fill="hold"/>
                                        <p:tgtEl>
                                          <p:spTgt spid="2">
                                            <p:graphicEl>
                                              <a:dgm id="{8CF30DC1-CE33-4561-BB7F-48F18F207D52}"/>
                                            </p:graphicEl>
                                          </p:spTgt>
                                        </p:tgtEl>
                                        <p:attrNameLst>
                                          <p:attrName>ppt_h</p:attrName>
                                        </p:attrNameLst>
                                      </p:cBhvr>
                                      <p:tavLst>
                                        <p:tav tm="0">
                                          <p:val>
                                            <p:fltVal val="0"/>
                                          </p:val>
                                        </p:tav>
                                        <p:tav tm="100000">
                                          <p:val>
                                            <p:strVal val="#ppt_h"/>
                                          </p:val>
                                        </p:tav>
                                      </p:tavLst>
                                    </p:anim>
                                    <p:anim calcmode="lin" valueType="num">
                                      <p:cBhvr>
                                        <p:cTn id="97" dur="250" fill="hold"/>
                                        <p:tgtEl>
                                          <p:spTgt spid="2">
                                            <p:graphicEl>
                                              <a:dgm id="{8CF30DC1-CE33-4561-BB7F-48F18F207D52}"/>
                                            </p:graphicEl>
                                          </p:spTgt>
                                        </p:tgtEl>
                                        <p:attrNameLst>
                                          <p:attrName>style.rotation</p:attrName>
                                        </p:attrNameLst>
                                      </p:cBhvr>
                                      <p:tavLst>
                                        <p:tav tm="0">
                                          <p:val>
                                            <p:fltVal val="360"/>
                                          </p:val>
                                        </p:tav>
                                        <p:tav tm="100000">
                                          <p:val>
                                            <p:fltVal val="0"/>
                                          </p:val>
                                        </p:tav>
                                      </p:tavLst>
                                    </p:anim>
                                    <p:animEffect transition="in" filter="fade">
                                      <p:cBhvr>
                                        <p:cTn id="98" dur="250"/>
                                        <p:tgtEl>
                                          <p:spTgt spid="2">
                                            <p:graphicEl>
                                              <a:dgm id="{8CF30DC1-CE33-4561-BB7F-48F18F207D52}"/>
                                            </p:graphicEl>
                                          </p:spTgt>
                                        </p:tgtEl>
                                      </p:cBhvr>
                                    </p:animEffect>
                                  </p:childTnLst>
                                </p:cTn>
                              </p:par>
                            </p:childTnLst>
                          </p:cTn>
                        </p:par>
                        <p:par>
                          <p:cTn id="99" fill="hold">
                            <p:stCondLst>
                              <p:cond delay="2600"/>
                            </p:stCondLst>
                            <p:childTnLst>
                              <p:par>
                                <p:cTn id="100" presetID="49" presetClass="entr" presetSubtype="0" decel="100000" fill="hold" grpId="0" nodeType="afterEffect">
                                  <p:stCondLst>
                                    <p:cond delay="0"/>
                                  </p:stCondLst>
                                  <p:childTnLst>
                                    <p:set>
                                      <p:cBhvr>
                                        <p:cTn id="101" dur="1" fill="hold">
                                          <p:stCondLst>
                                            <p:cond delay="0"/>
                                          </p:stCondLst>
                                        </p:cTn>
                                        <p:tgtEl>
                                          <p:spTgt spid="2">
                                            <p:graphicEl>
                                              <a:dgm id="{6BBF4931-3DFF-4406-842F-5C193A3124FD}"/>
                                            </p:graphicEl>
                                          </p:spTgt>
                                        </p:tgtEl>
                                        <p:attrNameLst>
                                          <p:attrName>style.visibility</p:attrName>
                                        </p:attrNameLst>
                                      </p:cBhvr>
                                      <p:to>
                                        <p:strVal val="visible"/>
                                      </p:to>
                                    </p:set>
                                    <p:anim calcmode="lin" valueType="num">
                                      <p:cBhvr>
                                        <p:cTn id="102" dur="250" fill="hold"/>
                                        <p:tgtEl>
                                          <p:spTgt spid="2">
                                            <p:graphicEl>
                                              <a:dgm id="{6BBF4931-3DFF-4406-842F-5C193A3124FD}"/>
                                            </p:graphicEl>
                                          </p:spTgt>
                                        </p:tgtEl>
                                        <p:attrNameLst>
                                          <p:attrName>ppt_w</p:attrName>
                                        </p:attrNameLst>
                                      </p:cBhvr>
                                      <p:tavLst>
                                        <p:tav tm="0">
                                          <p:val>
                                            <p:fltVal val="0"/>
                                          </p:val>
                                        </p:tav>
                                        <p:tav tm="100000">
                                          <p:val>
                                            <p:strVal val="#ppt_w"/>
                                          </p:val>
                                        </p:tav>
                                      </p:tavLst>
                                    </p:anim>
                                    <p:anim calcmode="lin" valueType="num">
                                      <p:cBhvr>
                                        <p:cTn id="103" dur="250" fill="hold"/>
                                        <p:tgtEl>
                                          <p:spTgt spid="2">
                                            <p:graphicEl>
                                              <a:dgm id="{6BBF4931-3DFF-4406-842F-5C193A3124FD}"/>
                                            </p:graphicEl>
                                          </p:spTgt>
                                        </p:tgtEl>
                                        <p:attrNameLst>
                                          <p:attrName>ppt_h</p:attrName>
                                        </p:attrNameLst>
                                      </p:cBhvr>
                                      <p:tavLst>
                                        <p:tav tm="0">
                                          <p:val>
                                            <p:fltVal val="0"/>
                                          </p:val>
                                        </p:tav>
                                        <p:tav tm="100000">
                                          <p:val>
                                            <p:strVal val="#ppt_h"/>
                                          </p:val>
                                        </p:tav>
                                      </p:tavLst>
                                    </p:anim>
                                    <p:anim calcmode="lin" valueType="num">
                                      <p:cBhvr>
                                        <p:cTn id="104" dur="250" fill="hold"/>
                                        <p:tgtEl>
                                          <p:spTgt spid="2">
                                            <p:graphicEl>
                                              <a:dgm id="{6BBF4931-3DFF-4406-842F-5C193A3124FD}"/>
                                            </p:graphicEl>
                                          </p:spTgt>
                                        </p:tgtEl>
                                        <p:attrNameLst>
                                          <p:attrName>style.rotation</p:attrName>
                                        </p:attrNameLst>
                                      </p:cBhvr>
                                      <p:tavLst>
                                        <p:tav tm="0">
                                          <p:val>
                                            <p:fltVal val="360"/>
                                          </p:val>
                                        </p:tav>
                                        <p:tav tm="100000">
                                          <p:val>
                                            <p:fltVal val="0"/>
                                          </p:val>
                                        </p:tav>
                                      </p:tavLst>
                                    </p:anim>
                                    <p:animEffect transition="in" filter="fade">
                                      <p:cBhvr>
                                        <p:cTn id="105" dur="250"/>
                                        <p:tgtEl>
                                          <p:spTgt spid="2">
                                            <p:graphicEl>
                                              <a:dgm id="{6BBF4931-3DFF-4406-842F-5C193A3124FD}"/>
                                            </p:graphicEl>
                                          </p:spTgt>
                                        </p:tgtEl>
                                      </p:cBhvr>
                                    </p:animEffect>
                                  </p:childTnLst>
                                </p:cTn>
                              </p:par>
                              <p:par>
                                <p:cTn id="106" presetID="49" presetClass="entr" presetSubtype="0" decel="100000" fill="hold" grpId="0" nodeType="withEffect">
                                  <p:stCondLst>
                                    <p:cond delay="0"/>
                                  </p:stCondLst>
                                  <p:childTnLst>
                                    <p:set>
                                      <p:cBhvr>
                                        <p:cTn id="107" dur="1" fill="hold">
                                          <p:stCondLst>
                                            <p:cond delay="0"/>
                                          </p:stCondLst>
                                        </p:cTn>
                                        <p:tgtEl>
                                          <p:spTgt spid="2">
                                            <p:graphicEl>
                                              <a:dgm id="{EE47EBF0-8530-49C0-A13E-23EC7AD776BD}"/>
                                            </p:graphicEl>
                                          </p:spTgt>
                                        </p:tgtEl>
                                        <p:attrNameLst>
                                          <p:attrName>style.visibility</p:attrName>
                                        </p:attrNameLst>
                                      </p:cBhvr>
                                      <p:to>
                                        <p:strVal val="visible"/>
                                      </p:to>
                                    </p:set>
                                    <p:anim calcmode="lin" valueType="num">
                                      <p:cBhvr>
                                        <p:cTn id="108" dur="250" fill="hold"/>
                                        <p:tgtEl>
                                          <p:spTgt spid="2">
                                            <p:graphicEl>
                                              <a:dgm id="{EE47EBF0-8530-49C0-A13E-23EC7AD776BD}"/>
                                            </p:graphicEl>
                                          </p:spTgt>
                                        </p:tgtEl>
                                        <p:attrNameLst>
                                          <p:attrName>ppt_w</p:attrName>
                                        </p:attrNameLst>
                                      </p:cBhvr>
                                      <p:tavLst>
                                        <p:tav tm="0">
                                          <p:val>
                                            <p:fltVal val="0"/>
                                          </p:val>
                                        </p:tav>
                                        <p:tav tm="100000">
                                          <p:val>
                                            <p:strVal val="#ppt_w"/>
                                          </p:val>
                                        </p:tav>
                                      </p:tavLst>
                                    </p:anim>
                                    <p:anim calcmode="lin" valueType="num">
                                      <p:cBhvr>
                                        <p:cTn id="109" dur="250" fill="hold"/>
                                        <p:tgtEl>
                                          <p:spTgt spid="2">
                                            <p:graphicEl>
                                              <a:dgm id="{EE47EBF0-8530-49C0-A13E-23EC7AD776BD}"/>
                                            </p:graphicEl>
                                          </p:spTgt>
                                        </p:tgtEl>
                                        <p:attrNameLst>
                                          <p:attrName>ppt_h</p:attrName>
                                        </p:attrNameLst>
                                      </p:cBhvr>
                                      <p:tavLst>
                                        <p:tav tm="0">
                                          <p:val>
                                            <p:fltVal val="0"/>
                                          </p:val>
                                        </p:tav>
                                        <p:tav tm="100000">
                                          <p:val>
                                            <p:strVal val="#ppt_h"/>
                                          </p:val>
                                        </p:tav>
                                      </p:tavLst>
                                    </p:anim>
                                    <p:anim calcmode="lin" valueType="num">
                                      <p:cBhvr>
                                        <p:cTn id="110" dur="250" fill="hold"/>
                                        <p:tgtEl>
                                          <p:spTgt spid="2">
                                            <p:graphicEl>
                                              <a:dgm id="{EE47EBF0-8530-49C0-A13E-23EC7AD776BD}"/>
                                            </p:graphicEl>
                                          </p:spTgt>
                                        </p:tgtEl>
                                        <p:attrNameLst>
                                          <p:attrName>style.rotation</p:attrName>
                                        </p:attrNameLst>
                                      </p:cBhvr>
                                      <p:tavLst>
                                        <p:tav tm="0">
                                          <p:val>
                                            <p:fltVal val="360"/>
                                          </p:val>
                                        </p:tav>
                                        <p:tav tm="100000">
                                          <p:val>
                                            <p:fltVal val="0"/>
                                          </p:val>
                                        </p:tav>
                                      </p:tavLst>
                                    </p:anim>
                                    <p:animEffect transition="in" filter="fade">
                                      <p:cBhvr>
                                        <p:cTn id="111" dur="250"/>
                                        <p:tgtEl>
                                          <p:spTgt spid="2">
                                            <p:graphicEl>
                                              <a:dgm id="{EE47EBF0-8530-49C0-A13E-23EC7AD776BD}"/>
                                            </p:graphicEl>
                                          </p:spTgt>
                                        </p:tgtEl>
                                      </p:cBhvr>
                                    </p:animEffect>
                                  </p:childTnLst>
                                </p:cTn>
                              </p:par>
                              <p:par>
                                <p:cTn id="112" presetID="49" presetClass="entr" presetSubtype="0" decel="100000" fill="hold" grpId="0" nodeType="withEffect">
                                  <p:stCondLst>
                                    <p:cond delay="0"/>
                                  </p:stCondLst>
                                  <p:childTnLst>
                                    <p:set>
                                      <p:cBhvr>
                                        <p:cTn id="113" dur="1" fill="hold">
                                          <p:stCondLst>
                                            <p:cond delay="0"/>
                                          </p:stCondLst>
                                        </p:cTn>
                                        <p:tgtEl>
                                          <p:spTgt spid="2">
                                            <p:graphicEl>
                                              <a:dgm id="{24A0206E-5021-4D2A-8FBF-F5D12C509567}"/>
                                            </p:graphicEl>
                                          </p:spTgt>
                                        </p:tgtEl>
                                        <p:attrNameLst>
                                          <p:attrName>style.visibility</p:attrName>
                                        </p:attrNameLst>
                                      </p:cBhvr>
                                      <p:to>
                                        <p:strVal val="visible"/>
                                      </p:to>
                                    </p:set>
                                    <p:anim calcmode="lin" valueType="num">
                                      <p:cBhvr>
                                        <p:cTn id="114" dur="250" fill="hold"/>
                                        <p:tgtEl>
                                          <p:spTgt spid="2">
                                            <p:graphicEl>
                                              <a:dgm id="{24A0206E-5021-4D2A-8FBF-F5D12C509567}"/>
                                            </p:graphicEl>
                                          </p:spTgt>
                                        </p:tgtEl>
                                        <p:attrNameLst>
                                          <p:attrName>ppt_w</p:attrName>
                                        </p:attrNameLst>
                                      </p:cBhvr>
                                      <p:tavLst>
                                        <p:tav tm="0">
                                          <p:val>
                                            <p:fltVal val="0"/>
                                          </p:val>
                                        </p:tav>
                                        <p:tav tm="100000">
                                          <p:val>
                                            <p:strVal val="#ppt_w"/>
                                          </p:val>
                                        </p:tav>
                                      </p:tavLst>
                                    </p:anim>
                                    <p:anim calcmode="lin" valueType="num">
                                      <p:cBhvr>
                                        <p:cTn id="115" dur="250" fill="hold"/>
                                        <p:tgtEl>
                                          <p:spTgt spid="2">
                                            <p:graphicEl>
                                              <a:dgm id="{24A0206E-5021-4D2A-8FBF-F5D12C509567}"/>
                                            </p:graphicEl>
                                          </p:spTgt>
                                        </p:tgtEl>
                                        <p:attrNameLst>
                                          <p:attrName>ppt_h</p:attrName>
                                        </p:attrNameLst>
                                      </p:cBhvr>
                                      <p:tavLst>
                                        <p:tav tm="0">
                                          <p:val>
                                            <p:fltVal val="0"/>
                                          </p:val>
                                        </p:tav>
                                        <p:tav tm="100000">
                                          <p:val>
                                            <p:strVal val="#ppt_h"/>
                                          </p:val>
                                        </p:tav>
                                      </p:tavLst>
                                    </p:anim>
                                    <p:anim calcmode="lin" valueType="num">
                                      <p:cBhvr>
                                        <p:cTn id="116" dur="250" fill="hold"/>
                                        <p:tgtEl>
                                          <p:spTgt spid="2">
                                            <p:graphicEl>
                                              <a:dgm id="{24A0206E-5021-4D2A-8FBF-F5D12C509567}"/>
                                            </p:graphicEl>
                                          </p:spTgt>
                                        </p:tgtEl>
                                        <p:attrNameLst>
                                          <p:attrName>style.rotation</p:attrName>
                                        </p:attrNameLst>
                                      </p:cBhvr>
                                      <p:tavLst>
                                        <p:tav tm="0">
                                          <p:val>
                                            <p:fltVal val="360"/>
                                          </p:val>
                                        </p:tav>
                                        <p:tav tm="100000">
                                          <p:val>
                                            <p:fltVal val="0"/>
                                          </p:val>
                                        </p:tav>
                                      </p:tavLst>
                                    </p:anim>
                                    <p:animEffect transition="in" filter="fade">
                                      <p:cBhvr>
                                        <p:cTn id="117" dur="250"/>
                                        <p:tgtEl>
                                          <p:spTgt spid="2">
                                            <p:graphicEl>
                                              <a:dgm id="{24A0206E-5021-4D2A-8FBF-F5D12C509567}"/>
                                            </p:graphicEl>
                                          </p:spTgt>
                                        </p:tgtEl>
                                      </p:cBhvr>
                                    </p:animEffect>
                                  </p:childTnLst>
                                </p:cTn>
                              </p:par>
                            </p:childTnLst>
                          </p:cTn>
                        </p:par>
                        <p:par>
                          <p:cTn id="118" fill="hold">
                            <p:stCondLst>
                              <p:cond delay="2850"/>
                            </p:stCondLst>
                            <p:childTnLst>
                              <p:par>
                                <p:cTn id="119" presetID="49" presetClass="entr" presetSubtype="0" decel="100000" fill="hold" grpId="0" nodeType="afterEffect">
                                  <p:stCondLst>
                                    <p:cond delay="0"/>
                                  </p:stCondLst>
                                  <p:childTnLst>
                                    <p:set>
                                      <p:cBhvr>
                                        <p:cTn id="120" dur="1" fill="hold">
                                          <p:stCondLst>
                                            <p:cond delay="0"/>
                                          </p:stCondLst>
                                        </p:cTn>
                                        <p:tgtEl>
                                          <p:spTgt spid="2">
                                            <p:graphicEl>
                                              <a:dgm id="{8A692B5F-E2D4-40C4-BDB9-AD40B949844E}"/>
                                            </p:graphicEl>
                                          </p:spTgt>
                                        </p:tgtEl>
                                        <p:attrNameLst>
                                          <p:attrName>style.visibility</p:attrName>
                                        </p:attrNameLst>
                                      </p:cBhvr>
                                      <p:to>
                                        <p:strVal val="visible"/>
                                      </p:to>
                                    </p:set>
                                    <p:anim calcmode="lin" valueType="num">
                                      <p:cBhvr>
                                        <p:cTn id="121" dur="250" fill="hold"/>
                                        <p:tgtEl>
                                          <p:spTgt spid="2">
                                            <p:graphicEl>
                                              <a:dgm id="{8A692B5F-E2D4-40C4-BDB9-AD40B949844E}"/>
                                            </p:graphicEl>
                                          </p:spTgt>
                                        </p:tgtEl>
                                        <p:attrNameLst>
                                          <p:attrName>ppt_w</p:attrName>
                                        </p:attrNameLst>
                                      </p:cBhvr>
                                      <p:tavLst>
                                        <p:tav tm="0">
                                          <p:val>
                                            <p:fltVal val="0"/>
                                          </p:val>
                                        </p:tav>
                                        <p:tav tm="100000">
                                          <p:val>
                                            <p:strVal val="#ppt_w"/>
                                          </p:val>
                                        </p:tav>
                                      </p:tavLst>
                                    </p:anim>
                                    <p:anim calcmode="lin" valueType="num">
                                      <p:cBhvr>
                                        <p:cTn id="122" dur="250" fill="hold"/>
                                        <p:tgtEl>
                                          <p:spTgt spid="2">
                                            <p:graphicEl>
                                              <a:dgm id="{8A692B5F-E2D4-40C4-BDB9-AD40B949844E}"/>
                                            </p:graphicEl>
                                          </p:spTgt>
                                        </p:tgtEl>
                                        <p:attrNameLst>
                                          <p:attrName>ppt_h</p:attrName>
                                        </p:attrNameLst>
                                      </p:cBhvr>
                                      <p:tavLst>
                                        <p:tav tm="0">
                                          <p:val>
                                            <p:fltVal val="0"/>
                                          </p:val>
                                        </p:tav>
                                        <p:tav tm="100000">
                                          <p:val>
                                            <p:strVal val="#ppt_h"/>
                                          </p:val>
                                        </p:tav>
                                      </p:tavLst>
                                    </p:anim>
                                    <p:anim calcmode="lin" valueType="num">
                                      <p:cBhvr>
                                        <p:cTn id="123" dur="250" fill="hold"/>
                                        <p:tgtEl>
                                          <p:spTgt spid="2">
                                            <p:graphicEl>
                                              <a:dgm id="{8A692B5F-E2D4-40C4-BDB9-AD40B949844E}"/>
                                            </p:graphicEl>
                                          </p:spTgt>
                                        </p:tgtEl>
                                        <p:attrNameLst>
                                          <p:attrName>style.rotation</p:attrName>
                                        </p:attrNameLst>
                                      </p:cBhvr>
                                      <p:tavLst>
                                        <p:tav tm="0">
                                          <p:val>
                                            <p:fltVal val="360"/>
                                          </p:val>
                                        </p:tav>
                                        <p:tav tm="100000">
                                          <p:val>
                                            <p:fltVal val="0"/>
                                          </p:val>
                                        </p:tav>
                                      </p:tavLst>
                                    </p:anim>
                                    <p:animEffect transition="in" filter="fade">
                                      <p:cBhvr>
                                        <p:cTn id="124" dur="250"/>
                                        <p:tgtEl>
                                          <p:spTgt spid="2">
                                            <p:graphicEl>
                                              <a:dgm id="{8A692B5F-E2D4-40C4-BDB9-AD40B949844E}"/>
                                            </p:graphicEl>
                                          </p:spTgt>
                                        </p:tgtEl>
                                      </p:cBhvr>
                                    </p:animEffect>
                                  </p:childTnLst>
                                </p:cTn>
                              </p:par>
                              <p:par>
                                <p:cTn id="125" presetID="49" presetClass="entr" presetSubtype="0" decel="100000" fill="hold" grpId="0" nodeType="withEffect">
                                  <p:stCondLst>
                                    <p:cond delay="0"/>
                                  </p:stCondLst>
                                  <p:childTnLst>
                                    <p:set>
                                      <p:cBhvr>
                                        <p:cTn id="126" dur="1" fill="hold">
                                          <p:stCondLst>
                                            <p:cond delay="0"/>
                                          </p:stCondLst>
                                        </p:cTn>
                                        <p:tgtEl>
                                          <p:spTgt spid="2">
                                            <p:graphicEl>
                                              <a:dgm id="{BD6DF57F-EF99-41EB-9A6E-8C98ABB15E27}"/>
                                            </p:graphicEl>
                                          </p:spTgt>
                                        </p:tgtEl>
                                        <p:attrNameLst>
                                          <p:attrName>style.visibility</p:attrName>
                                        </p:attrNameLst>
                                      </p:cBhvr>
                                      <p:to>
                                        <p:strVal val="visible"/>
                                      </p:to>
                                    </p:set>
                                    <p:anim calcmode="lin" valueType="num">
                                      <p:cBhvr>
                                        <p:cTn id="127" dur="250" fill="hold"/>
                                        <p:tgtEl>
                                          <p:spTgt spid="2">
                                            <p:graphicEl>
                                              <a:dgm id="{BD6DF57F-EF99-41EB-9A6E-8C98ABB15E27}"/>
                                            </p:graphicEl>
                                          </p:spTgt>
                                        </p:tgtEl>
                                        <p:attrNameLst>
                                          <p:attrName>ppt_w</p:attrName>
                                        </p:attrNameLst>
                                      </p:cBhvr>
                                      <p:tavLst>
                                        <p:tav tm="0">
                                          <p:val>
                                            <p:fltVal val="0"/>
                                          </p:val>
                                        </p:tav>
                                        <p:tav tm="100000">
                                          <p:val>
                                            <p:strVal val="#ppt_w"/>
                                          </p:val>
                                        </p:tav>
                                      </p:tavLst>
                                    </p:anim>
                                    <p:anim calcmode="lin" valueType="num">
                                      <p:cBhvr>
                                        <p:cTn id="128" dur="250" fill="hold"/>
                                        <p:tgtEl>
                                          <p:spTgt spid="2">
                                            <p:graphicEl>
                                              <a:dgm id="{BD6DF57F-EF99-41EB-9A6E-8C98ABB15E27}"/>
                                            </p:graphicEl>
                                          </p:spTgt>
                                        </p:tgtEl>
                                        <p:attrNameLst>
                                          <p:attrName>ppt_h</p:attrName>
                                        </p:attrNameLst>
                                      </p:cBhvr>
                                      <p:tavLst>
                                        <p:tav tm="0">
                                          <p:val>
                                            <p:fltVal val="0"/>
                                          </p:val>
                                        </p:tav>
                                        <p:tav tm="100000">
                                          <p:val>
                                            <p:strVal val="#ppt_h"/>
                                          </p:val>
                                        </p:tav>
                                      </p:tavLst>
                                    </p:anim>
                                    <p:anim calcmode="lin" valueType="num">
                                      <p:cBhvr>
                                        <p:cTn id="129" dur="250" fill="hold"/>
                                        <p:tgtEl>
                                          <p:spTgt spid="2">
                                            <p:graphicEl>
                                              <a:dgm id="{BD6DF57F-EF99-41EB-9A6E-8C98ABB15E27}"/>
                                            </p:graphicEl>
                                          </p:spTgt>
                                        </p:tgtEl>
                                        <p:attrNameLst>
                                          <p:attrName>style.rotation</p:attrName>
                                        </p:attrNameLst>
                                      </p:cBhvr>
                                      <p:tavLst>
                                        <p:tav tm="0">
                                          <p:val>
                                            <p:fltVal val="360"/>
                                          </p:val>
                                        </p:tav>
                                        <p:tav tm="100000">
                                          <p:val>
                                            <p:fltVal val="0"/>
                                          </p:val>
                                        </p:tav>
                                      </p:tavLst>
                                    </p:anim>
                                    <p:animEffect transition="in" filter="fade">
                                      <p:cBhvr>
                                        <p:cTn id="130" dur="250"/>
                                        <p:tgtEl>
                                          <p:spTgt spid="2">
                                            <p:graphicEl>
                                              <a:dgm id="{BD6DF57F-EF99-41EB-9A6E-8C98ABB15E27}"/>
                                            </p:graphicEl>
                                          </p:spTgt>
                                        </p:tgtEl>
                                      </p:cBhvr>
                                    </p:animEffect>
                                  </p:childTnLst>
                                </p:cTn>
                              </p:par>
                              <p:par>
                                <p:cTn id="131" presetID="49" presetClass="entr" presetSubtype="0" decel="100000" fill="hold" grpId="0" nodeType="withEffect">
                                  <p:stCondLst>
                                    <p:cond delay="0"/>
                                  </p:stCondLst>
                                  <p:childTnLst>
                                    <p:set>
                                      <p:cBhvr>
                                        <p:cTn id="132" dur="1" fill="hold">
                                          <p:stCondLst>
                                            <p:cond delay="0"/>
                                          </p:stCondLst>
                                        </p:cTn>
                                        <p:tgtEl>
                                          <p:spTgt spid="2">
                                            <p:graphicEl>
                                              <a:dgm id="{3E47FCF8-B9D7-47ED-BEAC-45E2A3A0FDB0}"/>
                                            </p:graphicEl>
                                          </p:spTgt>
                                        </p:tgtEl>
                                        <p:attrNameLst>
                                          <p:attrName>style.visibility</p:attrName>
                                        </p:attrNameLst>
                                      </p:cBhvr>
                                      <p:to>
                                        <p:strVal val="visible"/>
                                      </p:to>
                                    </p:set>
                                    <p:anim calcmode="lin" valueType="num">
                                      <p:cBhvr>
                                        <p:cTn id="133" dur="250" fill="hold"/>
                                        <p:tgtEl>
                                          <p:spTgt spid="2">
                                            <p:graphicEl>
                                              <a:dgm id="{3E47FCF8-B9D7-47ED-BEAC-45E2A3A0FDB0}"/>
                                            </p:graphicEl>
                                          </p:spTgt>
                                        </p:tgtEl>
                                        <p:attrNameLst>
                                          <p:attrName>ppt_w</p:attrName>
                                        </p:attrNameLst>
                                      </p:cBhvr>
                                      <p:tavLst>
                                        <p:tav tm="0">
                                          <p:val>
                                            <p:fltVal val="0"/>
                                          </p:val>
                                        </p:tav>
                                        <p:tav tm="100000">
                                          <p:val>
                                            <p:strVal val="#ppt_w"/>
                                          </p:val>
                                        </p:tav>
                                      </p:tavLst>
                                    </p:anim>
                                    <p:anim calcmode="lin" valueType="num">
                                      <p:cBhvr>
                                        <p:cTn id="134" dur="250" fill="hold"/>
                                        <p:tgtEl>
                                          <p:spTgt spid="2">
                                            <p:graphicEl>
                                              <a:dgm id="{3E47FCF8-B9D7-47ED-BEAC-45E2A3A0FDB0}"/>
                                            </p:graphicEl>
                                          </p:spTgt>
                                        </p:tgtEl>
                                        <p:attrNameLst>
                                          <p:attrName>ppt_h</p:attrName>
                                        </p:attrNameLst>
                                      </p:cBhvr>
                                      <p:tavLst>
                                        <p:tav tm="0">
                                          <p:val>
                                            <p:fltVal val="0"/>
                                          </p:val>
                                        </p:tav>
                                        <p:tav tm="100000">
                                          <p:val>
                                            <p:strVal val="#ppt_h"/>
                                          </p:val>
                                        </p:tav>
                                      </p:tavLst>
                                    </p:anim>
                                    <p:anim calcmode="lin" valueType="num">
                                      <p:cBhvr>
                                        <p:cTn id="135" dur="250" fill="hold"/>
                                        <p:tgtEl>
                                          <p:spTgt spid="2">
                                            <p:graphicEl>
                                              <a:dgm id="{3E47FCF8-B9D7-47ED-BEAC-45E2A3A0FDB0}"/>
                                            </p:graphicEl>
                                          </p:spTgt>
                                        </p:tgtEl>
                                        <p:attrNameLst>
                                          <p:attrName>style.rotation</p:attrName>
                                        </p:attrNameLst>
                                      </p:cBhvr>
                                      <p:tavLst>
                                        <p:tav tm="0">
                                          <p:val>
                                            <p:fltVal val="360"/>
                                          </p:val>
                                        </p:tav>
                                        <p:tav tm="100000">
                                          <p:val>
                                            <p:fltVal val="0"/>
                                          </p:val>
                                        </p:tav>
                                      </p:tavLst>
                                    </p:anim>
                                    <p:animEffect transition="in" filter="fade">
                                      <p:cBhvr>
                                        <p:cTn id="136" dur="250"/>
                                        <p:tgtEl>
                                          <p:spTgt spid="2">
                                            <p:graphicEl>
                                              <a:dgm id="{3E47FCF8-B9D7-47ED-BEAC-45E2A3A0FDB0}"/>
                                            </p:graphicEl>
                                          </p:spTgt>
                                        </p:tgtEl>
                                      </p:cBhvr>
                                    </p:animEffect>
                                  </p:childTnLst>
                                </p:cTn>
                              </p:par>
                            </p:childTnLst>
                          </p:cTn>
                        </p:par>
                        <p:par>
                          <p:cTn id="137" fill="hold">
                            <p:stCondLst>
                              <p:cond delay="3100"/>
                            </p:stCondLst>
                            <p:childTnLst>
                              <p:par>
                                <p:cTn id="138" presetID="49" presetClass="entr" presetSubtype="0" decel="100000" fill="hold" grpId="0" nodeType="afterEffect">
                                  <p:stCondLst>
                                    <p:cond delay="0"/>
                                  </p:stCondLst>
                                  <p:childTnLst>
                                    <p:set>
                                      <p:cBhvr>
                                        <p:cTn id="139" dur="1" fill="hold">
                                          <p:stCondLst>
                                            <p:cond delay="0"/>
                                          </p:stCondLst>
                                        </p:cTn>
                                        <p:tgtEl>
                                          <p:spTgt spid="2">
                                            <p:graphicEl>
                                              <a:dgm id="{C57EB99B-1804-4792-A880-4A2D4079EFBD}"/>
                                            </p:graphicEl>
                                          </p:spTgt>
                                        </p:tgtEl>
                                        <p:attrNameLst>
                                          <p:attrName>style.visibility</p:attrName>
                                        </p:attrNameLst>
                                      </p:cBhvr>
                                      <p:to>
                                        <p:strVal val="visible"/>
                                      </p:to>
                                    </p:set>
                                    <p:anim calcmode="lin" valueType="num">
                                      <p:cBhvr>
                                        <p:cTn id="140" dur="250" fill="hold"/>
                                        <p:tgtEl>
                                          <p:spTgt spid="2">
                                            <p:graphicEl>
                                              <a:dgm id="{C57EB99B-1804-4792-A880-4A2D4079EFBD}"/>
                                            </p:graphicEl>
                                          </p:spTgt>
                                        </p:tgtEl>
                                        <p:attrNameLst>
                                          <p:attrName>ppt_w</p:attrName>
                                        </p:attrNameLst>
                                      </p:cBhvr>
                                      <p:tavLst>
                                        <p:tav tm="0">
                                          <p:val>
                                            <p:fltVal val="0"/>
                                          </p:val>
                                        </p:tav>
                                        <p:tav tm="100000">
                                          <p:val>
                                            <p:strVal val="#ppt_w"/>
                                          </p:val>
                                        </p:tav>
                                      </p:tavLst>
                                    </p:anim>
                                    <p:anim calcmode="lin" valueType="num">
                                      <p:cBhvr>
                                        <p:cTn id="141" dur="250" fill="hold"/>
                                        <p:tgtEl>
                                          <p:spTgt spid="2">
                                            <p:graphicEl>
                                              <a:dgm id="{C57EB99B-1804-4792-A880-4A2D4079EFBD}"/>
                                            </p:graphicEl>
                                          </p:spTgt>
                                        </p:tgtEl>
                                        <p:attrNameLst>
                                          <p:attrName>ppt_h</p:attrName>
                                        </p:attrNameLst>
                                      </p:cBhvr>
                                      <p:tavLst>
                                        <p:tav tm="0">
                                          <p:val>
                                            <p:fltVal val="0"/>
                                          </p:val>
                                        </p:tav>
                                        <p:tav tm="100000">
                                          <p:val>
                                            <p:strVal val="#ppt_h"/>
                                          </p:val>
                                        </p:tav>
                                      </p:tavLst>
                                    </p:anim>
                                    <p:anim calcmode="lin" valueType="num">
                                      <p:cBhvr>
                                        <p:cTn id="142" dur="250" fill="hold"/>
                                        <p:tgtEl>
                                          <p:spTgt spid="2">
                                            <p:graphicEl>
                                              <a:dgm id="{C57EB99B-1804-4792-A880-4A2D4079EFBD}"/>
                                            </p:graphicEl>
                                          </p:spTgt>
                                        </p:tgtEl>
                                        <p:attrNameLst>
                                          <p:attrName>style.rotation</p:attrName>
                                        </p:attrNameLst>
                                      </p:cBhvr>
                                      <p:tavLst>
                                        <p:tav tm="0">
                                          <p:val>
                                            <p:fltVal val="360"/>
                                          </p:val>
                                        </p:tav>
                                        <p:tav tm="100000">
                                          <p:val>
                                            <p:fltVal val="0"/>
                                          </p:val>
                                        </p:tav>
                                      </p:tavLst>
                                    </p:anim>
                                    <p:animEffect transition="in" filter="fade">
                                      <p:cBhvr>
                                        <p:cTn id="143" dur="250"/>
                                        <p:tgtEl>
                                          <p:spTgt spid="2">
                                            <p:graphicEl>
                                              <a:dgm id="{C57EB99B-1804-4792-A880-4A2D4079EFBD}"/>
                                            </p:graphicEl>
                                          </p:spTgt>
                                        </p:tgtEl>
                                      </p:cBhvr>
                                    </p:animEffect>
                                  </p:childTnLst>
                                </p:cTn>
                              </p:par>
                              <p:par>
                                <p:cTn id="144" presetID="49" presetClass="entr" presetSubtype="0" decel="100000" fill="hold" grpId="0" nodeType="withEffect">
                                  <p:stCondLst>
                                    <p:cond delay="0"/>
                                  </p:stCondLst>
                                  <p:childTnLst>
                                    <p:set>
                                      <p:cBhvr>
                                        <p:cTn id="145" dur="1" fill="hold">
                                          <p:stCondLst>
                                            <p:cond delay="0"/>
                                          </p:stCondLst>
                                        </p:cTn>
                                        <p:tgtEl>
                                          <p:spTgt spid="2">
                                            <p:graphicEl>
                                              <a:dgm id="{63ABFA3A-E856-4AA0-85C7-C033F477E2BD}"/>
                                            </p:graphicEl>
                                          </p:spTgt>
                                        </p:tgtEl>
                                        <p:attrNameLst>
                                          <p:attrName>style.visibility</p:attrName>
                                        </p:attrNameLst>
                                      </p:cBhvr>
                                      <p:to>
                                        <p:strVal val="visible"/>
                                      </p:to>
                                    </p:set>
                                    <p:anim calcmode="lin" valueType="num">
                                      <p:cBhvr>
                                        <p:cTn id="146" dur="250" fill="hold"/>
                                        <p:tgtEl>
                                          <p:spTgt spid="2">
                                            <p:graphicEl>
                                              <a:dgm id="{63ABFA3A-E856-4AA0-85C7-C033F477E2BD}"/>
                                            </p:graphicEl>
                                          </p:spTgt>
                                        </p:tgtEl>
                                        <p:attrNameLst>
                                          <p:attrName>ppt_w</p:attrName>
                                        </p:attrNameLst>
                                      </p:cBhvr>
                                      <p:tavLst>
                                        <p:tav tm="0">
                                          <p:val>
                                            <p:fltVal val="0"/>
                                          </p:val>
                                        </p:tav>
                                        <p:tav tm="100000">
                                          <p:val>
                                            <p:strVal val="#ppt_w"/>
                                          </p:val>
                                        </p:tav>
                                      </p:tavLst>
                                    </p:anim>
                                    <p:anim calcmode="lin" valueType="num">
                                      <p:cBhvr>
                                        <p:cTn id="147" dur="250" fill="hold"/>
                                        <p:tgtEl>
                                          <p:spTgt spid="2">
                                            <p:graphicEl>
                                              <a:dgm id="{63ABFA3A-E856-4AA0-85C7-C033F477E2BD}"/>
                                            </p:graphicEl>
                                          </p:spTgt>
                                        </p:tgtEl>
                                        <p:attrNameLst>
                                          <p:attrName>ppt_h</p:attrName>
                                        </p:attrNameLst>
                                      </p:cBhvr>
                                      <p:tavLst>
                                        <p:tav tm="0">
                                          <p:val>
                                            <p:fltVal val="0"/>
                                          </p:val>
                                        </p:tav>
                                        <p:tav tm="100000">
                                          <p:val>
                                            <p:strVal val="#ppt_h"/>
                                          </p:val>
                                        </p:tav>
                                      </p:tavLst>
                                    </p:anim>
                                    <p:anim calcmode="lin" valueType="num">
                                      <p:cBhvr>
                                        <p:cTn id="148" dur="250" fill="hold"/>
                                        <p:tgtEl>
                                          <p:spTgt spid="2">
                                            <p:graphicEl>
                                              <a:dgm id="{63ABFA3A-E856-4AA0-85C7-C033F477E2BD}"/>
                                            </p:graphicEl>
                                          </p:spTgt>
                                        </p:tgtEl>
                                        <p:attrNameLst>
                                          <p:attrName>style.rotation</p:attrName>
                                        </p:attrNameLst>
                                      </p:cBhvr>
                                      <p:tavLst>
                                        <p:tav tm="0">
                                          <p:val>
                                            <p:fltVal val="360"/>
                                          </p:val>
                                        </p:tav>
                                        <p:tav tm="100000">
                                          <p:val>
                                            <p:fltVal val="0"/>
                                          </p:val>
                                        </p:tav>
                                      </p:tavLst>
                                    </p:anim>
                                    <p:animEffect transition="in" filter="fade">
                                      <p:cBhvr>
                                        <p:cTn id="149" dur="250"/>
                                        <p:tgtEl>
                                          <p:spTgt spid="2">
                                            <p:graphicEl>
                                              <a:dgm id="{63ABFA3A-E856-4AA0-85C7-C033F477E2BD}"/>
                                            </p:graphicEl>
                                          </p:spTgt>
                                        </p:tgtEl>
                                      </p:cBhvr>
                                    </p:animEffect>
                                  </p:childTnLst>
                                </p:cTn>
                              </p:par>
                              <p:par>
                                <p:cTn id="150" presetID="49" presetClass="entr" presetSubtype="0" decel="100000" fill="hold" grpId="0" nodeType="withEffect">
                                  <p:stCondLst>
                                    <p:cond delay="0"/>
                                  </p:stCondLst>
                                  <p:childTnLst>
                                    <p:set>
                                      <p:cBhvr>
                                        <p:cTn id="151" dur="1" fill="hold">
                                          <p:stCondLst>
                                            <p:cond delay="0"/>
                                          </p:stCondLst>
                                        </p:cTn>
                                        <p:tgtEl>
                                          <p:spTgt spid="2">
                                            <p:graphicEl>
                                              <a:dgm id="{E7D6FF43-EB73-4A99-AA59-AA96DEFB9EFF}"/>
                                            </p:graphicEl>
                                          </p:spTgt>
                                        </p:tgtEl>
                                        <p:attrNameLst>
                                          <p:attrName>style.visibility</p:attrName>
                                        </p:attrNameLst>
                                      </p:cBhvr>
                                      <p:to>
                                        <p:strVal val="visible"/>
                                      </p:to>
                                    </p:set>
                                    <p:anim calcmode="lin" valueType="num">
                                      <p:cBhvr>
                                        <p:cTn id="152" dur="250" fill="hold"/>
                                        <p:tgtEl>
                                          <p:spTgt spid="2">
                                            <p:graphicEl>
                                              <a:dgm id="{E7D6FF43-EB73-4A99-AA59-AA96DEFB9EFF}"/>
                                            </p:graphicEl>
                                          </p:spTgt>
                                        </p:tgtEl>
                                        <p:attrNameLst>
                                          <p:attrName>ppt_w</p:attrName>
                                        </p:attrNameLst>
                                      </p:cBhvr>
                                      <p:tavLst>
                                        <p:tav tm="0">
                                          <p:val>
                                            <p:fltVal val="0"/>
                                          </p:val>
                                        </p:tav>
                                        <p:tav tm="100000">
                                          <p:val>
                                            <p:strVal val="#ppt_w"/>
                                          </p:val>
                                        </p:tav>
                                      </p:tavLst>
                                    </p:anim>
                                    <p:anim calcmode="lin" valueType="num">
                                      <p:cBhvr>
                                        <p:cTn id="153" dur="250" fill="hold"/>
                                        <p:tgtEl>
                                          <p:spTgt spid="2">
                                            <p:graphicEl>
                                              <a:dgm id="{E7D6FF43-EB73-4A99-AA59-AA96DEFB9EFF}"/>
                                            </p:graphicEl>
                                          </p:spTgt>
                                        </p:tgtEl>
                                        <p:attrNameLst>
                                          <p:attrName>ppt_h</p:attrName>
                                        </p:attrNameLst>
                                      </p:cBhvr>
                                      <p:tavLst>
                                        <p:tav tm="0">
                                          <p:val>
                                            <p:fltVal val="0"/>
                                          </p:val>
                                        </p:tav>
                                        <p:tav tm="100000">
                                          <p:val>
                                            <p:strVal val="#ppt_h"/>
                                          </p:val>
                                        </p:tav>
                                      </p:tavLst>
                                    </p:anim>
                                    <p:anim calcmode="lin" valueType="num">
                                      <p:cBhvr>
                                        <p:cTn id="154" dur="250" fill="hold"/>
                                        <p:tgtEl>
                                          <p:spTgt spid="2">
                                            <p:graphicEl>
                                              <a:dgm id="{E7D6FF43-EB73-4A99-AA59-AA96DEFB9EFF}"/>
                                            </p:graphicEl>
                                          </p:spTgt>
                                        </p:tgtEl>
                                        <p:attrNameLst>
                                          <p:attrName>style.rotation</p:attrName>
                                        </p:attrNameLst>
                                      </p:cBhvr>
                                      <p:tavLst>
                                        <p:tav tm="0">
                                          <p:val>
                                            <p:fltVal val="360"/>
                                          </p:val>
                                        </p:tav>
                                        <p:tav tm="100000">
                                          <p:val>
                                            <p:fltVal val="0"/>
                                          </p:val>
                                        </p:tav>
                                      </p:tavLst>
                                    </p:anim>
                                    <p:animEffect transition="in" filter="fade">
                                      <p:cBhvr>
                                        <p:cTn id="155" dur="250"/>
                                        <p:tgtEl>
                                          <p:spTgt spid="2">
                                            <p:graphicEl>
                                              <a:dgm id="{E7D6FF43-EB73-4A99-AA59-AA96DEFB9EFF}"/>
                                            </p:graphicEl>
                                          </p:spTgt>
                                        </p:tgtEl>
                                      </p:cBhvr>
                                    </p:animEffect>
                                  </p:childTnLst>
                                </p:cTn>
                              </p:par>
                            </p:childTnLst>
                          </p:cTn>
                        </p:par>
                        <p:par>
                          <p:cTn id="156" fill="hold">
                            <p:stCondLst>
                              <p:cond delay="3350"/>
                            </p:stCondLst>
                            <p:childTnLst>
                              <p:par>
                                <p:cTn id="157" presetID="49" presetClass="entr" presetSubtype="0" decel="100000" fill="hold" grpId="0" nodeType="afterEffect">
                                  <p:stCondLst>
                                    <p:cond delay="0"/>
                                  </p:stCondLst>
                                  <p:childTnLst>
                                    <p:set>
                                      <p:cBhvr>
                                        <p:cTn id="158" dur="1" fill="hold">
                                          <p:stCondLst>
                                            <p:cond delay="0"/>
                                          </p:stCondLst>
                                        </p:cTn>
                                        <p:tgtEl>
                                          <p:spTgt spid="2">
                                            <p:graphicEl>
                                              <a:dgm id="{DA19E9D0-38DA-4949-B346-6A8AA439AE35}"/>
                                            </p:graphicEl>
                                          </p:spTgt>
                                        </p:tgtEl>
                                        <p:attrNameLst>
                                          <p:attrName>style.visibility</p:attrName>
                                        </p:attrNameLst>
                                      </p:cBhvr>
                                      <p:to>
                                        <p:strVal val="visible"/>
                                      </p:to>
                                    </p:set>
                                    <p:anim calcmode="lin" valueType="num">
                                      <p:cBhvr>
                                        <p:cTn id="159" dur="250" fill="hold"/>
                                        <p:tgtEl>
                                          <p:spTgt spid="2">
                                            <p:graphicEl>
                                              <a:dgm id="{DA19E9D0-38DA-4949-B346-6A8AA439AE35}"/>
                                            </p:graphicEl>
                                          </p:spTgt>
                                        </p:tgtEl>
                                        <p:attrNameLst>
                                          <p:attrName>ppt_w</p:attrName>
                                        </p:attrNameLst>
                                      </p:cBhvr>
                                      <p:tavLst>
                                        <p:tav tm="0">
                                          <p:val>
                                            <p:fltVal val="0"/>
                                          </p:val>
                                        </p:tav>
                                        <p:tav tm="100000">
                                          <p:val>
                                            <p:strVal val="#ppt_w"/>
                                          </p:val>
                                        </p:tav>
                                      </p:tavLst>
                                    </p:anim>
                                    <p:anim calcmode="lin" valueType="num">
                                      <p:cBhvr>
                                        <p:cTn id="160" dur="250" fill="hold"/>
                                        <p:tgtEl>
                                          <p:spTgt spid="2">
                                            <p:graphicEl>
                                              <a:dgm id="{DA19E9D0-38DA-4949-B346-6A8AA439AE35}"/>
                                            </p:graphicEl>
                                          </p:spTgt>
                                        </p:tgtEl>
                                        <p:attrNameLst>
                                          <p:attrName>ppt_h</p:attrName>
                                        </p:attrNameLst>
                                      </p:cBhvr>
                                      <p:tavLst>
                                        <p:tav tm="0">
                                          <p:val>
                                            <p:fltVal val="0"/>
                                          </p:val>
                                        </p:tav>
                                        <p:tav tm="100000">
                                          <p:val>
                                            <p:strVal val="#ppt_h"/>
                                          </p:val>
                                        </p:tav>
                                      </p:tavLst>
                                    </p:anim>
                                    <p:anim calcmode="lin" valueType="num">
                                      <p:cBhvr>
                                        <p:cTn id="161" dur="250" fill="hold"/>
                                        <p:tgtEl>
                                          <p:spTgt spid="2">
                                            <p:graphicEl>
                                              <a:dgm id="{DA19E9D0-38DA-4949-B346-6A8AA439AE35}"/>
                                            </p:graphicEl>
                                          </p:spTgt>
                                        </p:tgtEl>
                                        <p:attrNameLst>
                                          <p:attrName>style.rotation</p:attrName>
                                        </p:attrNameLst>
                                      </p:cBhvr>
                                      <p:tavLst>
                                        <p:tav tm="0">
                                          <p:val>
                                            <p:fltVal val="360"/>
                                          </p:val>
                                        </p:tav>
                                        <p:tav tm="100000">
                                          <p:val>
                                            <p:fltVal val="0"/>
                                          </p:val>
                                        </p:tav>
                                      </p:tavLst>
                                    </p:anim>
                                    <p:animEffect transition="in" filter="fade">
                                      <p:cBhvr>
                                        <p:cTn id="162" dur="250"/>
                                        <p:tgtEl>
                                          <p:spTgt spid="2">
                                            <p:graphicEl>
                                              <a:dgm id="{DA19E9D0-38DA-4949-B346-6A8AA439AE35}"/>
                                            </p:graphicEl>
                                          </p:spTgt>
                                        </p:tgtEl>
                                      </p:cBhvr>
                                    </p:animEffect>
                                  </p:childTnLst>
                                </p:cTn>
                              </p:par>
                              <p:par>
                                <p:cTn id="163" presetID="49" presetClass="entr" presetSubtype="0" decel="100000" fill="hold" grpId="0" nodeType="withEffect">
                                  <p:stCondLst>
                                    <p:cond delay="0"/>
                                  </p:stCondLst>
                                  <p:childTnLst>
                                    <p:set>
                                      <p:cBhvr>
                                        <p:cTn id="164" dur="1" fill="hold">
                                          <p:stCondLst>
                                            <p:cond delay="0"/>
                                          </p:stCondLst>
                                        </p:cTn>
                                        <p:tgtEl>
                                          <p:spTgt spid="2">
                                            <p:graphicEl>
                                              <a:dgm id="{B2ED3CC7-84D6-45BF-A0D0-92FEE6BC1E8D}"/>
                                            </p:graphicEl>
                                          </p:spTgt>
                                        </p:tgtEl>
                                        <p:attrNameLst>
                                          <p:attrName>style.visibility</p:attrName>
                                        </p:attrNameLst>
                                      </p:cBhvr>
                                      <p:to>
                                        <p:strVal val="visible"/>
                                      </p:to>
                                    </p:set>
                                    <p:anim calcmode="lin" valueType="num">
                                      <p:cBhvr>
                                        <p:cTn id="165" dur="250" fill="hold"/>
                                        <p:tgtEl>
                                          <p:spTgt spid="2">
                                            <p:graphicEl>
                                              <a:dgm id="{B2ED3CC7-84D6-45BF-A0D0-92FEE6BC1E8D}"/>
                                            </p:graphicEl>
                                          </p:spTgt>
                                        </p:tgtEl>
                                        <p:attrNameLst>
                                          <p:attrName>ppt_w</p:attrName>
                                        </p:attrNameLst>
                                      </p:cBhvr>
                                      <p:tavLst>
                                        <p:tav tm="0">
                                          <p:val>
                                            <p:fltVal val="0"/>
                                          </p:val>
                                        </p:tav>
                                        <p:tav tm="100000">
                                          <p:val>
                                            <p:strVal val="#ppt_w"/>
                                          </p:val>
                                        </p:tav>
                                      </p:tavLst>
                                    </p:anim>
                                    <p:anim calcmode="lin" valueType="num">
                                      <p:cBhvr>
                                        <p:cTn id="166" dur="250" fill="hold"/>
                                        <p:tgtEl>
                                          <p:spTgt spid="2">
                                            <p:graphicEl>
                                              <a:dgm id="{B2ED3CC7-84D6-45BF-A0D0-92FEE6BC1E8D}"/>
                                            </p:graphicEl>
                                          </p:spTgt>
                                        </p:tgtEl>
                                        <p:attrNameLst>
                                          <p:attrName>ppt_h</p:attrName>
                                        </p:attrNameLst>
                                      </p:cBhvr>
                                      <p:tavLst>
                                        <p:tav tm="0">
                                          <p:val>
                                            <p:fltVal val="0"/>
                                          </p:val>
                                        </p:tav>
                                        <p:tav tm="100000">
                                          <p:val>
                                            <p:strVal val="#ppt_h"/>
                                          </p:val>
                                        </p:tav>
                                      </p:tavLst>
                                    </p:anim>
                                    <p:anim calcmode="lin" valueType="num">
                                      <p:cBhvr>
                                        <p:cTn id="167" dur="250" fill="hold"/>
                                        <p:tgtEl>
                                          <p:spTgt spid="2">
                                            <p:graphicEl>
                                              <a:dgm id="{B2ED3CC7-84D6-45BF-A0D0-92FEE6BC1E8D}"/>
                                            </p:graphicEl>
                                          </p:spTgt>
                                        </p:tgtEl>
                                        <p:attrNameLst>
                                          <p:attrName>style.rotation</p:attrName>
                                        </p:attrNameLst>
                                      </p:cBhvr>
                                      <p:tavLst>
                                        <p:tav tm="0">
                                          <p:val>
                                            <p:fltVal val="360"/>
                                          </p:val>
                                        </p:tav>
                                        <p:tav tm="100000">
                                          <p:val>
                                            <p:fltVal val="0"/>
                                          </p:val>
                                        </p:tav>
                                      </p:tavLst>
                                    </p:anim>
                                    <p:animEffect transition="in" filter="fade">
                                      <p:cBhvr>
                                        <p:cTn id="168" dur="250"/>
                                        <p:tgtEl>
                                          <p:spTgt spid="2">
                                            <p:graphicEl>
                                              <a:dgm id="{B2ED3CC7-84D6-45BF-A0D0-92FEE6BC1E8D}"/>
                                            </p:graphicEl>
                                          </p:spTgt>
                                        </p:tgtEl>
                                      </p:cBhvr>
                                    </p:animEffect>
                                  </p:childTnLst>
                                </p:cTn>
                              </p:par>
                              <p:par>
                                <p:cTn id="169" presetID="49" presetClass="entr" presetSubtype="0" decel="100000" fill="hold" grpId="0" nodeType="withEffect">
                                  <p:stCondLst>
                                    <p:cond delay="0"/>
                                  </p:stCondLst>
                                  <p:childTnLst>
                                    <p:set>
                                      <p:cBhvr>
                                        <p:cTn id="170" dur="1" fill="hold">
                                          <p:stCondLst>
                                            <p:cond delay="0"/>
                                          </p:stCondLst>
                                        </p:cTn>
                                        <p:tgtEl>
                                          <p:spTgt spid="2">
                                            <p:graphicEl>
                                              <a:dgm id="{8EEB93A1-E97F-4AE0-A0FC-BB626F2CC704}"/>
                                            </p:graphicEl>
                                          </p:spTgt>
                                        </p:tgtEl>
                                        <p:attrNameLst>
                                          <p:attrName>style.visibility</p:attrName>
                                        </p:attrNameLst>
                                      </p:cBhvr>
                                      <p:to>
                                        <p:strVal val="visible"/>
                                      </p:to>
                                    </p:set>
                                    <p:anim calcmode="lin" valueType="num">
                                      <p:cBhvr>
                                        <p:cTn id="171" dur="250" fill="hold"/>
                                        <p:tgtEl>
                                          <p:spTgt spid="2">
                                            <p:graphicEl>
                                              <a:dgm id="{8EEB93A1-E97F-4AE0-A0FC-BB626F2CC704}"/>
                                            </p:graphicEl>
                                          </p:spTgt>
                                        </p:tgtEl>
                                        <p:attrNameLst>
                                          <p:attrName>ppt_w</p:attrName>
                                        </p:attrNameLst>
                                      </p:cBhvr>
                                      <p:tavLst>
                                        <p:tav tm="0">
                                          <p:val>
                                            <p:fltVal val="0"/>
                                          </p:val>
                                        </p:tav>
                                        <p:tav tm="100000">
                                          <p:val>
                                            <p:strVal val="#ppt_w"/>
                                          </p:val>
                                        </p:tav>
                                      </p:tavLst>
                                    </p:anim>
                                    <p:anim calcmode="lin" valueType="num">
                                      <p:cBhvr>
                                        <p:cTn id="172" dur="250" fill="hold"/>
                                        <p:tgtEl>
                                          <p:spTgt spid="2">
                                            <p:graphicEl>
                                              <a:dgm id="{8EEB93A1-E97F-4AE0-A0FC-BB626F2CC704}"/>
                                            </p:graphicEl>
                                          </p:spTgt>
                                        </p:tgtEl>
                                        <p:attrNameLst>
                                          <p:attrName>ppt_h</p:attrName>
                                        </p:attrNameLst>
                                      </p:cBhvr>
                                      <p:tavLst>
                                        <p:tav tm="0">
                                          <p:val>
                                            <p:fltVal val="0"/>
                                          </p:val>
                                        </p:tav>
                                        <p:tav tm="100000">
                                          <p:val>
                                            <p:strVal val="#ppt_h"/>
                                          </p:val>
                                        </p:tav>
                                      </p:tavLst>
                                    </p:anim>
                                    <p:anim calcmode="lin" valueType="num">
                                      <p:cBhvr>
                                        <p:cTn id="173" dur="250" fill="hold"/>
                                        <p:tgtEl>
                                          <p:spTgt spid="2">
                                            <p:graphicEl>
                                              <a:dgm id="{8EEB93A1-E97F-4AE0-A0FC-BB626F2CC704}"/>
                                            </p:graphicEl>
                                          </p:spTgt>
                                        </p:tgtEl>
                                        <p:attrNameLst>
                                          <p:attrName>style.rotation</p:attrName>
                                        </p:attrNameLst>
                                      </p:cBhvr>
                                      <p:tavLst>
                                        <p:tav tm="0">
                                          <p:val>
                                            <p:fltVal val="360"/>
                                          </p:val>
                                        </p:tav>
                                        <p:tav tm="100000">
                                          <p:val>
                                            <p:fltVal val="0"/>
                                          </p:val>
                                        </p:tav>
                                      </p:tavLst>
                                    </p:anim>
                                    <p:animEffect transition="in" filter="fade">
                                      <p:cBhvr>
                                        <p:cTn id="174" dur="250"/>
                                        <p:tgtEl>
                                          <p:spTgt spid="2">
                                            <p:graphicEl>
                                              <a:dgm id="{8EEB93A1-E97F-4AE0-A0FC-BB626F2CC70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2" grpId="0" uiExpand="1">
        <p:bldSub>
          <a:bldDgm bld="lvlAtOnc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0FC49236-3EFB-42B1-B2F8-8D49FC7D9EF2}"/>
              </a:ext>
            </a:extLst>
          </p:cNvPr>
          <p:cNvSpPr>
            <a:spLocks noGrp="1"/>
          </p:cNvSpPr>
          <p:nvPr>
            <p:ph sz="half" idx="1"/>
          </p:nvPr>
        </p:nvSpPr>
        <p:spPr>
          <a:xfrm>
            <a:off x="838200" y="1825625"/>
            <a:ext cx="4934400" cy="4351338"/>
          </a:xfrm>
        </p:spPr>
        <p:txBody>
          <a:bodyPr/>
          <a:lstStyle/>
          <a:p>
            <a:pPr marL="0" indent="0">
              <a:lnSpc>
                <a:spcPct val="100000"/>
              </a:lnSpc>
              <a:buNone/>
            </a:pPr>
            <a:r>
              <a:rPr lang="zh-TW" altLang="en-US" sz="2000" dirty="0"/>
              <a:t>工作內容</a:t>
            </a:r>
            <a:endParaRPr lang="en-US" altLang="zh-TW" sz="2000" dirty="0"/>
          </a:p>
          <a:p>
            <a:pPr marL="0" indent="0">
              <a:lnSpc>
                <a:spcPct val="100000"/>
              </a:lnSpc>
              <a:buNone/>
            </a:pPr>
            <a:r>
              <a:rPr lang="en-US" altLang="zh-TW" sz="2000" dirty="0"/>
              <a:t>1.</a:t>
            </a:r>
            <a:r>
              <a:rPr lang="zh-TW" altLang="zh-TW" sz="2000" dirty="0"/>
              <a:t>現場營運品質管理工作。</a:t>
            </a:r>
            <a:r>
              <a:rPr lang="en-US" altLang="zh-TW" sz="2000" dirty="0"/>
              <a:t/>
            </a:r>
            <a:br>
              <a:rPr lang="en-US" altLang="zh-TW" sz="2000" dirty="0"/>
            </a:br>
            <a:r>
              <a:rPr lang="en-US" altLang="zh-TW" sz="2000" dirty="0"/>
              <a:t>2.</a:t>
            </a:r>
            <a:r>
              <a:rPr lang="zh-TW" altLang="zh-TW" sz="2000" dirty="0"/>
              <a:t>行政報表及工作處理。</a:t>
            </a:r>
            <a:r>
              <a:rPr lang="en-US" altLang="zh-TW" sz="2000" dirty="0"/>
              <a:t/>
            </a:r>
            <a:br>
              <a:rPr lang="en-US" altLang="zh-TW" sz="2000" dirty="0"/>
            </a:br>
            <a:r>
              <a:rPr lang="en-US" altLang="zh-TW" sz="2000" dirty="0"/>
              <a:t>3.</a:t>
            </a:r>
            <a:r>
              <a:rPr lang="zh-TW" altLang="zh-TW" sz="2000" dirty="0"/>
              <a:t>夥伴培訓。</a:t>
            </a:r>
            <a:r>
              <a:rPr lang="en-US" altLang="zh-TW" sz="2000" dirty="0"/>
              <a:t/>
            </a:r>
            <a:br>
              <a:rPr lang="en-US" altLang="zh-TW" sz="2000" dirty="0"/>
            </a:br>
            <a:r>
              <a:rPr lang="en-US" altLang="zh-TW" sz="2000" dirty="0"/>
              <a:t>4.</a:t>
            </a:r>
            <a:r>
              <a:rPr lang="zh-TW" altLang="zh-TW" sz="2000" dirty="0"/>
              <a:t>個性開朗、喜歡服務性質工作，能配合早晚輪班制度。</a:t>
            </a:r>
            <a:r>
              <a:rPr lang="en-US" altLang="zh-TW" sz="2000" dirty="0"/>
              <a:t/>
            </a:r>
            <a:br>
              <a:rPr lang="en-US" altLang="zh-TW" sz="2000" dirty="0"/>
            </a:br>
            <a:r>
              <a:rPr lang="en-US" altLang="zh-TW" sz="2000" dirty="0"/>
              <a:t>5.</a:t>
            </a:r>
            <a:r>
              <a:rPr lang="zh-TW" altLang="zh-TW" sz="2000" dirty="0"/>
              <a:t>具備餐飲業店經理資格二年以上者。</a:t>
            </a:r>
            <a:r>
              <a:rPr lang="en-US" altLang="zh-TW" sz="2000" dirty="0"/>
              <a:t/>
            </a:r>
            <a:br>
              <a:rPr lang="en-US" altLang="zh-TW" sz="2000" dirty="0"/>
            </a:br>
            <a:r>
              <a:rPr lang="en-US" altLang="zh-TW" sz="2000" dirty="0"/>
              <a:t>6.</a:t>
            </a:r>
            <a:r>
              <a:rPr lang="zh-TW" altLang="zh-TW" sz="2000" dirty="0"/>
              <a:t>對餐飲服務管理有興趣者。</a:t>
            </a:r>
            <a:endParaRPr lang="en-US" altLang="zh-TW" sz="2000" dirty="0"/>
          </a:p>
          <a:p>
            <a:pPr marL="0" indent="0">
              <a:lnSpc>
                <a:spcPct val="100000"/>
              </a:lnSpc>
              <a:buNone/>
            </a:pPr>
            <a:endParaRPr lang="en-US" altLang="zh-TW" sz="2000" dirty="0"/>
          </a:p>
          <a:p>
            <a:pPr marL="0" indent="0">
              <a:lnSpc>
                <a:spcPct val="100000"/>
              </a:lnSpc>
              <a:buNone/>
            </a:pPr>
            <a:endParaRPr lang="zh-TW" altLang="zh-TW" sz="2000" dirty="0"/>
          </a:p>
          <a:p>
            <a:pPr marL="0" indent="0">
              <a:lnSpc>
                <a:spcPct val="100000"/>
              </a:lnSpc>
              <a:buNone/>
            </a:pPr>
            <a:endParaRPr lang="zh-TW" altLang="en-US" sz="2000" dirty="0"/>
          </a:p>
        </p:txBody>
      </p:sp>
      <p:sp>
        <p:nvSpPr>
          <p:cNvPr id="4" name="內容版面配置區 3">
            <a:extLst>
              <a:ext uri="{FF2B5EF4-FFF2-40B4-BE49-F238E27FC236}">
                <a16:creationId xmlns="" xmlns:a16="http://schemas.microsoft.com/office/drawing/2014/main" id="{11F896FA-5614-4D45-A406-819D438C220E}"/>
              </a:ext>
            </a:extLst>
          </p:cNvPr>
          <p:cNvSpPr>
            <a:spLocks noGrp="1"/>
          </p:cNvSpPr>
          <p:nvPr>
            <p:ph sz="half" idx="2"/>
          </p:nvPr>
        </p:nvSpPr>
        <p:spPr/>
        <p:txBody>
          <a:bodyPr/>
          <a:lstStyle/>
          <a:p>
            <a:pPr marL="0" indent="0">
              <a:lnSpc>
                <a:spcPct val="100000"/>
              </a:lnSpc>
              <a:buNone/>
            </a:pPr>
            <a:r>
              <a:rPr lang="zh-TW" altLang="zh-TW" sz="2000" dirty="0"/>
              <a:t>條件要求</a:t>
            </a:r>
          </a:p>
          <a:p>
            <a:pPr marL="0" indent="0">
              <a:lnSpc>
                <a:spcPct val="100000"/>
              </a:lnSpc>
              <a:buNone/>
            </a:pPr>
            <a:r>
              <a:rPr lang="zh-TW" altLang="en-US" sz="2000" dirty="0"/>
              <a:t>工作經歷：</a:t>
            </a:r>
            <a:r>
              <a:rPr lang="en-US" altLang="zh-TW" sz="2000" dirty="0"/>
              <a:t>2</a:t>
            </a:r>
            <a:r>
              <a:rPr lang="zh-TW" altLang="en-US" sz="2000" dirty="0"/>
              <a:t>年以上</a:t>
            </a:r>
            <a:r>
              <a:rPr lang="en-US" altLang="zh-TW" sz="2000" dirty="0"/>
              <a:t/>
            </a:r>
            <a:br>
              <a:rPr lang="en-US" altLang="zh-TW" sz="2000" dirty="0"/>
            </a:br>
            <a:r>
              <a:rPr lang="zh-TW" altLang="en-US" sz="2000" dirty="0"/>
              <a:t>學歷要求：高中以上</a:t>
            </a:r>
            <a:r>
              <a:rPr lang="en-US" altLang="zh-TW" sz="2000" dirty="0"/>
              <a:t/>
            </a:r>
            <a:br>
              <a:rPr lang="en-US" altLang="zh-TW" sz="2000" dirty="0"/>
            </a:br>
            <a:r>
              <a:rPr lang="zh-TW" altLang="en-US" sz="2000" dirty="0"/>
              <a:t>科系要求：餐旅服務相關</a:t>
            </a:r>
            <a:r>
              <a:rPr lang="en-US" altLang="zh-TW" sz="2000" dirty="0"/>
              <a:t/>
            </a:r>
            <a:br>
              <a:rPr lang="en-US" altLang="zh-TW" sz="2000" dirty="0"/>
            </a:br>
            <a:r>
              <a:rPr lang="zh-TW" altLang="en-US" sz="2000" dirty="0"/>
              <a:t>語文條件：英文 </a:t>
            </a:r>
            <a:r>
              <a:rPr lang="en-US" altLang="zh-TW" sz="2000" dirty="0"/>
              <a:t>-- </a:t>
            </a:r>
            <a:r>
              <a:rPr lang="zh-TW" altLang="en-US" sz="2000" dirty="0"/>
              <a:t>聽 </a:t>
            </a:r>
            <a:r>
              <a:rPr lang="en-US" altLang="zh-TW" sz="2000" dirty="0"/>
              <a:t>/</a:t>
            </a:r>
            <a:r>
              <a:rPr lang="zh-TW" altLang="en-US" sz="2000" dirty="0"/>
              <a:t>略懂、說 </a:t>
            </a:r>
            <a:r>
              <a:rPr lang="en-US" altLang="zh-TW" sz="2000" dirty="0"/>
              <a:t>/</a:t>
            </a:r>
            <a:r>
              <a:rPr lang="zh-TW" altLang="en-US" sz="2000" dirty="0"/>
              <a:t>略懂、讀 </a:t>
            </a:r>
            <a:r>
              <a:rPr lang="en-US" altLang="zh-TW" sz="2000" dirty="0"/>
              <a:t>/</a:t>
            </a:r>
            <a:r>
              <a:rPr lang="zh-TW" altLang="en-US" sz="2000" dirty="0"/>
              <a:t>略懂、寫 </a:t>
            </a:r>
            <a:r>
              <a:rPr lang="en-US" altLang="zh-TW" sz="2000" dirty="0"/>
              <a:t>/</a:t>
            </a:r>
            <a:r>
              <a:rPr lang="zh-TW" altLang="en-US" sz="2000" dirty="0"/>
              <a:t>略懂</a:t>
            </a:r>
            <a:r>
              <a:rPr lang="en-US" altLang="zh-TW" sz="2000" dirty="0"/>
              <a:t/>
            </a:r>
            <a:br>
              <a:rPr lang="en-US" altLang="zh-TW" sz="2000" dirty="0"/>
            </a:br>
            <a:r>
              <a:rPr lang="zh-TW" altLang="en-US" sz="2000" dirty="0"/>
              <a:t>擅長工具：</a:t>
            </a:r>
            <a:r>
              <a:rPr lang="en-US" altLang="zh-TW" sz="2000" dirty="0"/>
              <a:t>Excel</a:t>
            </a:r>
            <a:r>
              <a:rPr lang="zh-TW" altLang="en-US" sz="2000" dirty="0"/>
              <a:t>、</a:t>
            </a:r>
            <a:r>
              <a:rPr lang="en-US" altLang="zh-TW" sz="2000" dirty="0"/>
              <a:t>Outlook</a:t>
            </a:r>
            <a:r>
              <a:rPr lang="zh-TW" altLang="en-US" sz="2000" dirty="0"/>
              <a:t>、</a:t>
            </a:r>
            <a:r>
              <a:rPr lang="en-US" altLang="zh-TW" sz="2000" dirty="0"/>
              <a:t>PowerPoint</a:t>
            </a:r>
            <a:r>
              <a:rPr lang="zh-TW" altLang="en-US" sz="2000" dirty="0"/>
              <a:t>、</a:t>
            </a:r>
            <a:r>
              <a:rPr lang="en-US" altLang="zh-TW" sz="2000" dirty="0"/>
              <a:t>Word</a:t>
            </a:r>
            <a:br>
              <a:rPr lang="en-US" altLang="zh-TW" sz="2000" dirty="0"/>
            </a:br>
            <a:r>
              <a:rPr lang="zh-TW" altLang="en-US" sz="2000" dirty="0"/>
              <a:t>工作技能：不拘</a:t>
            </a:r>
            <a:endParaRPr lang="en-US" altLang="zh-TW" sz="2000" dirty="0"/>
          </a:p>
          <a:p>
            <a:pPr marL="0" indent="0">
              <a:lnSpc>
                <a:spcPct val="100000"/>
              </a:lnSpc>
              <a:buNone/>
            </a:pPr>
            <a:r>
              <a:rPr lang="zh-TW" altLang="en-US" sz="2000" dirty="0"/>
              <a:t>其他條件</a:t>
            </a:r>
            <a:endParaRPr lang="en-US" altLang="zh-TW" sz="2000" dirty="0"/>
          </a:p>
          <a:p>
            <a:pPr marL="0" indent="0">
              <a:lnSpc>
                <a:spcPct val="100000"/>
              </a:lnSpc>
              <a:buNone/>
            </a:pPr>
            <a:r>
              <a:rPr lang="en-US" altLang="zh-TW" sz="2000" dirty="0"/>
              <a:t>1.</a:t>
            </a:r>
            <a:r>
              <a:rPr lang="zh-TW" altLang="en-US" sz="2000" dirty="0"/>
              <a:t>積極</a:t>
            </a:r>
            <a:r>
              <a:rPr lang="en-US" altLang="zh-TW" sz="2000" dirty="0"/>
              <a:t>,</a:t>
            </a:r>
            <a:r>
              <a:rPr lang="zh-TW" altLang="en-US" sz="2000" dirty="0"/>
              <a:t>主動</a:t>
            </a:r>
            <a:r>
              <a:rPr lang="en-US" altLang="zh-TW" sz="2000" dirty="0"/>
              <a:t>,</a:t>
            </a:r>
            <a:r>
              <a:rPr lang="zh-TW" altLang="en-US" sz="2000" dirty="0"/>
              <a:t>熱忱</a:t>
            </a:r>
            <a:r>
              <a:rPr lang="en-US" altLang="zh-TW" sz="2000" dirty="0"/>
              <a:t>,</a:t>
            </a:r>
            <a:r>
              <a:rPr lang="zh-TW" altLang="en-US" sz="2000" dirty="0"/>
              <a:t>擅溝通與數據分析能力。</a:t>
            </a:r>
            <a:r>
              <a:rPr lang="en-US" altLang="zh-TW" sz="2000" dirty="0"/>
              <a:t/>
            </a:r>
            <a:br>
              <a:rPr lang="en-US" altLang="zh-TW" sz="2000" dirty="0"/>
            </a:br>
            <a:r>
              <a:rPr lang="en-US" altLang="zh-TW" sz="2000" dirty="0"/>
              <a:t>2.</a:t>
            </a:r>
            <a:r>
              <a:rPr lang="zh-TW" altLang="en-US" sz="2000" dirty="0"/>
              <a:t>具領導團隊及人才培育經驗。</a:t>
            </a:r>
          </a:p>
          <a:p>
            <a:pPr marL="0" indent="0">
              <a:lnSpc>
                <a:spcPct val="100000"/>
              </a:lnSpc>
              <a:buNone/>
            </a:pPr>
            <a:endParaRPr lang="zh-TW" altLang="en-US" sz="2000" dirty="0"/>
          </a:p>
        </p:txBody>
      </p:sp>
      <p:sp>
        <p:nvSpPr>
          <p:cNvPr id="5" name="TextBox 8">
            <a:extLst>
              <a:ext uri="{FF2B5EF4-FFF2-40B4-BE49-F238E27FC236}">
                <a16:creationId xmlns="" xmlns:a16="http://schemas.microsoft.com/office/drawing/2014/main" id="{1F6ED0B8-B420-4BBD-A7CD-D8DC9F9E8D01}"/>
              </a:ext>
            </a:extLst>
          </p:cNvPr>
          <p:cNvSpPr txBox="1"/>
          <p:nvPr/>
        </p:nvSpPr>
        <p:spPr>
          <a:xfrm>
            <a:off x="4060385" y="439109"/>
            <a:ext cx="4071230"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徵人要求</a:t>
            </a:r>
            <a:endParaRPr lang="en-US" sz="3600" spc="30" dirty="0">
              <a:solidFill>
                <a:srgbClr val="3F8B6F"/>
              </a:solidFill>
              <a:cs typeface="+mn-ea"/>
              <a:sym typeface="+mn-lt"/>
            </a:endParaRPr>
          </a:p>
        </p:txBody>
      </p:sp>
      <p:sp>
        <p:nvSpPr>
          <p:cNvPr id="6" name="TextBox 8">
            <a:extLst>
              <a:ext uri="{FF2B5EF4-FFF2-40B4-BE49-F238E27FC236}">
                <a16:creationId xmlns="" xmlns:a16="http://schemas.microsoft.com/office/drawing/2014/main" id="{011AE60C-0989-4639-9DF6-4E2ED61CAC8C}"/>
              </a:ext>
            </a:extLst>
          </p:cNvPr>
          <p:cNvSpPr txBox="1"/>
          <p:nvPr/>
        </p:nvSpPr>
        <p:spPr>
          <a:xfrm>
            <a:off x="4060385" y="1187767"/>
            <a:ext cx="4071230" cy="480131"/>
          </a:xfrm>
          <a:prstGeom prst="rect">
            <a:avLst/>
          </a:prstGeom>
          <a:noFill/>
        </p:spPr>
        <p:txBody>
          <a:bodyPr wrap="square" rtlCol="0">
            <a:spAutoFit/>
          </a:bodyPr>
          <a:lstStyle/>
          <a:p>
            <a:pPr algn="ctr">
              <a:lnSpc>
                <a:spcPct val="90000"/>
              </a:lnSpc>
            </a:pPr>
            <a:r>
              <a:rPr lang="zh-TW" altLang="en-US" sz="2800" spc="30" dirty="0">
                <a:cs typeface="+mn-ea"/>
                <a:sym typeface="+mn-lt"/>
              </a:rPr>
              <a:t>經理</a:t>
            </a:r>
            <a:endParaRPr lang="en-US" sz="2800" spc="30" dirty="0">
              <a:cs typeface="+mn-ea"/>
              <a:sym typeface="+mn-lt"/>
            </a:endParaRPr>
          </a:p>
        </p:txBody>
      </p:sp>
      <p:pic>
        <p:nvPicPr>
          <p:cNvPr id="8" name="圖形 7" descr="文件">
            <a:extLst>
              <a:ext uri="{FF2B5EF4-FFF2-40B4-BE49-F238E27FC236}">
                <a16:creationId xmlns="" xmlns:a16="http://schemas.microsoft.com/office/drawing/2014/main" id="{8BE8BAF2-0164-4674-9EC9-BAC59CB40EF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39173" y="1825625"/>
            <a:ext cx="399027" cy="399027"/>
          </a:xfrm>
          <a:prstGeom prst="rect">
            <a:avLst/>
          </a:prstGeom>
        </p:spPr>
      </p:pic>
      <p:pic>
        <p:nvPicPr>
          <p:cNvPr id="10" name="圖形 9" descr="檢查清單">
            <a:extLst>
              <a:ext uri="{FF2B5EF4-FFF2-40B4-BE49-F238E27FC236}">
                <a16:creationId xmlns="" xmlns:a16="http://schemas.microsoft.com/office/drawing/2014/main" id="{78A77592-3153-4AE4-B46A-A4D37AD8F6F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72600" y="1825625"/>
            <a:ext cx="399600" cy="399600"/>
          </a:xfrm>
          <a:prstGeom prst="rect">
            <a:avLst/>
          </a:prstGeom>
        </p:spPr>
      </p:pic>
      <p:pic>
        <p:nvPicPr>
          <p:cNvPr id="12" name="圖形 11" descr="檢查清單 (從右至左)">
            <a:extLst>
              <a:ext uri="{FF2B5EF4-FFF2-40B4-BE49-F238E27FC236}">
                <a16:creationId xmlns="" xmlns:a16="http://schemas.microsoft.com/office/drawing/2014/main" id="{1349563C-CB9B-4B03-AE8D-7D3522005B3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72600" y="4527098"/>
            <a:ext cx="399600" cy="399600"/>
          </a:xfrm>
          <a:prstGeom prst="rect">
            <a:avLst/>
          </a:prstGeom>
        </p:spPr>
      </p:pic>
      <p:pic>
        <p:nvPicPr>
          <p:cNvPr id="15" name="圖形 14" descr="上班族">
            <a:extLst>
              <a:ext uri="{FF2B5EF4-FFF2-40B4-BE49-F238E27FC236}">
                <a16:creationId xmlns="" xmlns:a16="http://schemas.microsoft.com/office/drawing/2014/main" id="{4074655E-622E-4A07-8430-200F2EB77C5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196111" y="1143573"/>
            <a:ext cx="524325" cy="524325"/>
          </a:xfrm>
          <a:prstGeom prst="rect">
            <a:avLst/>
          </a:prstGeom>
        </p:spPr>
      </p:pic>
    </p:spTree>
    <p:extLst>
      <p:ext uri="{BB962C8B-B14F-4D97-AF65-F5344CB8AC3E}">
        <p14:creationId xmlns:p14="http://schemas.microsoft.com/office/powerpoint/2010/main" val="145906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650"/>
                            </p:stCondLst>
                            <p:childTnLst>
                              <p:par>
                                <p:cTn id="9" presetID="31"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 calcmode="lin" valueType="num">
                                      <p:cBhvr>
                                        <p:cTn id="13" dur="500" fill="hold"/>
                                        <p:tgtEl>
                                          <p:spTgt spid="15"/>
                                        </p:tgtEl>
                                        <p:attrNameLst>
                                          <p:attrName>style.rotation</p:attrName>
                                        </p:attrNameLst>
                                      </p:cBhvr>
                                      <p:tavLst>
                                        <p:tav tm="0">
                                          <p:val>
                                            <p:fltVal val="90"/>
                                          </p:val>
                                        </p:tav>
                                        <p:tav tm="100000">
                                          <p:val>
                                            <p:fltVal val="0"/>
                                          </p:val>
                                        </p:tav>
                                      </p:tavLst>
                                    </p:anim>
                                    <p:animEffect transition="in" filter="fade">
                                      <p:cBhvr>
                                        <p:cTn id="14" dur="500"/>
                                        <p:tgtEl>
                                          <p:spTgt spid="15"/>
                                        </p:tgtEl>
                                      </p:cBhvr>
                                    </p:animEffect>
                                  </p:childTnLst>
                                </p:cTn>
                              </p:par>
                            </p:childTnLst>
                          </p:cTn>
                        </p:par>
                        <p:par>
                          <p:cTn id="15" fill="hold">
                            <p:stCondLst>
                              <p:cond delay="1150"/>
                            </p:stCondLst>
                            <p:childTnLst>
                              <p:par>
                                <p:cTn id="16" presetID="10" presetClass="entr" presetSubtype="0" fill="hold" grpId="0" nodeType="after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3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90"/>
                                          </p:val>
                                        </p:tav>
                                        <p:tav tm="100000">
                                          <p:val>
                                            <p:fltVal val="0"/>
                                          </p:val>
                                        </p:tav>
                                      </p:tavLst>
                                    </p:anim>
                                    <p:animEffect transition="in" filter="fade">
                                      <p:cBhvr>
                                        <p:cTn id="24" dur="500"/>
                                        <p:tgtEl>
                                          <p:spTgt spid="8"/>
                                        </p:tgtEl>
                                      </p:cBhvr>
                                    </p:animEffect>
                                  </p:childTnLst>
                                </p:cTn>
                              </p:par>
                            </p:childTnLst>
                          </p:cTn>
                        </p:par>
                        <p:par>
                          <p:cTn id="25" fill="hold">
                            <p:stCondLst>
                              <p:cond delay="1700"/>
                            </p:stCondLst>
                            <p:childTnLst>
                              <p:par>
                                <p:cTn id="26" presetID="10" presetClass="entr" presetSubtype="0" fill="hold" grpId="0" nodeType="after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childTnLst>
                          </p:cTn>
                        </p:par>
                        <p:par>
                          <p:cTn id="29" fill="hold">
                            <p:stCondLst>
                              <p:cond delay="2200"/>
                            </p:stCondLst>
                            <p:childTnLst>
                              <p:par>
                                <p:cTn id="30" presetID="10" presetClass="entr" presetSubtype="0" fill="hold" grpId="0" nodeType="after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par>
                                <p:cTn id="33" presetID="3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 calcmode="lin" valueType="num">
                                      <p:cBhvr>
                                        <p:cTn id="37" dur="500" fill="hold"/>
                                        <p:tgtEl>
                                          <p:spTgt spid="10"/>
                                        </p:tgtEl>
                                        <p:attrNameLst>
                                          <p:attrName>style.rotation</p:attrName>
                                        </p:attrNameLst>
                                      </p:cBhvr>
                                      <p:tavLst>
                                        <p:tav tm="0">
                                          <p:val>
                                            <p:fltVal val="90"/>
                                          </p:val>
                                        </p:tav>
                                        <p:tav tm="100000">
                                          <p:val>
                                            <p:fltVal val="0"/>
                                          </p:val>
                                        </p:tav>
                                      </p:tavLst>
                                    </p:anim>
                                    <p:animEffect transition="in" filter="fade">
                                      <p:cBhvr>
                                        <p:cTn id="38" dur="500"/>
                                        <p:tgtEl>
                                          <p:spTgt spid="10"/>
                                        </p:tgtEl>
                                      </p:cBhvr>
                                    </p:animEffect>
                                  </p:childTnLst>
                                </p:cTn>
                              </p:par>
                            </p:childTnLst>
                          </p:cTn>
                        </p:par>
                        <p:par>
                          <p:cTn id="39" fill="hold">
                            <p:stCondLst>
                              <p:cond delay="2700"/>
                            </p:stCondLst>
                            <p:childTnLst>
                              <p:par>
                                <p:cTn id="40" presetID="10" presetClass="entr" presetSubtype="0" fill="hold" grpId="0" nodeType="after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fade">
                                      <p:cBhvr>
                                        <p:cTn id="42" dur="500"/>
                                        <p:tgtEl>
                                          <p:spTgt spid="4">
                                            <p:txEl>
                                              <p:pRg st="0" end="0"/>
                                            </p:txEl>
                                          </p:spTgt>
                                        </p:tgtEl>
                                      </p:cBhvr>
                                    </p:animEffect>
                                  </p:childTnLst>
                                </p:cTn>
                              </p:par>
                            </p:childTnLst>
                          </p:cTn>
                        </p:par>
                        <p:par>
                          <p:cTn id="43" fill="hold">
                            <p:stCondLst>
                              <p:cond delay="3200"/>
                            </p:stCondLst>
                            <p:childTnLst>
                              <p:par>
                                <p:cTn id="44" presetID="10" presetClass="entr" presetSubtype="0" fill="hold" grpId="0" nodeType="after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fade">
                                      <p:cBhvr>
                                        <p:cTn id="46" dur="500"/>
                                        <p:tgtEl>
                                          <p:spTgt spid="4">
                                            <p:txEl>
                                              <p:pRg st="1" end="1"/>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 calcmode="lin" valueType="num">
                                      <p:cBhvr>
                                        <p:cTn id="51" dur="500" fill="hold"/>
                                        <p:tgtEl>
                                          <p:spTgt spid="12"/>
                                        </p:tgtEl>
                                        <p:attrNameLst>
                                          <p:attrName>style.rotation</p:attrName>
                                        </p:attrNameLst>
                                      </p:cBhvr>
                                      <p:tavLst>
                                        <p:tav tm="0">
                                          <p:val>
                                            <p:fltVal val="90"/>
                                          </p:val>
                                        </p:tav>
                                        <p:tav tm="100000">
                                          <p:val>
                                            <p:fltVal val="0"/>
                                          </p:val>
                                        </p:tav>
                                      </p:tavLst>
                                    </p:anim>
                                    <p:animEffect transition="in" filter="fade">
                                      <p:cBhvr>
                                        <p:cTn id="52" dur="500"/>
                                        <p:tgtEl>
                                          <p:spTgt spid="12"/>
                                        </p:tgtEl>
                                      </p:cBhvr>
                                    </p:animEffect>
                                  </p:childTnLst>
                                </p:cTn>
                              </p:par>
                            </p:childTnLst>
                          </p:cTn>
                        </p:par>
                        <p:par>
                          <p:cTn id="53" fill="hold">
                            <p:stCondLst>
                              <p:cond delay="3700"/>
                            </p:stCondLst>
                            <p:childTnLst>
                              <p:par>
                                <p:cTn id="54" presetID="10" presetClass="entr" presetSubtype="0" fill="hold" grpId="0" nodeType="afterEffect">
                                  <p:stCondLst>
                                    <p:cond delay="0"/>
                                  </p:stCondLst>
                                  <p:childTnLst>
                                    <p:set>
                                      <p:cBhvr>
                                        <p:cTn id="55" dur="1" fill="hold">
                                          <p:stCondLst>
                                            <p:cond delay="0"/>
                                          </p:stCondLst>
                                        </p:cTn>
                                        <p:tgtEl>
                                          <p:spTgt spid="4">
                                            <p:txEl>
                                              <p:pRg st="2" end="2"/>
                                            </p:txEl>
                                          </p:spTgt>
                                        </p:tgtEl>
                                        <p:attrNameLst>
                                          <p:attrName>style.visibility</p:attrName>
                                        </p:attrNameLst>
                                      </p:cBhvr>
                                      <p:to>
                                        <p:strVal val="visible"/>
                                      </p:to>
                                    </p:set>
                                    <p:animEffect transition="in" filter="fade">
                                      <p:cBhvr>
                                        <p:cTn id="56" dur="500"/>
                                        <p:tgtEl>
                                          <p:spTgt spid="4">
                                            <p:txEl>
                                              <p:pRg st="2" end="2"/>
                                            </p:txEl>
                                          </p:spTgt>
                                        </p:tgtEl>
                                      </p:cBhvr>
                                    </p:animEffect>
                                  </p:childTnLst>
                                </p:cTn>
                              </p:par>
                            </p:childTnLst>
                          </p:cTn>
                        </p:par>
                        <p:par>
                          <p:cTn id="57" fill="hold">
                            <p:stCondLst>
                              <p:cond delay="4200"/>
                            </p:stCondLst>
                            <p:childTnLst>
                              <p:par>
                                <p:cTn id="58" presetID="10" presetClass="entr" presetSubtype="0" fill="hold" grpId="0" nodeType="after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fade">
                                      <p:cBhvr>
                                        <p:cTn id="6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0FC49236-3EFB-42B1-B2F8-8D49FC7D9EF2}"/>
              </a:ext>
            </a:extLst>
          </p:cNvPr>
          <p:cNvSpPr>
            <a:spLocks noGrp="1"/>
          </p:cNvSpPr>
          <p:nvPr>
            <p:ph sz="half" idx="1"/>
          </p:nvPr>
        </p:nvSpPr>
        <p:spPr>
          <a:xfrm>
            <a:off x="838200" y="1825625"/>
            <a:ext cx="4934400" cy="4351338"/>
          </a:xfrm>
        </p:spPr>
        <p:txBody>
          <a:bodyPr/>
          <a:lstStyle/>
          <a:p>
            <a:pPr marL="0" indent="0">
              <a:lnSpc>
                <a:spcPct val="100000"/>
              </a:lnSpc>
              <a:buNone/>
            </a:pPr>
            <a:r>
              <a:rPr lang="zh-TW" altLang="en-US" sz="2000" dirty="0"/>
              <a:t>工作內容</a:t>
            </a:r>
            <a:endParaRPr lang="en-US" altLang="zh-TW" sz="2000" dirty="0"/>
          </a:p>
          <a:p>
            <a:pPr marL="0" indent="0">
              <a:lnSpc>
                <a:spcPct val="100000"/>
              </a:lnSpc>
              <a:buNone/>
            </a:pPr>
            <a:r>
              <a:rPr lang="en-US" altLang="zh-TW" sz="2000" dirty="0"/>
              <a:t>1.</a:t>
            </a:r>
            <a:r>
              <a:rPr lang="zh-TW" altLang="en-US" sz="2000" dirty="0"/>
              <a:t>協助內場的餐食管理</a:t>
            </a:r>
            <a:r>
              <a:rPr lang="en-US" altLang="zh-TW" sz="2000" dirty="0"/>
              <a:t/>
            </a:r>
            <a:br>
              <a:rPr lang="en-US" altLang="zh-TW" sz="2000" dirty="0"/>
            </a:br>
            <a:r>
              <a:rPr lang="en-US" altLang="zh-TW" sz="2000" dirty="0"/>
              <a:t>2.</a:t>
            </a:r>
            <a:r>
              <a:rPr lang="zh-TW" altLang="en-US" sz="2000" dirty="0"/>
              <a:t>遵守餐廳服務方式與作業標準流程等事</a:t>
            </a:r>
            <a:r>
              <a:rPr lang="en-US" altLang="zh-TW" sz="2000" dirty="0"/>
              <a:t/>
            </a:r>
            <a:br>
              <a:rPr lang="en-US" altLang="zh-TW" sz="2000" dirty="0"/>
            </a:br>
            <a:r>
              <a:rPr lang="en-US" altLang="zh-TW" sz="2000" dirty="0"/>
              <a:t>3.</a:t>
            </a:r>
            <a:r>
              <a:rPr lang="zh-TW" altLang="en-US" sz="2000" dirty="0"/>
              <a:t>食物製作流程、份量及擺盤等事務。</a:t>
            </a:r>
            <a:r>
              <a:rPr lang="en-US" altLang="zh-TW" sz="2000" dirty="0"/>
              <a:t/>
            </a:r>
            <a:br>
              <a:rPr lang="en-US" altLang="zh-TW" sz="2000" dirty="0"/>
            </a:br>
            <a:r>
              <a:rPr lang="en-US" altLang="zh-TW" sz="2000" dirty="0"/>
              <a:t>4.</a:t>
            </a:r>
            <a:r>
              <a:rPr lang="zh-TW" altLang="en-US" sz="2000" dirty="0"/>
              <a:t>確保菜色品質穩定。</a:t>
            </a:r>
            <a:r>
              <a:rPr lang="en-US" altLang="zh-TW" sz="2000" dirty="0"/>
              <a:t/>
            </a:r>
            <a:br>
              <a:rPr lang="en-US" altLang="zh-TW" sz="2000" dirty="0"/>
            </a:br>
            <a:r>
              <a:rPr lang="en-US" altLang="zh-TW" sz="2000" dirty="0"/>
              <a:t>5.</a:t>
            </a:r>
            <a:r>
              <a:rPr lang="zh-TW" altLang="en-US" sz="2000" dirty="0"/>
              <a:t>負責上級主管所賦予之職務並能與其完成。</a:t>
            </a:r>
          </a:p>
          <a:p>
            <a:pPr marL="0" indent="0">
              <a:lnSpc>
                <a:spcPct val="100000"/>
              </a:lnSpc>
              <a:buNone/>
            </a:pPr>
            <a:endParaRPr lang="en-US" altLang="zh-TW" sz="2000" dirty="0"/>
          </a:p>
          <a:p>
            <a:pPr marL="0" indent="0">
              <a:lnSpc>
                <a:spcPct val="100000"/>
              </a:lnSpc>
              <a:buNone/>
            </a:pPr>
            <a:endParaRPr lang="zh-TW" altLang="zh-TW" sz="2000" dirty="0"/>
          </a:p>
          <a:p>
            <a:pPr marL="0" indent="0">
              <a:lnSpc>
                <a:spcPct val="100000"/>
              </a:lnSpc>
              <a:buNone/>
            </a:pPr>
            <a:endParaRPr lang="zh-TW" altLang="en-US" sz="2000" dirty="0"/>
          </a:p>
        </p:txBody>
      </p:sp>
      <p:sp>
        <p:nvSpPr>
          <p:cNvPr id="4" name="內容版面配置區 3">
            <a:extLst>
              <a:ext uri="{FF2B5EF4-FFF2-40B4-BE49-F238E27FC236}">
                <a16:creationId xmlns="" xmlns:a16="http://schemas.microsoft.com/office/drawing/2014/main" id="{11F896FA-5614-4D45-A406-819D438C220E}"/>
              </a:ext>
            </a:extLst>
          </p:cNvPr>
          <p:cNvSpPr>
            <a:spLocks noGrp="1"/>
          </p:cNvSpPr>
          <p:nvPr>
            <p:ph sz="half" idx="2"/>
          </p:nvPr>
        </p:nvSpPr>
        <p:spPr/>
        <p:txBody>
          <a:bodyPr/>
          <a:lstStyle/>
          <a:p>
            <a:pPr marL="0" indent="0">
              <a:lnSpc>
                <a:spcPct val="100000"/>
              </a:lnSpc>
              <a:buNone/>
            </a:pPr>
            <a:r>
              <a:rPr lang="zh-TW" altLang="zh-TW" sz="2000" dirty="0"/>
              <a:t>條件要求</a:t>
            </a:r>
            <a:endParaRPr lang="en-US" altLang="zh-TW" sz="2000" dirty="0"/>
          </a:p>
          <a:p>
            <a:pPr marL="0" indent="0">
              <a:lnSpc>
                <a:spcPct val="100000"/>
              </a:lnSpc>
              <a:buNone/>
            </a:pPr>
            <a:r>
              <a:rPr lang="zh-TW" altLang="en-US" sz="2000" dirty="0"/>
              <a:t>工作經歷：</a:t>
            </a:r>
            <a:r>
              <a:rPr lang="en-US" altLang="zh-TW" sz="2000" dirty="0"/>
              <a:t>1</a:t>
            </a:r>
            <a:r>
              <a:rPr lang="zh-TW" altLang="en-US" sz="2000" dirty="0"/>
              <a:t>年以上</a:t>
            </a:r>
            <a:r>
              <a:rPr lang="en-US" altLang="zh-TW" sz="2000" dirty="0"/>
              <a:t/>
            </a:r>
            <a:br>
              <a:rPr lang="en-US" altLang="zh-TW" sz="2000" dirty="0"/>
            </a:br>
            <a:r>
              <a:rPr lang="zh-TW" altLang="en-US" sz="2000" dirty="0"/>
              <a:t>學歷要求：高中以上</a:t>
            </a:r>
            <a:r>
              <a:rPr lang="en-US" altLang="zh-TW" sz="2000" dirty="0"/>
              <a:t/>
            </a:r>
            <a:br>
              <a:rPr lang="en-US" altLang="zh-TW" sz="2000" dirty="0"/>
            </a:br>
            <a:r>
              <a:rPr lang="zh-TW" altLang="en-US" sz="2000" dirty="0"/>
              <a:t>科系要求：餐旅服務相關</a:t>
            </a:r>
            <a:r>
              <a:rPr lang="en-US" altLang="zh-TW" sz="2000" dirty="0"/>
              <a:t/>
            </a:r>
            <a:br>
              <a:rPr lang="en-US" altLang="zh-TW" sz="2000" dirty="0"/>
            </a:br>
            <a:r>
              <a:rPr lang="zh-TW" altLang="en-US" sz="2000" dirty="0"/>
              <a:t>語文條件：英文 </a:t>
            </a:r>
            <a:r>
              <a:rPr lang="en-US" altLang="zh-TW" sz="2000" dirty="0"/>
              <a:t>-- </a:t>
            </a:r>
            <a:r>
              <a:rPr lang="zh-TW" altLang="en-US" sz="2000" dirty="0"/>
              <a:t>聽 </a:t>
            </a:r>
            <a:r>
              <a:rPr lang="en-US" altLang="zh-TW" sz="2000" dirty="0"/>
              <a:t>/</a:t>
            </a:r>
            <a:r>
              <a:rPr lang="zh-TW" altLang="en-US" sz="2000" dirty="0"/>
              <a:t>略懂、說 </a:t>
            </a:r>
            <a:r>
              <a:rPr lang="en-US" altLang="zh-TW" sz="2000" dirty="0"/>
              <a:t>/</a:t>
            </a:r>
            <a:r>
              <a:rPr lang="zh-TW" altLang="en-US" sz="2000" dirty="0"/>
              <a:t>略懂、讀 </a:t>
            </a:r>
            <a:r>
              <a:rPr lang="en-US" altLang="zh-TW" sz="2000" dirty="0"/>
              <a:t>/</a:t>
            </a:r>
            <a:r>
              <a:rPr lang="zh-TW" altLang="en-US" sz="2000" dirty="0"/>
              <a:t>略懂、寫 </a:t>
            </a:r>
            <a:r>
              <a:rPr lang="en-US" altLang="zh-TW" sz="2000" dirty="0"/>
              <a:t>/</a:t>
            </a:r>
            <a:r>
              <a:rPr lang="zh-TW" altLang="en-US" sz="2000" dirty="0"/>
              <a:t>略懂</a:t>
            </a:r>
            <a:r>
              <a:rPr lang="en-US" altLang="zh-TW" sz="2000" dirty="0"/>
              <a:t/>
            </a:r>
            <a:br>
              <a:rPr lang="en-US" altLang="zh-TW" sz="2000" dirty="0"/>
            </a:br>
            <a:r>
              <a:rPr lang="zh-TW" altLang="en-US" sz="2000" dirty="0"/>
              <a:t>擅長工具：不拘</a:t>
            </a:r>
            <a:r>
              <a:rPr lang="en-US" altLang="zh-TW" sz="2000" dirty="0"/>
              <a:t/>
            </a:r>
            <a:br>
              <a:rPr lang="en-US" altLang="zh-TW" sz="2000" dirty="0"/>
            </a:br>
            <a:r>
              <a:rPr lang="zh-TW" altLang="en-US" sz="2000" dirty="0"/>
              <a:t>工作技能：不拘</a:t>
            </a:r>
            <a:r>
              <a:rPr lang="en-US" altLang="zh-TW" sz="2000" dirty="0"/>
              <a:t/>
            </a:r>
            <a:br>
              <a:rPr lang="en-US" altLang="zh-TW" sz="2000" dirty="0"/>
            </a:br>
            <a:r>
              <a:rPr lang="zh-TW" altLang="en-US" sz="2000" dirty="0"/>
              <a:t>具備證照</a:t>
            </a:r>
            <a:r>
              <a:rPr lang="zh-TW" altLang="en-US" sz="2000" dirty="0" smtClean="0"/>
              <a:t>：</a:t>
            </a:r>
            <a:r>
              <a:rPr lang="zh-TW" altLang="en-US" sz="2000" dirty="0"/>
              <a:t>乙</a:t>
            </a:r>
            <a:r>
              <a:rPr lang="zh-TW" altLang="en-US" sz="2000" dirty="0" smtClean="0"/>
              <a:t>級</a:t>
            </a:r>
            <a:r>
              <a:rPr lang="zh-TW" altLang="en-US" sz="2000" dirty="0"/>
              <a:t>餐旅服務技術士</a:t>
            </a:r>
          </a:p>
          <a:p>
            <a:pPr marL="0" indent="0">
              <a:lnSpc>
                <a:spcPct val="100000"/>
              </a:lnSpc>
              <a:buNone/>
            </a:pPr>
            <a:r>
              <a:rPr lang="zh-TW" altLang="en-US" sz="2000" dirty="0"/>
              <a:t>其他條件</a:t>
            </a:r>
            <a:endParaRPr lang="en-US" altLang="zh-TW" sz="2000" dirty="0"/>
          </a:p>
          <a:p>
            <a:pPr marL="0" indent="0">
              <a:lnSpc>
                <a:spcPct val="100000"/>
              </a:lnSpc>
              <a:buNone/>
            </a:pPr>
            <a:r>
              <a:rPr lang="en-US" altLang="zh-TW" sz="2000" dirty="0"/>
              <a:t>1.</a:t>
            </a:r>
            <a:r>
              <a:rPr lang="zh-TW" altLang="en-US" sz="2000" dirty="0"/>
              <a:t>具有西餐餐飲經驗，有法式料理經驗者尤佳</a:t>
            </a:r>
            <a:r>
              <a:rPr lang="en-US" altLang="zh-TW" sz="2000" dirty="0"/>
              <a:t>2.</a:t>
            </a:r>
            <a:r>
              <a:rPr lang="zh-TW" altLang="en-US" sz="2000" dirty="0"/>
              <a:t>抗壓性高、具跨部門溝通協調能力性</a:t>
            </a:r>
          </a:p>
          <a:p>
            <a:pPr marL="0" indent="0">
              <a:lnSpc>
                <a:spcPct val="100000"/>
              </a:lnSpc>
              <a:buNone/>
            </a:pPr>
            <a:endParaRPr lang="zh-TW" altLang="en-US" sz="2000" dirty="0"/>
          </a:p>
        </p:txBody>
      </p:sp>
      <p:sp>
        <p:nvSpPr>
          <p:cNvPr id="5" name="TextBox 8">
            <a:extLst>
              <a:ext uri="{FF2B5EF4-FFF2-40B4-BE49-F238E27FC236}">
                <a16:creationId xmlns="" xmlns:a16="http://schemas.microsoft.com/office/drawing/2014/main" id="{1F6ED0B8-B420-4BBD-A7CD-D8DC9F9E8D01}"/>
              </a:ext>
            </a:extLst>
          </p:cNvPr>
          <p:cNvSpPr txBox="1"/>
          <p:nvPr/>
        </p:nvSpPr>
        <p:spPr>
          <a:xfrm>
            <a:off x="4060385" y="439109"/>
            <a:ext cx="4071230"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徵人要求</a:t>
            </a:r>
            <a:endParaRPr lang="en-US" sz="3600" spc="30" dirty="0">
              <a:solidFill>
                <a:srgbClr val="3F8B6F"/>
              </a:solidFill>
              <a:cs typeface="+mn-ea"/>
              <a:sym typeface="+mn-lt"/>
            </a:endParaRPr>
          </a:p>
        </p:txBody>
      </p:sp>
      <p:sp>
        <p:nvSpPr>
          <p:cNvPr id="6" name="TextBox 8">
            <a:extLst>
              <a:ext uri="{FF2B5EF4-FFF2-40B4-BE49-F238E27FC236}">
                <a16:creationId xmlns="" xmlns:a16="http://schemas.microsoft.com/office/drawing/2014/main" id="{011AE60C-0989-4639-9DF6-4E2ED61CAC8C}"/>
              </a:ext>
            </a:extLst>
          </p:cNvPr>
          <p:cNvSpPr txBox="1"/>
          <p:nvPr/>
        </p:nvSpPr>
        <p:spPr>
          <a:xfrm>
            <a:off x="4060385" y="1187767"/>
            <a:ext cx="4071230" cy="480131"/>
          </a:xfrm>
          <a:prstGeom prst="rect">
            <a:avLst/>
          </a:prstGeom>
          <a:noFill/>
        </p:spPr>
        <p:txBody>
          <a:bodyPr wrap="square" rtlCol="0">
            <a:spAutoFit/>
          </a:bodyPr>
          <a:lstStyle/>
          <a:p>
            <a:pPr algn="ctr">
              <a:lnSpc>
                <a:spcPct val="90000"/>
              </a:lnSpc>
            </a:pPr>
            <a:r>
              <a:rPr lang="zh-TW" altLang="en-US" sz="2800" spc="30" dirty="0">
                <a:cs typeface="+mn-ea"/>
                <a:sym typeface="+mn-lt"/>
              </a:rPr>
              <a:t>行政主廚</a:t>
            </a:r>
            <a:endParaRPr lang="en-US" sz="2800" spc="30" dirty="0">
              <a:cs typeface="+mn-ea"/>
              <a:sym typeface="+mn-lt"/>
            </a:endParaRPr>
          </a:p>
        </p:txBody>
      </p:sp>
      <p:pic>
        <p:nvPicPr>
          <p:cNvPr id="8" name="圖形 7" descr="文件">
            <a:extLst>
              <a:ext uri="{FF2B5EF4-FFF2-40B4-BE49-F238E27FC236}">
                <a16:creationId xmlns="" xmlns:a16="http://schemas.microsoft.com/office/drawing/2014/main" id="{8BE8BAF2-0164-4674-9EC9-BAC59CB40EF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39173" y="1825625"/>
            <a:ext cx="399027" cy="399027"/>
          </a:xfrm>
          <a:prstGeom prst="rect">
            <a:avLst/>
          </a:prstGeom>
        </p:spPr>
      </p:pic>
      <p:pic>
        <p:nvPicPr>
          <p:cNvPr id="10" name="圖形 9" descr="檢查清單">
            <a:extLst>
              <a:ext uri="{FF2B5EF4-FFF2-40B4-BE49-F238E27FC236}">
                <a16:creationId xmlns="" xmlns:a16="http://schemas.microsoft.com/office/drawing/2014/main" id="{78A77592-3153-4AE4-B46A-A4D37AD8F6F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72600" y="1825625"/>
            <a:ext cx="399600" cy="399600"/>
          </a:xfrm>
          <a:prstGeom prst="rect">
            <a:avLst/>
          </a:prstGeom>
        </p:spPr>
      </p:pic>
      <p:pic>
        <p:nvPicPr>
          <p:cNvPr id="12" name="圖形 11" descr="檢查清單 (從右至左)">
            <a:extLst>
              <a:ext uri="{FF2B5EF4-FFF2-40B4-BE49-F238E27FC236}">
                <a16:creationId xmlns="" xmlns:a16="http://schemas.microsoft.com/office/drawing/2014/main" id="{1349563C-CB9B-4B03-AE8D-7D3522005B3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72600" y="4822373"/>
            <a:ext cx="399600" cy="399600"/>
          </a:xfrm>
          <a:prstGeom prst="rect">
            <a:avLst/>
          </a:prstGeom>
        </p:spPr>
      </p:pic>
      <p:pic>
        <p:nvPicPr>
          <p:cNvPr id="7" name="圖形 6" descr="主廚">
            <a:extLst>
              <a:ext uri="{FF2B5EF4-FFF2-40B4-BE49-F238E27FC236}">
                <a16:creationId xmlns="" xmlns:a16="http://schemas.microsoft.com/office/drawing/2014/main" id="{F16AC1C3-2D76-4DD6-B594-FB37220EBC4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848225" y="1142298"/>
            <a:ext cx="525600" cy="525600"/>
          </a:xfrm>
          <a:prstGeom prst="rect">
            <a:avLst/>
          </a:prstGeom>
        </p:spPr>
      </p:pic>
    </p:spTree>
    <p:extLst>
      <p:ext uri="{BB962C8B-B14F-4D97-AF65-F5344CB8AC3E}">
        <p14:creationId xmlns:p14="http://schemas.microsoft.com/office/powerpoint/2010/main" val="20223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650"/>
                            </p:stCondLst>
                            <p:childTnLst>
                              <p:par>
                                <p:cTn id="9" presetID="3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 calcmode="lin" valueType="num">
                                      <p:cBhvr>
                                        <p:cTn id="13" dur="500" fill="hold"/>
                                        <p:tgtEl>
                                          <p:spTgt spid="7"/>
                                        </p:tgtEl>
                                        <p:attrNameLst>
                                          <p:attrName>style.rotation</p:attrName>
                                        </p:attrNameLst>
                                      </p:cBhvr>
                                      <p:tavLst>
                                        <p:tav tm="0">
                                          <p:val>
                                            <p:fltVal val="90"/>
                                          </p:val>
                                        </p:tav>
                                        <p:tav tm="100000">
                                          <p:val>
                                            <p:fltVal val="0"/>
                                          </p:val>
                                        </p:tav>
                                      </p:tavLst>
                                    </p:anim>
                                    <p:animEffect transition="in" filter="fade">
                                      <p:cBhvr>
                                        <p:cTn id="14" dur="500"/>
                                        <p:tgtEl>
                                          <p:spTgt spid="7"/>
                                        </p:tgtEl>
                                      </p:cBhvr>
                                    </p:animEffect>
                                  </p:childTnLst>
                                </p:cTn>
                              </p:par>
                            </p:childTnLst>
                          </p:cTn>
                        </p:par>
                        <p:par>
                          <p:cTn id="15" fill="hold">
                            <p:stCondLst>
                              <p:cond delay="1150"/>
                            </p:stCondLst>
                            <p:childTnLst>
                              <p:par>
                                <p:cTn id="16" presetID="10" presetClass="entr" presetSubtype="0" fill="hold" grpId="0" nodeType="after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800"/>
                            </p:stCondLst>
                            <p:childTnLst>
                              <p:par>
                                <p:cTn id="20" presetID="3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 calcmode="lin" valueType="num">
                                      <p:cBhvr>
                                        <p:cTn id="24" dur="500" fill="hold"/>
                                        <p:tgtEl>
                                          <p:spTgt spid="8"/>
                                        </p:tgtEl>
                                        <p:attrNameLst>
                                          <p:attrName>style.rotation</p:attrName>
                                        </p:attrNameLst>
                                      </p:cBhvr>
                                      <p:tavLst>
                                        <p:tav tm="0">
                                          <p:val>
                                            <p:fltVal val="90"/>
                                          </p:val>
                                        </p:tav>
                                        <p:tav tm="100000">
                                          <p:val>
                                            <p:fltVal val="0"/>
                                          </p:val>
                                        </p:tav>
                                      </p:tavLst>
                                    </p:anim>
                                    <p:animEffect transition="in" filter="fade">
                                      <p:cBhvr>
                                        <p:cTn id="25" dur="500"/>
                                        <p:tgtEl>
                                          <p:spTgt spid="8"/>
                                        </p:tgtEl>
                                      </p:cBhvr>
                                    </p:animEffect>
                                  </p:childTnLst>
                                </p:cTn>
                              </p:par>
                            </p:childTnLst>
                          </p:cTn>
                        </p:par>
                        <p:par>
                          <p:cTn id="26" fill="hold">
                            <p:stCondLst>
                              <p:cond delay="2300"/>
                            </p:stCondLst>
                            <p:childTnLst>
                              <p:par>
                                <p:cTn id="27" presetID="10" presetClass="entr" presetSubtype="0" fill="hold" grpId="0" nodeType="after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childTnLst>
                          </p:cTn>
                        </p:par>
                        <p:par>
                          <p:cTn id="30" fill="hold">
                            <p:stCondLst>
                              <p:cond delay="2800"/>
                            </p:stCondLst>
                            <p:childTnLst>
                              <p:par>
                                <p:cTn id="31" presetID="10" presetClass="entr" presetSubtype="0" fill="hold" grpId="0" nodeType="after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childTnLst>
                          </p:cTn>
                        </p:par>
                        <p:par>
                          <p:cTn id="34" fill="hold">
                            <p:stCondLst>
                              <p:cond delay="3300"/>
                            </p:stCondLst>
                            <p:childTnLst>
                              <p:par>
                                <p:cTn id="35" presetID="31"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 calcmode="lin" valueType="num">
                                      <p:cBhvr>
                                        <p:cTn id="39" dur="500" fill="hold"/>
                                        <p:tgtEl>
                                          <p:spTgt spid="10"/>
                                        </p:tgtEl>
                                        <p:attrNameLst>
                                          <p:attrName>style.rotation</p:attrName>
                                        </p:attrNameLst>
                                      </p:cBhvr>
                                      <p:tavLst>
                                        <p:tav tm="0">
                                          <p:val>
                                            <p:fltVal val="90"/>
                                          </p:val>
                                        </p:tav>
                                        <p:tav tm="100000">
                                          <p:val>
                                            <p:fltVal val="0"/>
                                          </p:val>
                                        </p:tav>
                                      </p:tavLst>
                                    </p:anim>
                                    <p:animEffect transition="in" filter="fade">
                                      <p:cBhvr>
                                        <p:cTn id="40" dur="500"/>
                                        <p:tgtEl>
                                          <p:spTgt spid="10"/>
                                        </p:tgtEl>
                                      </p:cBhvr>
                                    </p:animEffect>
                                  </p:childTnLst>
                                </p:cTn>
                              </p:par>
                            </p:childTnLst>
                          </p:cTn>
                        </p:par>
                        <p:par>
                          <p:cTn id="41" fill="hold">
                            <p:stCondLst>
                              <p:cond delay="3800"/>
                            </p:stCondLst>
                            <p:childTnLst>
                              <p:par>
                                <p:cTn id="42" presetID="10" presetClass="entr" presetSubtype="0" fill="hold" grpId="0" nodeType="afterEffect">
                                  <p:stCondLst>
                                    <p:cond delay="0"/>
                                  </p:stCondLst>
                                  <p:childTnLst>
                                    <p:set>
                                      <p:cBhvr>
                                        <p:cTn id="43" dur="1" fill="hold">
                                          <p:stCondLst>
                                            <p:cond delay="0"/>
                                          </p:stCondLst>
                                        </p:cTn>
                                        <p:tgtEl>
                                          <p:spTgt spid="4">
                                            <p:txEl>
                                              <p:pRg st="0" end="0"/>
                                            </p:txEl>
                                          </p:spTgt>
                                        </p:tgtEl>
                                        <p:attrNameLst>
                                          <p:attrName>style.visibility</p:attrName>
                                        </p:attrNameLst>
                                      </p:cBhvr>
                                      <p:to>
                                        <p:strVal val="visible"/>
                                      </p:to>
                                    </p:set>
                                    <p:animEffect transition="in" filter="fade">
                                      <p:cBhvr>
                                        <p:cTn id="44" dur="500"/>
                                        <p:tgtEl>
                                          <p:spTgt spid="4">
                                            <p:txEl>
                                              <p:pRg st="0" end="0"/>
                                            </p:txEl>
                                          </p:spTgt>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par>
                          <p:cTn id="48" fill="hold">
                            <p:stCondLst>
                              <p:cond delay="4600"/>
                            </p:stCondLst>
                            <p:childTnLst>
                              <p:par>
                                <p:cTn id="49" presetID="31"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 calcmode="lin" valueType="num">
                                      <p:cBhvr>
                                        <p:cTn id="53" dur="500" fill="hold"/>
                                        <p:tgtEl>
                                          <p:spTgt spid="12"/>
                                        </p:tgtEl>
                                        <p:attrNameLst>
                                          <p:attrName>style.rotation</p:attrName>
                                        </p:attrNameLst>
                                      </p:cBhvr>
                                      <p:tavLst>
                                        <p:tav tm="0">
                                          <p:val>
                                            <p:fltVal val="90"/>
                                          </p:val>
                                        </p:tav>
                                        <p:tav tm="100000">
                                          <p:val>
                                            <p:fltVal val="0"/>
                                          </p:val>
                                        </p:tav>
                                      </p:tavLst>
                                    </p:anim>
                                    <p:animEffect transition="in" filter="fade">
                                      <p:cBhvr>
                                        <p:cTn id="54" dur="500"/>
                                        <p:tgtEl>
                                          <p:spTgt spid="12"/>
                                        </p:tgtEl>
                                      </p:cBhvr>
                                    </p:animEffect>
                                  </p:childTnLst>
                                </p:cTn>
                              </p:par>
                            </p:childTnLst>
                          </p:cTn>
                        </p:par>
                        <p:par>
                          <p:cTn id="55" fill="hold">
                            <p:stCondLst>
                              <p:cond delay="5100"/>
                            </p:stCondLst>
                            <p:childTnLst>
                              <p:par>
                                <p:cTn id="56" presetID="10" presetClass="entr" presetSubtype="0" fill="hold" grpId="0" nodeType="afterEffect">
                                  <p:stCondLst>
                                    <p:cond delay="0"/>
                                  </p:stCondLst>
                                  <p:childTnLst>
                                    <p:set>
                                      <p:cBhvr>
                                        <p:cTn id="57" dur="1" fill="hold">
                                          <p:stCondLst>
                                            <p:cond delay="0"/>
                                          </p:stCondLst>
                                        </p:cTn>
                                        <p:tgtEl>
                                          <p:spTgt spid="4">
                                            <p:txEl>
                                              <p:pRg st="2" end="2"/>
                                            </p:txEl>
                                          </p:spTgt>
                                        </p:tgtEl>
                                        <p:attrNameLst>
                                          <p:attrName>style.visibility</p:attrName>
                                        </p:attrNameLst>
                                      </p:cBhvr>
                                      <p:to>
                                        <p:strVal val="visible"/>
                                      </p:to>
                                    </p:set>
                                    <p:animEffect transition="in" filter="fade">
                                      <p:cBhvr>
                                        <p:cTn id="58" dur="500"/>
                                        <p:tgtEl>
                                          <p:spTgt spid="4">
                                            <p:txEl>
                                              <p:pRg st="2" end="2"/>
                                            </p:txEl>
                                          </p:spTgt>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4">
                                            <p:txEl>
                                              <p:pRg st="3" end="3"/>
                                            </p:txEl>
                                          </p:spTgt>
                                        </p:tgtEl>
                                        <p:attrNameLst>
                                          <p:attrName>style.visibility</p:attrName>
                                        </p:attrNameLst>
                                      </p:cBhvr>
                                      <p:to>
                                        <p:strVal val="visible"/>
                                      </p:to>
                                    </p:set>
                                    <p:animEffect transition="in" filter="fade">
                                      <p:cBhvr>
                                        <p:cTn id="6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0FC49236-3EFB-42B1-B2F8-8D49FC7D9EF2}"/>
              </a:ext>
            </a:extLst>
          </p:cNvPr>
          <p:cNvSpPr>
            <a:spLocks noGrp="1"/>
          </p:cNvSpPr>
          <p:nvPr>
            <p:ph sz="half" idx="1"/>
          </p:nvPr>
        </p:nvSpPr>
        <p:spPr>
          <a:xfrm>
            <a:off x="838200" y="1825625"/>
            <a:ext cx="4821825" cy="4351338"/>
          </a:xfrm>
        </p:spPr>
        <p:txBody>
          <a:bodyPr/>
          <a:lstStyle/>
          <a:p>
            <a:pPr marL="0" indent="0">
              <a:lnSpc>
                <a:spcPct val="100000"/>
              </a:lnSpc>
              <a:buNone/>
            </a:pPr>
            <a:r>
              <a:rPr lang="zh-TW" altLang="en-US" sz="2000" dirty="0"/>
              <a:t>工作內容</a:t>
            </a:r>
            <a:endParaRPr lang="en-US" altLang="zh-TW" sz="2000" dirty="0"/>
          </a:p>
          <a:p>
            <a:pPr marL="0" indent="0">
              <a:lnSpc>
                <a:spcPct val="100000"/>
              </a:lnSpc>
              <a:buNone/>
            </a:pPr>
            <a:r>
              <a:rPr lang="en-US" altLang="zh-TW" sz="2000" dirty="0"/>
              <a:t>1.</a:t>
            </a:r>
            <a:r>
              <a:rPr lang="zh-TW" altLang="en-US" sz="2000" dirty="0"/>
              <a:t> 負責跑單、擺盤、送餐及聯繫內外場之工作。</a:t>
            </a:r>
            <a:r>
              <a:rPr lang="en-US" altLang="zh-TW" sz="2000" dirty="0"/>
              <a:t/>
            </a:r>
            <a:br>
              <a:rPr lang="en-US" altLang="zh-TW" sz="2000" dirty="0"/>
            </a:br>
            <a:r>
              <a:rPr lang="en-US" altLang="zh-TW" sz="2000" dirty="0"/>
              <a:t>2.</a:t>
            </a:r>
            <a:r>
              <a:rPr lang="zh-TW" altLang="en-US" sz="2000" dirty="0"/>
              <a:t> 負責客人帶位、倒水、點餐等工作。</a:t>
            </a:r>
            <a:r>
              <a:rPr lang="en-US" altLang="zh-TW" sz="2000" dirty="0"/>
              <a:t/>
            </a:r>
            <a:br>
              <a:rPr lang="en-US" altLang="zh-TW" sz="2000" dirty="0"/>
            </a:br>
            <a:r>
              <a:rPr lang="en-US" altLang="zh-TW" sz="2000" dirty="0"/>
              <a:t>3.</a:t>
            </a:r>
            <a:r>
              <a:rPr lang="zh-TW" altLang="en-US" sz="2000" dirty="0"/>
              <a:t> 於客人用餐完畢後，負責收拾碗盤與清理環境。</a:t>
            </a:r>
            <a:r>
              <a:rPr lang="en-US" altLang="zh-TW" sz="2000" dirty="0"/>
              <a:t/>
            </a:r>
            <a:br>
              <a:rPr lang="en-US" altLang="zh-TW" sz="2000" dirty="0"/>
            </a:br>
            <a:r>
              <a:rPr lang="en-US" altLang="zh-TW" sz="2000" dirty="0"/>
              <a:t>4.</a:t>
            </a:r>
            <a:r>
              <a:rPr lang="zh-TW" altLang="en-US" sz="2000" dirty="0"/>
              <a:t> 進行簡易餐飲之料理，如：烤土司或調配飲料等。</a:t>
            </a:r>
            <a:r>
              <a:rPr lang="en-US" altLang="zh-TW" sz="2000" dirty="0"/>
              <a:t/>
            </a:r>
            <a:br>
              <a:rPr lang="en-US" altLang="zh-TW" sz="2000" dirty="0"/>
            </a:br>
            <a:r>
              <a:rPr lang="en-US" altLang="zh-TW" sz="2000" dirty="0"/>
              <a:t>5.</a:t>
            </a:r>
            <a:r>
              <a:rPr lang="zh-TW" altLang="en-US" sz="2000" dirty="0"/>
              <a:t> 負責結帳、收銀之工作。</a:t>
            </a:r>
            <a:r>
              <a:rPr lang="en-US" altLang="zh-TW" sz="2000" dirty="0"/>
              <a:t/>
            </a:r>
            <a:br>
              <a:rPr lang="en-US" altLang="zh-TW" sz="2000" dirty="0"/>
            </a:br>
            <a:r>
              <a:rPr lang="en-US" altLang="zh-TW" sz="2000" dirty="0"/>
              <a:t>6.</a:t>
            </a:r>
            <a:r>
              <a:rPr lang="zh-TW" altLang="en-US" sz="2000" dirty="0"/>
              <a:t> 負責全店的打掃與清理，時而進行環境布置。</a:t>
            </a:r>
            <a:endParaRPr lang="en-US" altLang="zh-TW" sz="2000" dirty="0"/>
          </a:p>
          <a:p>
            <a:pPr marL="0" indent="0">
              <a:lnSpc>
                <a:spcPct val="100000"/>
              </a:lnSpc>
              <a:buNone/>
            </a:pPr>
            <a:endParaRPr lang="zh-TW" altLang="zh-TW" sz="2000" dirty="0"/>
          </a:p>
          <a:p>
            <a:pPr marL="0" indent="0">
              <a:lnSpc>
                <a:spcPct val="100000"/>
              </a:lnSpc>
              <a:buNone/>
            </a:pPr>
            <a:endParaRPr lang="zh-TW" altLang="en-US" sz="2000" dirty="0"/>
          </a:p>
        </p:txBody>
      </p:sp>
      <p:sp>
        <p:nvSpPr>
          <p:cNvPr id="4" name="內容版面配置區 3">
            <a:extLst>
              <a:ext uri="{FF2B5EF4-FFF2-40B4-BE49-F238E27FC236}">
                <a16:creationId xmlns="" xmlns:a16="http://schemas.microsoft.com/office/drawing/2014/main" id="{11F896FA-5614-4D45-A406-819D438C220E}"/>
              </a:ext>
            </a:extLst>
          </p:cNvPr>
          <p:cNvSpPr>
            <a:spLocks noGrp="1"/>
          </p:cNvSpPr>
          <p:nvPr>
            <p:ph sz="half" idx="2"/>
          </p:nvPr>
        </p:nvSpPr>
        <p:spPr/>
        <p:txBody>
          <a:bodyPr/>
          <a:lstStyle/>
          <a:p>
            <a:pPr marL="0" indent="0">
              <a:lnSpc>
                <a:spcPct val="100000"/>
              </a:lnSpc>
              <a:buNone/>
            </a:pPr>
            <a:r>
              <a:rPr lang="zh-TW" altLang="zh-TW" sz="2000" dirty="0"/>
              <a:t>條件要求</a:t>
            </a:r>
            <a:endParaRPr lang="en-US" altLang="zh-TW" sz="2000" dirty="0"/>
          </a:p>
          <a:p>
            <a:pPr marL="0" indent="0">
              <a:lnSpc>
                <a:spcPct val="100000"/>
              </a:lnSpc>
              <a:buNone/>
            </a:pPr>
            <a:r>
              <a:rPr lang="zh-TW" altLang="en-US" sz="2000" dirty="0"/>
              <a:t>工作經歷：不拘</a:t>
            </a:r>
            <a:r>
              <a:rPr lang="en-US" altLang="zh-TW" sz="2000" dirty="0"/>
              <a:t/>
            </a:r>
            <a:br>
              <a:rPr lang="en-US" altLang="zh-TW" sz="2000" dirty="0"/>
            </a:br>
            <a:r>
              <a:rPr lang="zh-TW" altLang="en-US" sz="2000" dirty="0"/>
              <a:t>學歷要求：高中以上</a:t>
            </a:r>
            <a:r>
              <a:rPr lang="en-US" altLang="zh-TW" sz="2000" dirty="0"/>
              <a:t/>
            </a:r>
            <a:br>
              <a:rPr lang="en-US" altLang="zh-TW" sz="2000" dirty="0"/>
            </a:br>
            <a:r>
              <a:rPr lang="zh-TW" altLang="en-US" sz="2000" dirty="0"/>
              <a:t>科系要求：不拘</a:t>
            </a:r>
            <a:r>
              <a:rPr lang="en-US" altLang="zh-TW" sz="2000" dirty="0"/>
              <a:t/>
            </a:r>
            <a:br>
              <a:rPr lang="en-US" altLang="zh-TW" sz="2000" dirty="0"/>
            </a:br>
            <a:r>
              <a:rPr lang="zh-TW" altLang="en-US" sz="2000" dirty="0"/>
              <a:t>語文條件</a:t>
            </a:r>
            <a:r>
              <a:rPr lang="zh-TW" altLang="en-US" sz="2000" dirty="0"/>
              <a:t>：英文 </a:t>
            </a:r>
            <a:r>
              <a:rPr lang="en-US" altLang="zh-TW" sz="2000" dirty="0"/>
              <a:t>-- </a:t>
            </a:r>
            <a:r>
              <a:rPr lang="zh-TW" altLang="en-US" sz="2000" dirty="0"/>
              <a:t>聽 </a:t>
            </a:r>
            <a:r>
              <a:rPr lang="en-US" altLang="zh-TW" sz="2000" dirty="0"/>
              <a:t>/</a:t>
            </a:r>
            <a:r>
              <a:rPr lang="zh-TW" altLang="en-US" sz="2000" dirty="0"/>
              <a:t>略懂、說 </a:t>
            </a:r>
            <a:r>
              <a:rPr lang="en-US" altLang="zh-TW" sz="2000" dirty="0"/>
              <a:t>/</a:t>
            </a:r>
            <a:r>
              <a:rPr lang="zh-TW" altLang="en-US" sz="2000" dirty="0"/>
              <a:t>略懂</a:t>
            </a:r>
            <a:r>
              <a:rPr lang="en-US" altLang="zh-TW" sz="2000" dirty="0"/>
              <a:t/>
            </a:r>
            <a:br>
              <a:rPr lang="en-US" altLang="zh-TW" sz="2000" dirty="0"/>
            </a:br>
            <a:r>
              <a:rPr lang="zh-TW" altLang="en-US" sz="2000" dirty="0"/>
              <a:t>擅長工具：不拘</a:t>
            </a:r>
            <a:r>
              <a:rPr lang="en-US" altLang="zh-TW" sz="2000" dirty="0"/>
              <a:t/>
            </a:r>
            <a:br>
              <a:rPr lang="en-US" altLang="zh-TW" sz="2000" dirty="0"/>
            </a:br>
            <a:r>
              <a:rPr lang="zh-TW" altLang="en-US" sz="2000" dirty="0"/>
              <a:t>工作技能：不拘</a:t>
            </a:r>
            <a:endParaRPr lang="en-US" altLang="zh-TW" sz="2000" dirty="0"/>
          </a:p>
          <a:p>
            <a:pPr marL="0" indent="0">
              <a:lnSpc>
                <a:spcPct val="100000"/>
              </a:lnSpc>
              <a:buNone/>
            </a:pPr>
            <a:r>
              <a:rPr lang="zh-TW" altLang="en-US" sz="2000" dirty="0"/>
              <a:t>其他條件：無</a:t>
            </a:r>
          </a:p>
          <a:p>
            <a:pPr marL="0" indent="0">
              <a:lnSpc>
                <a:spcPct val="100000"/>
              </a:lnSpc>
              <a:buNone/>
            </a:pPr>
            <a:endParaRPr lang="zh-TW" altLang="en-US" sz="2000" dirty="0"/>
          </a:p>
        </p:txBody>
      </p:sp>
      <p:sp>
        <p:nvSpPr>
          <p:cNvPr id="5" name="TextBox 8">
            <a:extLst>
              <a:ext uri="{FF2B5EF4-FFF2-40B4-BE49-F238E27FC236}">
                <a16:creationId xmlns="" xmlns:a16="http://schemas.microsoft.com/office/drawing/2014/main" id="{1F6ED0B8-B420-4BBD-A7CD-D8DC9F9E8D01}"/>
              </a:ext>
            </a:extLst>
          </p:cNvPr>
          <p:cNvSpPr txBox="1"/>
          <p:nvPr/>
        </p:nvSpPr>
        <p:spPr>
          <a:xfrm>
            <a:off x="4060385" y="439109"/>
            <a:ext cx="4071230"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徵人要求</a:t>
            </a:r>
            <a:endParaRPr lang="en-US" sz="3600" spc="30" dirty="0">
              <a:solidFill>
                <a:srgbClr val="3F8B6F"/>
              </a:solidFill>
              <a:cs typeface="+mn-ea"/>
              <a:sym typeface="+mn-lt"/>
            </a:endParaRPr>
          </a:p>
        </p:txBody>
      </p:sp>
      <p:sp>
        <p:nvSpPr>
          <p:cNvPr id="6" name="TextBox 8">
            <a:extLst>
              <a:ext uri="{FF2B5EF4-FFF2-40B4-BE49-F238E27FC236}">
                <a16:creationId xmlns="" xmlns:a16="http://schemas.microsoft.com/office/drawing/2014/main" id="{011AE60C-0989-4639-9DF6-4E2ED61CAC8C}"/>
              </a:ext>
            </a:extLst>
          </p:cNvPr>
          <p:cNvSpPr txBox="1"/>
          <p:nvPr/>
        </p:nvSpPr>
        <p:spPr>
          <a:xfrm>
            <a:off x="4060385" y="1187767"/>
            <a:ext cx="4071230" cy="480131"/>
          </a:xfrm>
          <a:prstGeom prst="rect">
            <a:avLst/>
          </a:prstGeom>
          <a:noFill/>
        </p:spPr>
        <p:txBody>
          <a:bodyPr wrap="square" rtlCol="0">
            <a:spAutoFit/>
          </a:bodyPr>
          <a:lstStyle/>
          <a:p>
            <a:pPr algn="ctr">
              <a:lnSpc>
                <a:spcPct val="90000"/>
              </a:lnSpc>
            </a:pPr>
            <a:r>
              <a:rPr lang="zh-TW" altLang="en-US" sz="2800" spc="30" dirty="0">
                <a:cs typeface="+mn-ea"/>
                <a:sym typeface="+mn-lt"/>
              </a:rPr>
              <a:t>外場</a:t>
            </a:r>
            <a:endParaRPr lang="en-US" sz="2800" spc="30" dirty="0">
              <a:cs typeface="+mn-ea"/>
              <a:sym typeface="+mn-lt"/>
            </a:endParaRPr>
          </a:p>
        </p:txBody>
      </p:sp>
      <p:pic>
        <p:nvPicPr>
          <p:cNvPr id="8" name="圖形 7" descr="文件">
            <a:extLst>
              <a:ext uri="{FF2B5EF4-FFF2-40B4-BE49-F238E27FC236}">
                <a16:creationId xmlns="" xmlns:a16="http://schemas.microsoft.com/office/drawing/2014/main" id="{8BE8BAF2-0164-4674-9EC9-BAC59CB40EF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39173" y="1825625"/>
            <a:ext cx="399027" cy="399027"/>
          </a:xfrm>
          <a:prstGeom prst="rect">
            <a:avLst/>
          </a:prstGeom>
        </p:spPr>
      </p:pic>
      <p:pic>
        <p:nvPicPr>
          <p:cNvPr id="10" name="圖形 9" descr="檢查清單">
            <a:extLst>
              <a:ext uri="{FF2B5EF4-FFF2-40B4-BE49-F238E27FC236}">
                <a16:creationId xmlns="" xmlns:a16="http://schemas.microsoft.com/office/drawing/2014/main" id="{78A77592-3153-4AE4-B46A-A4D37AD8F6F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72600" y="1825625"/>
            <a:ext cx="399600" cy="399600"/>
          </a:xfrm>
          <a:prstGeom prst="rect">
            <a:avLst/>
          </a:prstGeom>
        </p:spPr>
      </p:pic>
      <p:pic>
        <p:nvPicPr>
          <p:cNvPr id="12" name="圖形 11" descr="檢查清單 (從右至左)">
            <a:extLst>
              <a:ext uri="{FF2B5EF4-FFF2-40B4-BE49-F238E27FC236}">
                <a16:creationId xmlns="" xmlns:a16="http://schemas.microsoft.com/office/drawing/2014/main" id="{1349563C-CB9B-4B03-AE8D-7D3522005B3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72600" y="4233176"/>
            <a:ext cx="399600" cy="399600"/>
          </a:xfrm>
          <a:prstGeom prst="rect">
            <a:avLst/>
          </a:prstGeom>
        </p:spPr>
      </p:pic>
      <p:pic>
        <p:nvPicPr>
          <p:cNvPr id="13" name="圖形 12" descr="服務生">
            <a:extLst>
              <a:ext uri="{FF2B5EF4-FFF2-40B4-BE49-F238E27FC236}">
                <a16:creationId xmlns="" xmlns:a16="http://schemas.microsoft.com/office/drawing/2014/main" id="{2CB0681E-90F6-483F-AC35-EA4E1143F50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134425" y="1122330"/>
            <a:ext cx="525600" cy="525600"/>
          </a:xfrm>
          <a:prstGeom prst="rect">
            <a:avLst/>
          </a:prstGeom>
        </p:spPr>
      </p:pic>
    </p:spTree>
    <p:extLst>
      <p:ext uri="{BB962C8B-B14F-4D97-AF65-F5344CB8AC3E}">
        <p14:creationId xmlns:p14="http://schemas.microsoft.com/office/powerpoint/2010/main" val="4461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650"/>
                            </p:stCondLst>
                            <p:childTnLst>
                              <p:par>
                                <p:cTn id="9" presetID="31"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 calcmode="lin" valueType="num">
                                      <p:cBhvr>
                                        <p:cTn id="13" dur="500" fill="hold"/>
                                        <p:tgtEl>
                                          <p:spTgt spid="13"/>
                                        </p:tgtEl>
                                        <p:attrNameLst>
                                          <p:attrName>style.rotation</p:attrName>
                                        </p:attrNameLst>
                                      </p:cBhvr>
                                      <p:tavLst>
                                        <p:tav tm="0">
                                          <p:val>
                                            <p:fltVal val="90"/>
                                          </p:val>
                                        </p:tav>
                                        <p:tav tm="100000">
                                          <p:val>
                                            <p:fltVal val="0"/>
                                          </p:val>
                                        </p:tav>
                                      </p:tavLst>
                                    </p:anim>
                                    <p:animEffect transition="in" filter="fade">
                                      <p:cBhvr>
                                        <p:cTn id="14" dur="500"/>
                                        <p:tgtEl>
                                          <p:spTgt spid="13"/>
                                        </p:tgtEl>
                                      </p:cBhvr>
                                    </p:animEffect>
                                  </p:childTnLst>
                                </p:cTn>
                              </p:par>
                            </p:childTnLst>
                          </p:cTn>
                        </p:par>
                        <p:par>
                          <p:cTn id="15" fill="hold">
                            <p:stCondLst>
                              <p:cond delay="1150"/>
                            </p:stCondLst>
                            <p:childTnLst>
                              <p:par>
                                <p:cTn id="16" presetID="10" presetClass="entr" presetSubtype="0" fill="hold" grpId="0" nodeType="after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700"/>
                            </p:stCondLst>
                            <p:childTnLst>
                              <p:par>
                                <p:cTn id="20" presetID="3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 calcmode="lin" valueType="num">
                                      <p:cBhvr>
                                        <p:cTn id="24" dur="500" fill="hold"/>
                                        <p:tgtEl>
                                          <p:spTgt spid="8"/>
                                        </p:tgtEl>
                                        <p:attrNameLst>
                                          <p:attrName>style.rotation</p:attrName>
                                        </p:attrNameLst>
                                      </p:cBhvr>
                                      <p:tavLst>
                                        <p:tav tm="0">
                                          <p:val>
                                            <p:fltVal val="90"/>
                                          </p:val>
                                        </p:tav>
                                        <p:tav tm="100000">
                                          <p:val>
                                            <p:fltVal val="0"/>
                                          </p:val>
                                        </p:tav>
                                      </p:tavLst>
                                    </p:anim>
                                    <p:animEffect transition="in" filter="fade">
                                      <p:cBhvr>
                                        <p:cTn id="25" dur="500"/>
                                        <p:tgtEl>
                                          <p:spTgt spid="8"/>
                                        </p:tgtEl>
                                      </p:cBhvr>
                                    </p:animEffect>
                                  </p:childTnLst>
                                </p:cTn>
                              </p:par>
                            </p:childTnLst>
                          </p:cTn>
                        </p:par>
                        <p:par>
                          <p:cTn id="26" fill="hold">
                            <p:stCondLst>
                              <p:cond delay="2200"/>
                            </p:stCondLst>
                            <p:childTnLst>
                              <p:par>
                                <p:cTn id="27" presetID="10" presetClass="entr" presetSubtype="0" fill="hold" grpId="0" nodeType="after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childTnLst>
                          </p:cTn>
                        </p:par>
                        <p:par>
                          <p:cTn id="30" fill="hold">
                            <p:stCondLst>
                              <p:cond delay="2700"/>
                            </p:stCondLst>
                            <p:childTnLst>
                              <p:par>
                                <p:cTn id="31" presetID="10" presetClass="entr" presetSubtype="0" fill="hold" grpId="0" nodeType="after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childTnLst>
                          </p:cTn>
                        </p:par>
                        <p:par>
                          <p:cTn id="34" fill="hold">
                            <p:stCondLst>
                              <p:cond delay="3200"/>
                            </p:stCondLst>
                            <p:childTnLst>
                              <p:par>
                                <p:cTn id="35" presetID="31"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 calcmode="lin" valueType="num">
                                      <p:cBhvr>
                                        <p:cTn id="39" dur="500" fill="hold"/>
                                        <p:tgtEl>
                                          <p:spTgt spid="10"/>
                                        </p:tgtEl>
                                        <p:attrNameLst>
                                          <p:attrName>style.rotation</p:attrName>
                                        </p:attrNameLst>
                                      </p:cBhvr>
                                      <p:tavLst>
                                        <p:tav tm="0">
                                          <p:val>
                                            <p:fltVal val="90"/>
                                          </p:val>
                                        </p:tav>
                                        <p:tav tm="100000">
                                          <p:val>
                                            <p:fltVal val="0"/>
                                          </p:val>
                                        </p:tav>
                                      </p:tavLst>
                                    </p:anim>
                                    <p:animEffect transition="in" filter="fade">
                                      <p:cBhvr>
                                        <p:cTn id="40" dur="500"/>
                                        <p:tgtEl>
                                          <p:spTgt spid="10"/>
                                        </p:tgtEl>
                                      </p:cBhvr>
                                    </p:animEffect>
                                  </p:childTnLst>
                                </p:cTn>
                              </p:par>
                            </p:childTnLst>
                          </p:cTn>
                        </p:par>
                        <p:par>
                          <p:cTn id="41" fill="hold">
                            <p:stCondLst>
                              <p:cond delay="3700"/>
                            </p:stCondLst>
                            <p:childTnLst>
                              <p:par>
                                <p:cTn id="42" presetID="10" presetClass="entr" presetSubtype="0" fill="hold" grpId="0" nodeType="afterEffect">
                                  <p:stCondLst>
                                    <p:cond delay="0"/>
                                  </p:stCondLst>
                                  <p:childTnLst>
                                    <p:set>
                                      <p:cBhvr>
                                        <p:cTn id="43" dur="1" fill="hold">
                                          <p:stCondLst>
                                            <p:cond delay="0"/>
                                          </p:stCondLst>
                                        </p:cTn>
                                        <p:tgtEl>
                                          <p:spTgt spid="4">
                                            <p:txEl>
                                              <p:pRg st="0" end="0"/>
                                            </p:txEl>
                                          </p:spTgt>
                                        </p:tgtEl>
                                        <p:attrNameLst>
                                          <p:attrName>style.visibility</p:attrName>
                                        </p:attrNameLst>
                                      </p:cBhvr>
                                      <p:to>
                                        <p:strVal val="visible"/>
                                      </p:to>
                                    </p:set>
                                    <p:animEffect transition="in" filter="fade">
                                      <p:cBhvr>
                                        <p:cTn id="44" dur="500"/>
                                        <p:tgtEl>
                                          <p:spTgt spid="4">
                                            <p:txEl>
                                              <p:pRg st="0" end="0"/>
                                            </p:txEl>
                                          </p:spTgt>
                                        </p:tgtEl>
                                      </p:cBhvr>
                                    </p:animEffect>
                                  </p:childTnLst>
                                </p:cTn>
                              </p:par>
                            </p:childTnLst>
                          </p:cTn>
                        </p:par>
                        <p:par>
                          <p:cTn id="45" fill="hold">
                            <p:stCondLst>
                              <p:cond delay="4200"/>
                            </p:stCondLst>
                            <p:childTnLst>
                              <p:par>
                                <p:cTn id="46" presetID="10" presetClass="entr" presetSubtype="0" fill="hold" grpId="0" nodeType="afterEffect">
                                  <p:stCondLst>
                                    <p:cond delay="0"/>
                                  </p:stCondLst>
                                  <p:childTnLst>
                                    <p:set>
                                      <p:cBhvr>
                                        <p:cTn id="47" dur="1" fill="hold">
                                          <p:stCondLst>
                                            <p:cond delay="0"/>
                                          </p:stCondLst>
                                        </p:cTn>
                                        <p:tgtEl>
                                          <p:spTgt spid="4">
                                            <p:txEl>
                                              <p:pRg st="1" end="1"/>
                                            </p:txEl>
                                          </p:spTgt>
                                        </p:tgtEl>
                                        <p:attrNameLst>
                                          <p:attrName>style.visibility</p:attrName>
                                        </p:attrNameLst>
                                      </p:cBhvr>
                                      <p:to>
                                        <p:strVal val="visible"/>
                                      </p:to>
                                    </p:set>
                                    <p:animEffect transition="in" filter="fade">
                                      <p:cBhvr>
                                        <p:cTn id="48" dur="500"/>
                                        <p:tgtEl>
                                          <p:spTgt spid="4">
                                            <p:txEl>
                                              <p:pRg st="1" end="1"/>
                                            </p:txEl>
                                          </p:spTgt>
                                        </p:tgtEl>
                                      </p:cBhvr>
                                    </p:animEffect>
                                  </p:childTnLst>
                                </p:cTn>
                              </p:par>
                            </p:childTnLst>
                          </p:cTn>
                        </p:par>
                        <p:par>
                          <p:cTn id="49" fill="hold">
                            <p:stCondLst>
                              <p:cond delay="4700"/>
                            </p:stCondLst>
                            <p:childTnLst>
                              <p:par>
                                <p:cTn id="50" presetID="31"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 calcmode="lin" valueType="num">
                                      <p:cBhvr>
                                        <p:cTn id="54" dur="500" fill="hold"/>
                                        <p:tgtEl>
                                          <p:spTgt spid="12"/>
                                        </p:tgtEl>
                                        <p:attrNameLst>
                                          <p:attrName>style.rotation</p:attrName>
                                        </p:attrNameLst>
                                      </p:cBhvr>
                                      <p:tavLst>
                                        <p:tav tm="0">
                                          <p:val>
                                            <p:fltVal val="90"/>
                                          </p:val>
                                        </p:tav>
                                        <p:tav tm="100000">
                                          <p:val>
                                            <p:fltVal val="0"/>
                                          </p:val>
                                        </p:tav>
                                      </p:tavLst>
                                    </p:anim>
                                    <p:animEffect transition="in" filter="fade">
                                      <p:cBhvr>
                                        <p:cTn id="55" dur="500"/>
                                        <p:tgtEl>
                                          <p:spTgt spid="12"/>
                                        </p:tgtEl>
                                      </p:cBhvr>
                                    </p:animEffect>
                                  </p:childTnLst>
                                </p:cTn>
                              </p:par>
                            </p:childTnLst>
                          </p:cTn>
                        </p:par>
                        <p:par>
                          <p:cTn id="56" fill="hold">
                            <p:stCondLst>
                              <p:cond delay="5200"/>
                            </p:stCondLst>
                            <p:childTnLst>
                              <p:par>
                                <p:cTn id="57" presetID="10" presetClass="entr" presetSubtype="0" fill="hold" grpId="0" nodeType="afterEffect">
                                  <p:stCondLst>
                                    <p:cond delay="0"/>
                                  </p:stCondLst>
                                  <p:childTnLst>
                                    <p:set>
                                      <p:cBhvr>
                                        <p:cTn id="58" dur="1" fill="hold">
                                          <p:stCondLst>
                                            <p:cond delay="0"/>
                                          </p:stCondLst>
                                        </p:cTn>
                                        <p:tgtEl>
                                          <p:spTgt spid="4">
                                            <p:txEl>
                                              <p:pRg st="2" end="2"/>
                                            </p:txEl>
                                          </p:spTgt>
                                        </p:tgtEl>
                                        <p:attrNameLst>
                                          <p:attrName>style.visibility</p:attrName>
                                        </p:attrNameLst>
                                      </p:cBhvr>
                                      <p:to>
                                        <p:strVal val="visible"/>
                                      </p:to>
                                    </p:set>
                                    <p:animEffect transition="in" filter="fade">
                                      <p:cBhvr>
                                        <p:cTn id="5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0FC49236-3EFB-42B1-B2F8-8D49FC7D9EF2}"/>
              </a:ext>
            </a:extLst>
          </p:cNvPr>
          <p:cNvSpPr>
            <a:spLocks noGrp="1"/>
          </p:cNvSpPr>
          <p:nvPr>
            <p:ph sz="half" idx="1"/>
          </p:nvPr>
        </p:nvSpPr>
        <p:spPr>
          <a:xfrm>
            <a:off x="838200" y="1825625"/>
            <a:ext cx="4934400" cy="4351338"/>
          </a:xfrm>
        </p:spPr>
        <p:txBody>
          <a:bodyPr/>
          <a:lstStyle/>
          <a:p>
            <a:pPr marL="0" indent="0">
              <a:lnSpc>
                <a:spcPct val="100000"/>
              </a:lnSpc>
              <a:buNone/>
            </a:pPr>
            <a:r>
              <a:rPr lang="zh-TW" altLang="en-US" sz="2000" dirty="0"/>
              <a:t>工作內容</a:t>
            </a:r>
            <a:endParaRPr lang="en-US" altLang="zh-TW" sz="2000" dirty="0"/>
          </a:p>
          <a:p>
            <a:pPr marL="0" indent="0">
              <a:lnSpc>
                <a:spcPct val="100000"/>
              </a:lnSpc>
              <a:buNone/>
            </a:pPr>
            <a:r>
              <a:rPr lang="en-US" altLang="zh-TW" sz="2000" dirty="0"/>
              <a:t>1.</a:t>
            </a:r>
            <a:r>
              <a:rPr lang="zh-TW" altLang="en-US" sz="2000" dirty="0"/>
              <a:t> 擔任二廚工作，協助主廚處理相關食材備料、烹調工作與其他餐廳相關事務。</a:t>
            </a:r>
            <a:r>
              <a:rPr lang="en-US" altLang="zh-TW" sz="2000" dirty="0"/>
              <a:t/>
            </a:r>
            <a:br>
              <a:rPr lang="en-US" altLang="zh-TW" sz="2000" dirty="0"/>
            </a:br>
            <a:r>
              <a:rPr lang="en-US" altLang="zh-TW" sz="2000" dirty="0"/>
              <a:t>2.</a:t>
            </a:r>
            <a:r>
              <a:rPr lang="zh-TW" altLang="en-US" sz="2000" dirty="0"/>
              <a:t>需具備台式與義式料理烹調相關經驗。</a:t>
            </a:r>
            <a:r>
              <a:rPr lang="en-US" altLang="zh-TW" sz="2000" dirty="0"/>
              <a:t/>
            </a:r>
            <a:br>
              <a:rPr lang="en-US" altLang="zh-TW" sz="2000" dirty="0"/>
            </a:br>
            <a:r>
              <a:rPr lang="en-US" altLang="zh-TW" sz="2000" dirty="0"/>
              <a:t>3.</a:t>
            </a:r>
            <a:r>
              <a:rPr lang="zh-TW" altLang="en-US" sz="2000" dirty="0"/>
              <a:t>協助管理食材庫存與食材訂購之工作。</a:t>
            </a:r>
            <a:r>
              <a:rPr lang="en-US" altLang="zh-TW" sz="2000" dirty="0"/>
              <a:t/>
            </a:r>
            <a:br>
              <a:rPr lang="en-US" altLang="zh-TW" sz="2000" dirty="0"/>
            </a:br>
            <a:r>
              <a:rPr lang="en-US" altLang="zh-TW" sz="2000" dirty="0"/>
              <a:t>4.</a:t>
            </a:r>
            <a:r>
              <a:rPr lang="zh-TW" altLang="en-US" sz="2000" dirty="0"/>
              <a:t>廚房衛生管理、廚房設備維護管理、環境清潔維護、廚房器具使用維護。</a:t>
            </a:r>
            <a:r>
              <a:rPr lang="en-US" altLang="zh-TW" sz="2000" dirty="0"/>
              <a:t/>
            </a:r>
            <a:br>
              <a:rPr lang="en-US" altLang="zh-TW" sz="2000" dirty="0"/>
            </a:br>
            <a:endParaRPr lang="zh-TW" altLang="zh-TW" sz="2000" dirty="0"/>
          </a:p>
          <a:p>
            <a:pPr marL="0" indent="0">
              <a:lnSpc>
                <a:spcPct val="100000"/>
              </a:lnSpc>
              <a:buNone/>
            </a:pPr>
            <a:endParaRPr lang="zh-TW" altLang="en-US" sz="2000" dirty="0"/>
          </a:p>
        </p:txBody>
      </p:sp>
      <p:sp>
        <p:nvSpPr>
          <p:cNvPr id="5" name="TextBox 8">
            <a:extLst>
              <a:ext uri="{FF2B5EF4-FFF2-40B4-BE49-F238E27FC236}">
                <a16:creationId xmlns="" xmlns:a16="http://schemas.microsoft.com/office/drawing/2014/main" id="{1F6ED0B8-B420-4BBD-A7CD-D8DC9F9E8D01}"/>
              </a:ext>
            </a:extLst>
          </p:cNvPr>
          <p:cNvSpPr txBox="1"/>
          <p:nvPr/>
        </p:nvSpPr>
        <p:spPr>
          <a:xfrm>
            <a:off x="4060385" y="439109"/>
            <a:ext cx="4071230"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徵人要求</a:t>
            </a:r>
            <a:endParaRPr lang="en-US" sz="3600" spc="30" dirty="0">
              <a:solidFill>
                <a:srgbClr val="3F8B6F"/>
              </a:solidFill>
              <a:cs typeface="+mn-ea"/>
              <a:sym typeface="+mn-lt"/>
            </a:endParaRPr>
          </a:p>
        </p:txBody>
      </p:sp>
      <p:sp>
        <p:nvSpPr>
          <p:cNvPr id="6" name="TextBox 8">
            <a:extLst>
              <a:ext uri="{FF2B5EF4-FFF2-40B4-BE49-F238E27FC236}">
                <a16:creationId xmlns="" xmlns:a16="http://schemas.microsoft.com/office/drawing/2014/main" id="{011AE60C-0989-4639-9DF6-4E2ED61CAC8C}"/>
              </a:ext>
            </a:extLst>
          </p:cNvPr>
          <p:cNvSpPr txBox="1"/>
          <p:nvPr/>
        </p:nvSpPr>
        <p:spPr>
          <a:xfrm>
            <a:off x="4060385" y="1187767"/>
            <a:ext cx="4071230" cy="480131"/>
          </a:xfrm>
          <a:prstGeom prst="rect">
            <a:avLst/>
          </a:prstGeom>
          <a:noFill/>
        </p:spPr>
        <p:txBody>
          <a:bodyPr wrap="square" rtlCol="0">
            <a:spAutoFit/>
          </a:bodyPr>
          <a:lstStyle/>
          <a:p>
            <a:pPr algn="ctr">
              <a:lnSpc>
                <a:spcPct val="90000"/>
              </a:lnSpc>
            </a:pPr>
            <a:r>
              <a:rPr lang="zh-TW" altLang="en-US" sz="2800" spc="30" dirty="0">
                <a:cs typeface="+mn-ea"/>
                <a:sym typeface="+mn-lt"/>
              </a:rPr>
              <a:t>內場</a:t>
            </a:r>
            <a:endParaRPr lang="en-US" sz="2800" spc="30" dirty="0">
              <a:cs typeface="+mn-ea"/>
              <a:sym typeface="+mn-lt"/>
            </a:endParaRPr>
          </a:p>
        </p:txBody>
      </p:sp>
      <p:pic>
        <p:nvPicPr>
          <p:cNvPr id="8" name="圖形 7" descr="文件">
            <a:extLst>
              <a:ext uri="{FF2B5EF4-FFF2-40B4-BE49-F238E27FC236}">
                <a16:creationId xmlns="" xmlns:a16="http://schemas.microsoft.com/office/drawing/2014/main" id="{8BE8BAF2-0164-4674-9EC9-BAC59CB40EF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39173" y="1825625"/>
            <a:ext cx="399027" cy="399027"/>
          </a:xfrm>
          <a:prstGeom prst="rect">
            <a:avLst/>
          </a:prstGeom>
        </p:spPr>
      </p:pic>
      <p:pic>
        <p:nvPicPr>
          <p:cNvPr id="10" name="圖形 9" descr="檢查清單">
            <a:extLst>
              <a:ext uri="{FF2B5EF4-FFF2-40B4-BE49-F238E27FC236}">
                <a16:creationId xmlns="" xmlns:a16="http://schemas.microsoft.com/office/drawing/2014/main" id="{78A77592-3153-4AE4-B46A-A4D37AD8F6F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72600" y="1825625"/>
            <a:ext cx="399600" cy="399600"/>
          </a:xfrm>
          <a:prstGeom prst="rect">
            <a:avLst/>
          </a:prstGeom>
        </p:spPr>
      </p:pic>
      <p:pic>
        <p:nvPicPr>
          <p:cNvPr id="12" name="圖形 11" descr="檢查清單 (從右至左)">
            <a:extLst>
              <a:ext uri="{FF2B5EF4-FFF2-40B4-BE49-F238E27FC236}">
                <a16:creationId xmlns="" xmlns:a16="http://schemas.microsoft.com/office/drawing/2014/main" id="{1349563C-CB9B-4B03-AE8D-7D3522005B3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72600" y="4233176"/>
            <a:ext cx="399600" cy="399600"/>
          </a:xfrm>
          <a:prstGeom prst="rect">
            <a:avLst/>
          </a:prstGeom>
        </p:spPr>
      </p:pic>
      <p:pic>
        <p:nvPicPr>
          <p:cNvPr id="9" name="圖形 8" descr="刀叉">
            <a:extLst>
              <a:ext uri="{FF2B5EF4-FFF2-40B4-BE49-F238E27FC236}">
                <a16:creationId xmlns="" xmlns:a16="http://schemas.microsoft.com/office/drawing/2014/main" id="{AFAD7D37-DDCB-4F92-88A8-28CE7F0A781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095875" y="1142298"/>
            <a:ext cx="525600" cy="525600"/>
          </a:xfrm>
          <a:prstGeom prst="rect">
            <a:avLst/>
          </a:prstGeom>
        </p:spPr>
      </p:pic>
      <p:sp>
        <p:nvSpPr>
          <p:cNvPr id="14" name="內容版面配置區 3">
            <a:extLst>
              <a:ext uri="{FF2B5EF4-FFF2-40B4-BE49-F238E27FC236}">
                <a16:creationId xmlns="" xmlns:a16="http://schemas.microsoft.com/office/drawing/2014/main" id="{77100899-60AD-48AE-85D4-6C190A57772D}"/>
              </a:ext>
            </a:extLst>
          </p:cNvPr>
          <p:cNvSpPr>
            <a:spLocks noGrp="1"/>
          </p:cNvSpPr>
          <p:nvPr>
            <p:ph sz="half" idx="2"/>
          </p:nvPr>
        </p:nvSpPr>
        <p:spPr>
          <a:xfrm>
            <a:off x="6172200" y="1825625"/>
            <a:ext cx="5181600" cy="4351338"/>
          </a:xfrm>
        </p:spPr>
        <p:txBody>
          <a:bodyPr/>
          <a:lstStyle/>
          <a:p>
            <a:pPr marL="0" indent="0">
              <a:lnSpc>
                <a:spcPct val="100000"/>
              </a:lnSpc>
              <a:buNone/>
            </a:pPr>
            <a:r>
              <a:rPr lang="zh-TW" altLang="zh-TW" sz="2000" dirty="0"/>
              <a:t>條件要求</a:t>
            </a:r>
            <a:endParaRPr lang="en-US" altLang="zh-TW" sz="2000" dirty="0"/>
          </a:p>
          <a:p>
            <a:pPr marL="0" indent="0">
              <a:lnSpc>
                <a:spcPct val="100000"/>
              </a:lnSpc>
              <a:buNone/>
            </a:pPr>
            <a:r>
              <a:rPr lang="zh-TW" altLang="en-US" sz="2000" dirty="0"/>
              <a:t>工作經歷：不拘</a:t>
            </a:r>
            <a:r>
              <a:rPr lang="en-US" altLang="zh-TW" sz="2000" dirty="0"/>
              <a:t/>
            </a:r>
            <a:br>
              <a:rPr lang="en-US" altLang="zh-TW" sz="2000" dirty="0"/>
            </a:br>
            <a:r>
              <a:rPr lang="zh-TW" altLang="en-US" sz="2000" dirty="0"/>
              <a:t>學歷要求：高中以上</a:t>
            </a:r>
            <a:r>
              <a:rPr lang="en-US" altLang="zh-TW" sz="2000" dirty="0"/>
              <a:t/>
            </a:r>
            <a:br>
              <a:rPr lang="en-US" altLang="zh-TW" sz="2000" dirty="0"/>
            </a:br>
            <a:r>
              <a:rPr lang="zh-TW" altLang="en-US" sz="2000" dirty="0"/>
              <a:t>科系要求：不拘</a:t>
            </a:r>
            <a:r>
              <a:rPr lang="en-US" altLang="zh-TW" sz="2000" dirty="0"/>
              <a:t/>
            </a:r>
            <a:br>
              <a:rPr lang="en-US" altLang="zh-TW" sz="2000" dirty="0"/>
            </a:br>
            <a:r>
              <a:rPr lang="zh-TW" altLang="en-US" sz="2000" dirty="0"/>
              <a:t>語文條件：不拘</a:t>
            </a:r>
            <a:r>
              <a:rPr lang="en-US" altLang="zh-TW" sz="2000" dirty="0"/>
              <a:t/>
            </a:r>
            <a:br>
              <a:rPr lang="en-US" altLang="zh-TW" sz="2000" dirty="0"/>
            </a:br>
            <a:r>
              <a:rPr lang="zh-TW" altLang="en-US" sz="2000" dirty="0"/>
              <a:t>擅長工具：不拘</a:t>
            </a:r>
            <a:r>
              <a:rPr lang="en-US" altLang="zh-TW" sz="2000" dirty="0"/>
              <a:t/>
            </a:r>
            <a:br>
              <a:rPr lang="en-US" altLang="zh-TW" sz="2000" dirty="0"/>
            </a:br>
            <a:r>
              <a:rPr lang="zh-TW" altLang="en-US" sz="2000" dirty="0"/>
              <a:t>工作技能：不拘</a:t>
            </a:r>
          </a:p>
          <a:p>
            <a:pPr marL="0" indent="0">
              <a:lnSpc>
                <a:spcPct val="100000"/>
              </a:lnSpc>
              <a:buNone/>
            </a:pPr>
            <a:r>
              <a:rPr lang="zh-TW" altLang="en-US" sz="2000" dirty="0"/>
              <a:t>其他條件：無</a:t>
            </a:r>
          </a:p>
          <a:p>
            <a:pPr marL="0" indent="0">
              <a:lnSpc>
                <a:spcPct val="100000"/>
              </a:lnSpc>
              <a:buNone/>
            </a:pPr>
            <a:endParaRPr lang="zh-TW" altLang="en-US" sz="2000" dirty="0"/>
          </a:p>
        </p:txBody>
      </p:sp>
    </p:spTree>
    <p:extLst>
      <p:ext uri="{BB962C8B-B14F-4D97-AF65-F5344CB8AC3E}">
        <p14:creationId xmlns:p14="http://schemas.microsoft.com/office/powerpoint/2010/main" val="238319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650"/>
                            </p:stCondLst>
                            <p:childTnLst>
                              <p:par>
                                <p:cTn id="9" presetID="31"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90"/>
                                          </p:val>
                                        </p:tav>
                                        <p:tav tm="100000">
                                          <p:val>
                                            <p:fltVal val="0"/>
                                          </p:val>
                                        </p:tav>
                                      </p:tavLst>
                                    </p:anim>
                                    <p:animEffect transition="in" filter="fade">
                                      <p:cBhvr>
                                        <p:cTn id="14" dur="500"/>
                                        <p:tgtEl>
                                          <p:spTgt spid="9"/>
                                        </p:tgtEl>
                                      </p:cBhvr>
                                    </p:animEffect>
                                  </p:childTnLst>
                                </p:cTn>
                              </p:par>
                            </p:childTnLst>
                          </p:cTn>
                        </p:par>
                        <p:par>
                          <p:cTn id="15" fill="hold">
                            <p:stCondLst>
                              <p:cond delay="1150"/>
                            </p:stCondLst>
                            <p:childTnLst>
                              <p:par>
                                <p:cTn id="16" presetID="10" presetClass="entr" presetSubtype="0" fill="hold" grpId="0" nodeType="after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700"/>
                            </p:stCondLst>
                            <p:childTnLst>
                              <p:par>
                                <p:cTn id="20" presetID="3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 calcmode="lin" valueType="num">
                                      <p:cBhvr>
                                        <p:cTn id="24" dur="500" fill="hold"/>
                                        <p:tgtEl>
                                          <p:spTgt spid="8"/>
                                        </p:tgtEl>
                                        <p:attrNameLst>
                                          <p:attrName>style.rotation</p:attrName>
                                        </p:attrNameLst>
                                      </p:cBhvr>
                                      <p:tavLst>
                                        <p:tav tm="0">
                                          <p:val>
                                            <p:fltVal val="90"/>
                                          </p:val>
                                        </p:tav>
                                        <p:tav tm="100000">
                                          <p:val>
                                            <p:fltVal val="0"/>
                                          </p:val>
                                        </p:tav>
                                      </p:tavLst>
                                    </p:anim>
                                    <p:animEffect transition="in" filter="fade">
                                      <p:cBhvr>
                                        <p:cTn id="25" dur="500"/>
                                        <p:tgtEl>
                                          <p:spTgt spid="8"/>
                                        </p:tgtEl>
                                      </p:cBhvr>
                                    </p:animEffect>
                                  </p:childTnLst>
                                </p:cTn>
                              </p:par>
                            </p:childTnLst>
                          </p:cTn>
                        </p:par>
                        <p:par>
                          <p:cTn id="26" fill="hold">
                            <p:stCondLst>
                              <p:cond delay="2200"/>
                            </p:stCondLst>
                            <p:childTnLst>
                              <p:par>
                                <p:cTn id="27" presetID="10" presetClass="entr" presetSubtype="0" fill="hold" grpId="0" nodeType="after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childTnLst>
                          </p:cTn>
                        </p:par>
                        <p:par>
                          <p:cTn id="30" fill="hold">
                            <p:stCondLst>
                              <p:cond delay="2700"/>
                            </p:stCondLst>
                            <p:childTnLst>
                              <p:par>
                                <p:cTn id="31" presetID="10" presetClass="entr" presetSubtype="0" fill="hold" grpId="0" nodeType="after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childTnLst>
                          </p:cTn>
                        </p:par>
                        <p:par>
                          <p:cTn id="34" fill="hold">
                            <p:stCondLst>
                              <p:cond delay="3200"/>
                            </p:stCondLst>
                            <p:childTnLst>
                              <p:par>
                                <p:cTn id="35" presetID="31"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 calcmode="lin" valueType="num">
                                      <p:cBhvr>
                                        <p:cTn id="39" dur="500" fill="hold"/>
                                        <p:tgtEl>
                                          <p:spTgt spid="10"/>
                                        </p:tgtEl>
                                        <p:attrNameLst>
                                          <p:attrName>style.rotation</p:attrName>
                                        </p:attrNameLst>
                                      </p:cBhvr>
                                      <p:tavLst>
                                        <p:tav tm="0">
                                          <p:val>
                                            <p:fltVal val="90"/>
                                          </p:val>
                                        </p:tav>
                                        <p:tav tm="100000">
                                          <p:val>
                                            <p:fltVal val="0"/>
                                          </p:val>
                                        </p:tav>
                                      </p:tavLst>
                                    </p:anim>
                                    <p:animEffect transition="in" filter="fade">
                                      <p:cBhvr>
                                        <p:cTn id="40" dur="500"/>
                                        <p:tgtEl>
                                          <p:spTgt spid="10"/>
                                        </p:tgtEl>
                                      </p:cBhvr>
                                    </p:animEffect>
                                  </p:childTnLst>
                                </p:cTn>
                              </p:par>
                            </p:childTnLst>
                          </p:cTn>
                        </p:par>
                        <p:par>
                          <p:cTn id="41" fill="hold">
                            <p:stCondLst>
                              <p:cond delay="3700"/>
                            </p:stCondLst>
                            <p:childTnLst>
                              <p:par>
                                <p:cTn id="42" presetID="10" presetClass="entr" presetSubtype="0" fill="hold" grpId="0" nodeType="after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fade">
                                      <p:cBhvr>
                                        <p:cTn id="44" dur="500"/>
                                        <p:tgtEl>
                                          <p:spTgt spid="14">
                                            <p:txEl>
                                              <p:pRg st="0" end="0"/>
                                            </p:txEl>
                                          </p:spTgt>
                                        </p:tgtEl>
                                      </p:cBhvr>
                                    </p:animEffect>
                                  </p:childTnLst>
                                </p:cTn>
                              </p:par>
                            </p:childTnLst>
                          </p:cTn>
                        </p:par>
                        <p:par>
                          <p:cTn id="45" fill="hold">
                            <p:stCondLst>
                              <p:cond delay="4200"/>
                            </p:stCondLst>
                            <p:childTnLst>
                              <p:par>
                                <p:cTn id="46" presetID="10" presetClass="entr" presetSubtype="0" fill="hold" grpId="0" nodeType="afterEffect">
                                  <p:stCondLst>
                                    <p:cond delay="0"/>
                                  </p:stCondLst>
                                  <p:childTnLst>
                                    <p:set>
                                      <p:cBhvr>
                                        <p:cTn id="47" dur="1" fill="hold">
                                          <p:stCondLst>
                                            <p:cond delay="0"/>
                                          </p:stCondLst>
                                        </p:cTn>
                                        <p:tgtEl>
                                          <p:spTgt spid="14">
                                            <p:txEl>
                                              <p:pRg st="1" end="1"/>
                                            </p:txEl>
                                          </p:spTgt>
                                        </p:tgtEl>
                                        <p:attrNameLst>
                                          <p:attrName>style.visibility</p:attrName>
                                        </p:attrNameLst>
                                      </p:cBhvr>
                                      <p:to>
                                        <p:strVal val="visible"/>
                                      </p:to>
                                    </p:set>
                                    <p:animEffect transition="in" filter="fade">
                                      <p:cBhvr>
                                        <p:cTn id="48" dur="500"/>
                                        <p:tgtEl>
                                          <p:spTgt spid="14">
                                            <p:txEl>
                                              <p:pRg st="1" end="1"/>
                                            </p:txEl>
                                          </p:spTgt>
                                        </p:tgtEl>
                                      </p:cBhvr>
                                    </p:animEffect>
                                  </p:childTnLst>
                                </p:cTn>
                              </p:par>
                            </p:childTnLst>
                          </p:cTn>
                        </p:par>
                        <p:par>
                          <p:cTn id="49" fill="hold">
                            <p:stCondLst>
                              <p:cond delay="4700"/>
                            </p:stCondLst>
                            <p:childTnLst>
                              <p:par>
                                <p:cTn id="50" presetID="31"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 calcmode="lin" valueType="num">
                                      <p:cBhvr>
                                        <p:cTn id="54" dur="500" fill="hold"/>
                                        <p:tgtEl>
                                          <p:spTgt spid="12"/>
                                        </p:tgtEl>
                                        <p:attrNameLst>
                                          <p:attrName>style.rotation</p:attrName>
                                        </p:attrNameLst>
                                      </p:cBhvr>
                                      <p:tavLst>
                                        <p:tav tm="0">
                                          <p:val>
                                            <p:fltVal val="90"/>
                                          </p:val>
                                        </p:tav>
                                        <p:tav tm="100000">
                                          <p:val>
                                            <p:fltVal val="0"/>
                                          </p:val>
                                        </p:tav>
                                      </p:tavLst>
                                    </p:anim>
                                    <p:animEffect transition="in" filter="fade">
                                      <p:cBhvr>
                                        <p:cTn id="55" dur="500"/>
                                        <p:tgtEl>
                                          <p:spTgt spid="12"/>
                                        </p:tgtEl>
                                      </p:cBhvr>
                                    </p:animEffect>
                                  </p:childTnLst>
                                </p:cTn>
                              </p:par>
                            </p:childTnLst>
                          </p:cTn>
                        </p:par>
                        <p:par>
                          <p:cTn id="56" fill="hold">
                            <p:stCondLst>
                              <p:cond delay="5200"/>
                            </p:stCondLst>
                            <p:childTnLst>
                              <p:par>
                                <p:cTn id="57" presetID="10" presetClass="entr" presetSubtype="0" fill="hold" grpId="0" nodeType="afterEffect">
                                  <p:stCondLst>
                                    <p:cond delay="0"/>
                                  </p:stCondLst>
                                  <p:childTnLst>
                                    <p:set>
                                      <p:cBhvr>
                                        <p:cTn id="58" dur="1" fill="hold">
                                          <p:stCondLst>
                                            <p:cond delay="0"/>
                                          </p:stCondLst>
                                        </p:cTn>
                                        <p:tgtEl>
                                          <p:spTgt spid="14">
                                            <p:txEl>
                                              <p:pRg st="2" end="2"/>
                                            </p:txEl>
                                          </p:spTgt>
                                        </p:tgtEl>
                                        <p:attrNameLst>
                                          <p:attrName>style.visibility</p:attrName>
                                        </p:attrNameLst>
                                      </p:cBhvr>
                                      <p:to>
                                        <p:strVal val="visible"/>
                                      </p:to>
                                    </p:set>
                                    <p:animEffect transition="in" filter="fade">
                                      <p:cBhvr>
                                        <p:cTn id="59"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1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0FC49236-3EFB-42B1-B2F8-8D49FC7D9EF2}"/>
              </a:ext>
            </a:extLst>
          </p:cNvPr>
          <p:cNvSpPr>
            <a:spLocks noGrp="1"/>
          </p:cNvSpPr>
          <p:nvPr>
            <p:ph sz="half" idx="1"/>
          </p:nvPr>
        </p:nvSpPr>
        <p:spPr>
          <a:xfrm>
            <a:off x="953868" y="2248480"/>
            <a:ext cx="6483610" cy="4351338"/>
          </a:xfrm>
        </p:spPr>
        <p:txBody>
          <a:bodyPr/>
          <a:lstStyle/>
          <a:p>
            <a:pPr marL="0" indent="0">
              <a:lnSpc>
                <a:spcPct val="100000"/>
              </a:lnSpc>
              <a:buNone/>
            </a:pPr>
            <a:r>
              <a:rPr lang="zh-TW" altLang="en-US" sz="2000" dirty="0"/>
              <a:t>獎金 </a:t>
            </a:r>
            <a:r>
              <a:rPr lang="en-US" altLang="zh-TW" sz="2000" dirty="0"/>
              <a:t>/ </a:t>
            </a:r>
            <a:r>
              <a:rPr lang="zh-TW" altLang="en-US" sz="2000" dirty="0"/>
              <a:t>禮品類</a:t>
            </a:r>
            <a:endParaRPr lang="en-US" altLang="zh-TW" sz="2000" dirty="0"/>
          </a:p>
          <a:p>
            <a:pPr marL="0" indent="0">
              <a:lnSpc>
                <a:spcPct val="100000"/>
              </a:lnSpc>
              <a:buNone/>
            </a:pPr>
            <a:r>
              <a:rPr lang="en-US" altLang="zh-TW" sz="2000" dirty="0"/>
              <a:t>1.</a:t>
            </a:r>
            <a:r>
              <a:rPr lang="zh-TW" altLang="en-US" sz="2000" dirty="0"/>
              <a:t>年終獎金  </a:t>
            </a:r>
            <a:r>
              <a:rPr lang="en-US" altLang="zh-TW" sz="2000" dirty="0"/>
              <a:t/>
            </a:r>
            <a:br>
              <a:rPr lang="en-US" altLang="zh-TW" sz="2000" dirty="0"/>
            </a:br>
            <a:r>
              <a:rPr lang="en-US" altLang="zh-TW" sz="2000" dirty="0"/>
              <a:t>2.</a:t>
            </a:r>
            <a:r>
              <a:rPr lang="zh-TW" altLang="en-US" sz="2000" dirty="0"/>
              <a:t>績效獎金</a:t>
            </a:r>
            <a:r>
              <a:rPr lang="en-US" altLang="zh-TW" sz="2000" dirty="0"/>
              <a:t/>
            </a:r>
            <a:br>
              <a:rPr lang="en-US" altLang="zh-TW" sz="2000" dirty="0"/>
            </a:br>
            <a:r>
              <a:rPr lang="en-US" altLang="zh-TW" sz="2000" dirty="0"/>
              <a:t>3.</a:t>
            </a:r>
            <a:r>
              <a:rPr lang="zh-TW" altLang="en-US" sz="2000" dirty="0"/>
              <a:t>介紹獎金</a:t>
            </a:r>
            <a:r>
              <a:rPr lang="en-US" altLang="zh-TW" sz="2000" dirty="0"/>
              <a:t/>
            </a:r>
            <a:br>
              <a:rPr lang="en-US" altLang="zh-TW" sz="2000" dirty="0"/>
            </a:br>
            <a:r>
              <a:rPr lang="en-US" altLang="zh-TW" sz="2000" dirty="0"/>
              <a:t>4.</a:t>
            </a:r>
            <a:r>
              <a:rPr lang="zh-TW" altLang="en-US" sz="2000" dirty="0"/>
              <a:t>三節及</a:t>
            </a:r>
            <a:r>
              <a:rPr lang="en-US" altLang="zh-TW" sz="2000" dirty="0"/>
              <a:t>5/1</a:t>
            </a:r>
            <a:r>
              <a:rPr lang="zh-TW" altLang="en-US" sz="2000" dirty="0"/>
              <a:t>勞動節</a:t>
            </a:r>
            <a:r>
              <a:rPr lang="en-US" altLang="zh-TW" sz="2000" dirty="0"/>
              <a:t>(</a:t>
            </a:r>
            <a:r>
              <a:rPr lang="zh-TW" altLang="en-US" sz="2000" dirty="0"/>
              <a:t>禮金或禮品</a:t>
            </a:r>
            <a:r>
              <a:rPr lang="en-US" altLang="zh-TW" sz="2000" dirty="0"/>
              <a:t>)</a:t>
            </a:r>
            <a:r>
              <a:rPr lang="zh-TW" altLang="en-US" sz="2000" dirty="0"/>
              <a:t>、生日禮金</a:t>
            </a:r>
            <a:r>
              <a:rPr lang="en-US" altLang="zh-TW" sz="2000" dirty="0"/>
              <a:t/>
            </a:r>
            <a:br>
              <a:rPr lang="en-US" altLang="zh-TW" sz="2000" dirty="0"/>
            </a:br>
            <a:r>
              <a:rPr lang="en-US" altLang="zh-TW" sz="2000" dirty="0"/>
              <a:t>5.</a:t>
            </a:r>
            <a:r>
              <a:rPr lang="zh-TW" altLang="en-US" sz="2000" dirty="0"/>
              <a:t>年度調薪</a:t>
            </a:r>
          </a:p>
          <a:p>
            <a:pPr marL="0" indent="0">
              <a:lnSpc>
                <a:spcPct val="100000"/>
              </a:lnSpc>
              <a:buNone/>
            </a:pPr>
            <a:r>
              <a:rPr lang="zh-TW" altLang="en-US" sz="2000" dirty="0"/>
              <a:t>休閒類</a:t>
            </a:r>
          </a:p>
          <a:p>
            <a:pPr marL="0" indent="0">
              <a:lnSpc>
                <a:spcPct val="100000"/>
              </a:lnSpc>
              <a:buNone/>
            </a:pPr>
            <a:r>
              <a:rPr lang="en-US" altLang="zh-TW" sz="2000" dirty="0"/>
              <a:t>1.</a:t>
            </a:r>
            <a:r>
              <a:rPr lang="zh-TW" altLang="en-US" sz="2000" dirty="0"/>
              <a:t>每日下午茶時間  </a:t>
            </a:r>
            <a:r>
              <a:rPr lang="en-US" altLang="zh-TW" sz="2000" dirty="0"/>
              <a:t/>
            </a:r>
            <a:br>
              <a:rPr lang="en-US" altLang="zh-TW" sz="2000" dirty="0"/>
            </a:br>
            <a:r>
              <a:rPr lang="en-US" altLang="zh-TW" sz="2000" dirty="0"/>
              <a:t>2.</a:t>
            </a:r>
            <a:r>
              <a:rPr lang="zh-TW" altLang="en-US" sz="2000" dirty="0"/>
              <a:t>員工個人旅遊補助金</a:t>
            </a:r>
            <a:r>
              <a:rPr lang="en-US" altLang="zh-TW" sz="2000" dirty="0"/>
              <a:t/>
            </a:r>
            <a:br>
              <a:rPr lang="en-US" altLang="zh-TW" sz="2000" dirty="0"/>
            </a:br>
            <a:r>
              <a:rPr lang="en-US" altLang="zh-TW" sz="2000" dirty="0"/>
              <a:t>3.</a:t>
            </a:r>
            <a:r>
              <a:rPr lang="zh-TW" altLang="en-US" sz="2000" dirty="0"/>
              <a:t>尾牙摸彩、春酒</a:t>
            </a:r>
            <a:endParaRPr lang="en-US" altLang="zh-TW" sz="2000" dirty="0"/>
          </a:p>
          <a:p>
            <a:pPr marL="0" indent="0">
              <a:lnSpc>
                <a:spcPct val="100000"/>
              </a:lnSpc>
              <a:buNone/>
            </a:pPr>
            <a:endParaRPr lang="zh-TW" altLang="en-US" sz="2000" dirty="0"/>
          </a:p>
        </p:txBody>
      </p:sp>
      <p:sp>
        <p:nvSpPr>
          <p:cNvPr id="5" name="TextBox 8">
            <a:extLst>
              <a:ext uri="{FF2B5EF4-FFF2-40B4-BE49-F238E27FC236}">
                <a16:creationId xmlns="" xmlns:a16="http://schemas.microsoft.com/office/drawing/2014/main" id="{1F6ED0B8-B420-4BBD-A7CD-D8DC9F9E8D01}"/>
              </a:ext>
            </a:extLst>
          </p:cNvPr>
          <p:cNvSpPr txBox="1"/>
          <p:nvPr/>
        </p:nvSpPr>
        <p:spPr>
          <a:xfrm>
            <a:off x="4060385" y="439109"/>
            <a:ext cx="4071230"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薪資</a:t>
            </a:r>
            <a:r>
              <a:rPr lang="en-US" altLang="zh-TW" sz="3600" spc="30" dirty="0">
                <a:solidFill>
                  <a:srgbClr val="3F8B6F"/>
                </a:solidFill>
                <a:cs typeface="+mn-ea"/>
                <a:sym typeface="+mn-lt"/>
              </a:rPr>
              <a:t>/</a:t>
            </a:r>
            <a:r>
              <a:rPr lang="zh-TW" altLang="en-US" sz="3600" spc="30" dirty="0">
                <a:solidFill>
                  <a:srgbClr val="3F8B6F"/>
                </a:solidFill>
                <a:cs typeface="+mn-ea"/>
                <a:sym typeface="+mn-lt"/>
              </a:rPr>
              <a:t>福利</a:t>
            </a:r>
            <a:endParaRPr lang="en-US" sz="3600" spc="30" dirty="0">
              <a:solidFill>
                <a:srgbClr val="3F8B6F"/>
              </a:solidFill>
              <a:cs typeface="+mn-ea"/>
              <a:sym typeface="+mn-lt"/>
            </a:endParaRPr>
          </a:p>
        </p:txBody>
      </p:sp>
      <p:sp>
        <p:nvSpPr>
          <p:cNvPr id="11" name="TextBox 8">
            <a:extLst>
              <a:ext uri="{FF2B5EF4-FFF2-40B4-BE49-F238E27FC236}">
                <a16:creationId xmlns="" xmlns:a16="http://schemas.microsoft.com/office/drawing/2014/main" id="{F6667D2D-CA8B-409D-A105-601828ACF2DC}"/>
              </a:ext>
            </a:extLst>
          </p:cNvPr>
          <p:cNvSpPr txBox="1"/>
          <p:nvPr/>
        </p:nvSpPr>
        <p:spPr>
          <a:xfrm>
            <a:off x="1489040" y="1151986"/>
            <a:ext cx="4071230" cy="480131"/>
          </a:xfrm>
          <a:prstGeom prst="rect">
            <a:avLst/>
          </a:prstGeom>
          <a:noFill/>
        </p:spPr>
        <p:txBody>
          <a:bodyPr wrap="square" rtlCol="0">
            <a:spAutoFit/>
          </a:bodyPr>
          <a:lstStyle/>
          <a:p>
            <a:pPr algn="ctr">
              <a:lnSpc>
                <a:spcPct val="90000"/>
              </a:lnSpc>
            </a:pPr>
            <a:r>
              <a:rPr lang="zh-TW" altLang="en-US" sz="2800" spc="30" dirty="0">
                <a:cs typeface="+mn-ea"/>
                <a:sym typeface="+mn-lt"/>
              </a:rPr>
              <a:t>經理</a:t>
            </a:r>
            <a:endParaRPr lang="en-US" sz="2800" spc="30" dirty="0">
              <a:cs typeface="+mn-ea"/>
              <a:sym typeface="+mn-lt"/>
            </a:endParaRPr>
          </a:p>
        </p:txBody>
      </p:sp>
      <p:pic>
        <p:nvPicPr>
          <p:cNvPr id="13" name="圖形 12" descr="上班族">
            <a:extLst>
              <a:ext uri="{FF2B5EF4-FFF2-40B4-BE49-F238E27FC236}">
                <a16:creationId xmlns="" xmlns:a16="http://schemas.microsoft.com/office/drawing/2014/main" id="{1EC865A9-8B3E-4D36-8FB0-2ED83A9B1D1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5966" y="1087719"/>
            <a:ext cx="524325" cy="524325"/>
          </a:xfrm>
          <a:prstGeom prst="rect">
            <a:avLst/>
          </a:prstGeom>
        </p:spPr>
      </p:pic>
      <p:sp>
        <p:nvSpPr>
          <p:cNvPr id="15" name="TextBox 8">
            <a:extLst>
              <a:ext uri="{FF2B5EF4-FFF2-40B4-BE49-F238E27FC236}">
                <a16:creationId xmlns="" xmlns:a16="http://schemas.microsoft.com/office/drawing/2014/main" id="{37909026-2EB1-4BA1-9F32-E1B8CC333C5B}"/>
              </a:ext>
            </a:extLst>
          </p:cNvPr>
          <p:cNvSpPr txBox="1"/>
          <p:nvPr/>
        </p:nvSpPr>
        <p:spPr>
          <a:xfrm>
            <a:off x="6878417" y="1143765"/>
            <a:ext cx="4071230" cy="480131"/>
          </a:xfrm>
          <a:prstGeom prst="rect">
            <a:avLst/>
          </a:prstGeom>
          <a:noFill/>
        </p:spPr>
        <p:txBody>
          <a:bodyPr wrap="square" rtlCol="0">
            <a:spAutoFit/>
          </a:bodyPr>
          <a:lstStyle/>
          <a:p>
            <a:pPr algn="ctr">
              <a:lnSpc>
                <a:spcPct val="90000"/>
              </a:lnSpc>
            </a:pPr>
            <a:r>
              <a:rPr lang="zh-TW" altLang="en-US" sz="2800" spc="30" dirty="0">
                <a:cs typeface="+mn-ea"/>
                <a:sym typeface="+mn-lt"/>
              </a:rPr>
              <a:t>行政主廚</a:t>
            </a:r>
            <a:endParaRPr lang="en-US" sz="2800" spc="30" dirty="0">
              <a:cs typeface="+mn-ea"/>
              <a:sym typeface="+mn-lt"/>
            </a:endParaRPr>
          </a:p>
        </p:txBody>
      </p:sp>
      <p:pic>
        <p:nvPicPr>
          <p:cNvPr id="16" name="圖形 15" descr="主廚">
            <a:extLst>
              <a:ext uri="{FF2B5EF4-FFF2-40B4-BE49-F238E27FC236}">
                <a16:creationId xmlns="" xmlns:a16="http://schemas.microsoft.com/office/drawing/2014/main" id="{8A67B96F-D12A-45D9-9A02-66C960BFFC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618632" y="1098296"/>
            <a:ext cx="525600" cy="525600"/>
          </a:xfrm>
          <a:prstGeom prst="rect">
            <a:avLst/>
          </a:prstGeom>
        </p:spPr>
      </p:pic>
      <p:sp>
        <p:nvSpPr>
          <p:cNvPr id="17" name="內容版面配置區 3">
            <a:extLst>
              <a:ext uri="{FF2B5EF4-FFF2-40B4-BE49-F238E27FC236}">
                <a16:creationId xmlns="" xmlns:a16="http://schemas.microsoft.com/office/drawing/2014/main" id="{3A075407-00B0-49FC-8D28-BCA913E9EE6C}"/>
              </a:ext>
            </a:extLst>
          </p:cNvPr>
          <p:cNvSpPr>
            <a:spLocks noGrp="1"/>
          </p:cNvSpPr>
          <p:nvPr>
            <p:ph sz="half" idx="2"/>
          </p:nvPr>
        </p:nvSpPr>
        <p:spPr>
          <a:xfrm>
            <a:off x="6578588" y="2226004"/>
            <a:ext cx="5181600" cy="4351338"/>
          </a:xfrm>
        </p:spPr>
        <p:txBody>
          <a:bodyPr/>
          <a:lstStyle/>
          <a:p>
            <a:pPr marL="0" indent="0">
              <a:lnSpc>
                <a:spcPct val="100000"/>
              </a:lnSpc>
              <a:buNone/>
            </a:pPr>
            <a:r>
              <a:rPr lang="zh-TW" altLang="en-US" sz="2000" dirty="0" smtClean="0"/>
              <a:t>其他</a:t>
            </a:r>
            <a:r>
              <a:rPr lang="en-US" altLang="zh-TW" sz="2000" dirty="0"/>
              <a:t/>
            </a:r>
            <a:br>
              <a:rPr lang="en-US" altLang="zh-TW" sz="2000" dirty="0"/>
            </a:br>
            <a:r>
              <a:rPr lang="en-US" altLang="zh-TW" sz="2000" dirty="0" smtClean="0"/>
              <a:t>1.</a:t>
            </a:r>
            <a:r>
              <a:rPr lang="zh-TW" altLang="en-US" sz="2000" dirty="0"/>
              <a:t>員工優惠餐  </a:t>
            </a:r>
            <a:r>
              <a:rPr lang="en-US" altLang="zh-TW" sz="2000" dirty="0"/>
              <a:t/>
            </a:r>
            <a:br>
              <a:rPr lang="en-US" altLang="zh-TW" sz="2000" dirty="0"/>
            </a:br>
            <a:r>
              <a:rPr lang="en-US" altLang="zh-TW" sz="2000" dirty="0" smtClean="0"/>
              <a:t>2.</a:t>
            </a:r>
            <a:r>
              <a:rPr lang="zh-TW" altLang="en-US" sz="2000" dirty="0"/>
              <a:t>每年健康檢查補助</a:t>
            </a:r>
            <a:r>
              <a:rPr lang="en-US" altLang="zh-TW" sz="2000" dirty="0"/>
              <a:t/>
            </a:r>
            <a:br>
              <a:rPr lang="en-US" altLang="zh-TW" sz="2000" dirty="0"/>
            </a:br>
            <a:r>
              <a:rPr lang="en-US" altLang="zh-TW" sz="2000" dirty="0" smtClean="0"/>
              <a:t>3.</a:t>
            </a:r>
            <a:r>
              <a:rPr lang="zh-TW" altLang="en-US" sz="2000" dirty="0" smtClean="0"/>
              <a:t> </a:t>
            </a:r>
            <a:r>
              <a:rPr lang="en-US" altLang="zh-TW" sz="2000" dirty="0"/>
              <a:t>36</a:t>
            </a:r>
            <a:r>
              <a:rPr lang="zh-TW" altLang="en-US" sz="2000" dirty="0"/>
              <a:t>歲以上依年齡給予更優健康檢查額度補助</a:t>
            </a:r>
            <a:r>
              <a:rPr lang="en-US" altLang="zh-TW" sz="2000" dirty="0"/>
              <a:t>(6000</a:t>
            </a:r>
            <a:r>
              <a:rPr lang="zh-TW" altLang="en-US" sz="2000" dirty="0"/>
              <a:t>元</a:t>
            </a:r>
            <a:r>
              <a:rPr lang="en-US" altLang="zh-TW" sz="2000" dirty="0"/>
              <a:t>)</a:t>
            </a:r>
          </a:p>
          <a:p>
            <a:pPr marL="0" indent="0">
              <a:lnSpc>
                <a:spcPct val="100000"/>
              </a:lnSpc>
              <a:buNone/>
            </a:pPr>
            <a:endParaRPr lang="zh-TW" altLang="en-US" sz="2000" dirty="0"/>
          </a:p>
          <a:p>
            <a:pPr marL="0" indent="0">
              <a:lnSpc>
                <a:spcPct val="100000"/>
              </a:lnSpc>
              <a:buNone/>
            </a:pPr>
            <a:endParaRPr lang="zh-TW" altLang="en-US" sz="2000" dirty="0"/>
          </a:p>
        </p:txBody>
      </p:sp>
      <p:sp>
        <p:nvSpPr>
          <p:cNvPr id="18" name="TextBox 8">
            <a:extLst>
              <a:ext uri="{FF2B5EF4-FFF2-40B4-BE49-F238E27FC236}">
                <a16:creationId xmlns="" xmlns:a16="http://schemas.microsoft.com/office/drawing/2014/main" id="{EB1C9E5A-23CC-43C3-98E0-975D8DD04171}"/>
              </a:ext>
            </a:extLst>
          </p:cNvPr>
          <p:cNvSpPr txBox="1"/>
          <p:nvPr/>
        </p:nvSpPr>
        <p:spPr>
          <a:xfrm>
            <a:off x="0" y="1767695"/>
            <a:ext cx="4071230" cy="400110"/>
          </a:xfrm>
          <a:prstGeom prst="rect">
            <a:avLst/>
          </a:prstGeom>
          <a:noFill/>
        </p:spPr>
        <p:txBody>
          <a:bodyPr wrap="square" rtlCol="0">
            <a:spAutoFit/>
          </a:bodyPr>
          <a:lstStyle/>
          <a:p>
            <a:pPr algn="ctr"/>
            <a:r>
              <a:rPr lang="zh-TW" altLang="zh-TW" sz="2000" dirty="0"/>
              <a:t>月薪</a:t>
            </a:r>
            <a:r>
              <a:rPr lang="en-US" altLang="zh-TW" sz="2000" dirty="0"/>
              <a:t> 33,000~35,000</a:t>
            </a:r>
            <a:r>
              <a:rPr lang="zh-TW" altLang="zh-TW" sz="2000" dirty="0"/>
              <a:t>元</a:t>
            </a:r>
          </a:p>
        </p:txBody>
      </p:sp>
      <p:pic>
        <p:nvPicPr>
          <p:cNvPr id="19" name="圖形 18" descr="硬幣">
            <a:extLst>
              <a:ext uri="{FF2B5EF4-FFF2-40B4-BE49-F238E27FC236}">
                <a16:creationId xmlns="" xmlns:a16="http://schemas.microsoft.com/office/drawing/2014/main" id="{52BDF300-3CBC-4580-A0C0-D66D1F5ACA4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78053" y="1704950"/>
            <a:ext cx="525600" cy="525600"/>
          </a:xfrm>
          <a:prstGeom prst="rect">
            <a:avLst/>
          </a:prstGeom>
        </p:spPr>
      </p:pic>
      <p:pic>
        <p:nvPicPr>
          <p:cNvPr id="21" name="圖形 20" descr="錢">
            <a:extLst>
              <a:ext uri="{FF2B5EF4-FFF2-40B4-BE49-F238E27FC236}">
                <a16:creationId xmlns="" xmlns:a16="http://schemas.microsoft.com/office/drawing/2014/main" id="{4C09EBC2-B92D-476F-A818-9B768468A5E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28268" y="2201708"/>
            <a:ext cx="525600" cy="525600"/>
          </a:xfrm>
          <a:prstGeom prst="rect">
            <a:avLst/>
          </a:prstGeom>
        </p:spPr>
      </p:pic>
      <p:pic>
        <p:nvPicPr>
          <p:cNvPr id="23" name="圖形 22" descr="咖啡">
            <a:extLst>
              <a:ext uri="{FF2B5EF4-FFF2-40B4-BE49-F238E27FC236}">
                <a16:creationId xmlns="" xmlns:a16="http://schemas.microsoft.com/office/drawing/2014/main" id="{5651DE97-A7EF-4437-ACF1-56D7759F64D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428268" y="4161349"/>
            <a:ext cx="525600" cy="525600"/>
          </a:xfrm>
          <a:prstGeom prst="rect">
            <a:avLst/>
          </a:prstGeom>
        </p:spPr>
      </p:pic>
      <p:pic>
        <p:nvPicPr>
          <p:cNvPr id="25" name="圖形 24" descr="放大">
            <a:extLst>
              <a:ext uri="{FF2B5EF4-FFF2-40B4-BE49-F238E27FC236}">
                <a16:creationId xmlns="" xmlns:a16="http://schemas.microsoft.com/office/drawing/2014/main" id="{D4FCC136-6475-415D-80A1-8548256B0B94}"/>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6052988" y="2198436"/>
            <a:ext cx="525600" cy="525600"/>
          </a:xfrm>
          <a:prstGeom prst="rect">
            <a:avLst/>
          </a:prstGeom>
        </p:spPr>
      </p:pic>
    </p:spTree>
    <p:extLst>
      <p:ext uri="{BB962C8B-B14F-4D97-AF65-F5344CB8AC3E}">
        <p14:creationId xmlns:p14="http://schemas.microsoft.com/office/powerpoint/2010/main" val="24942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700"/>
                            </p:stCondLst>
                            <p:childTnLst>
                              <p:par>
                                <p:cTn id="9" presetID="31"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 calcmode="lin" valueType="num">
                                      <p:cBhvr>
                                        <p:cTn id="13" dur="500" fill="hold"/>
                                        <p:tgtEl>
                                          <p:spTgt spid="13"/>
                                        </p:tgtEl>
                                        <p:attrNameLst>
                                          <p:attrName>style.rotation</p:attrName>
                                        </p:attrNameLst>
                                      </p:cBhvr>
                                      <p:tavLst>
                                        <p:tav tm="0">
                                          <p:val>
                                            <p:fltVal val="90"/>
                                          </p:val>
                                        </p:tav>
                                        <p:tav tm="100000">
                                          <p:val>
                                            <p:fltVal val="0"/>
                                          </p:val>
                                        </p:tav>
                                      </p:tavLst>
                                    </p:anim>
                                    <p:animEffect transition="in" filter="fade">
                                      <p:cBhvr>
                                        <p:cTn id="14" dur="500"/>
                                        <p:tgtEl>
                                          <p:spTgt spid="13"/>
                                        </p:tgtEl>
                                      </p:cBhvr>
                                    </p:animEffect>
                                  </p:childTnLst>
                                </p:cTn>
                              </p:par>
                              <p:par>
                                <p:cTn id="15" presetID="3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 calcmode="lin" valueType="num">
                                      <p:cBhvr>
                                        <p:cTn id="19" dur="500" fill="hold"/>
                                        <p:tgtEl>
                                          <p:spTgt spid="16"/>
                                        </p:tgtEl>
                                        <p:attrNameLst>
                                          <p:attrName>style.rotation</p:attrName>
                                        </p:attrNameLst>
                                      </p:cBhvr>
                                      <p:tavLst>
                                        <p:tav tm="0">
                                          <p:val>
                                            <p:fltVal val="90"/>
                                          </p:val>
                                        </p:tav>
                                        <p:tav tm="100000">
                                          <p:val>
                                            <p:fltVal val="0"/>
                                          </p:val>
                                        </p:tav>
                                      </p:tavLst>
                                    </p:anim>
                                    <p:animEffect transition="in" filter="fade">
                                      <p:cBhvr>
                                        <p:cTn id="20" dur="500"/>
                                        <p:tgtEl>
                                          <p:spTgt spid="16"/>
                                        </p:tgtEl>
                                      </p:cBhvr>
                                    </p:animEffect>
                                  </p:childTnLst>
                                </p:cTn>
                              </p:par>
                            </p:childTnLst>
                          </p:cTn>
                        </p:par>
                        <p:par>
                          <p:cTn id="21" fill="hold">
                            <p:stCondLst>
                              <p:cond delay="1200"/>
                            </p:stCondLst>
                            <p:childTnLst>
                              <p:par>
                                <p:cTn id="22" presetID="10" presetClass="entr" presetSubtype="0" fill="hold" grpId="0" nodeType="afterEffect">
                                  <p:stCondLst>
                                    <p:cond delay="0"/>
                                  </p:stCondLst>
                                  <p:iterate type="lt">
                                    <p:tmPct val="10000"/>
                                  </p:iterate>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1850"/>
                            </p:stCondLst>
                            <p:childTnLst>
                              <p:par>
                                <p:cTn id="29" presetID="3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 calcmode="lin" valueType="num">
                                      <p:cBhvr>
                                        <p:cTn id="33" dur="500" fill="hold"/>
                                        <p:tgtEl>
                                          <p:spTgt spid="19"/>
                                        </p:tgtEl>
                                        <p:attrNameLst>
                                          <p:attrName>style.rotation</p:attrName>
                                        </p:attrNameLst>
                                      </p:cBhvr>
                                      <p:tavLst>
                                        <p:tav tm="0">
                                          <p:val>
                                            <p:fltVal val="90"/>
                                          </p:val>
                                        </p:tav>
                                        <p:tav tm="100000">
                                          <p:val>
                                            <p:fltVal val="0"/>
                                          </p:val>
                                        </p:tav>
                                      </p:tavLst>
                                    </p:anim>
                                    <p:animEffect transition="in" filter="fade">
                                      <p:cBhvr>
                                        <p:cTn id="34" dur="500"/>
                                        <p:tgtEl>
                                          <p:spTgt spid="19"/>
                                        </p:tgtEl>
                                      </p:cBhvr>
                                    </p:animEffect>
                                  </p:childTnLst>
                                </p:cTn>
                              </p:par>
                            </p:childTnLst>
                          </p:cTn>
                        </p:par>
                        <p:par>
                          <p:cTn id="35" fill="hold">
                            <p:stCondLst>
                              <p:cond delay="2350"/>
                            </p:stCondLst>
                            <p:childTnLst>
                              <p:par>
                                <p:cTn id="36" presetID="10"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par>
                          <p:cTn id="39" fill="hold">
                            <p:stCondLst>
                              <p:cond delay="2850"/>
                            </p:stCondLst>
                            <p:childTnLst>
                              <p:par>
                                <p:cTn id="40" presetID="31"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 calcmode="lin" valueType="num">
                                      <p:cBhvr>
                                        <p:cTn id="44" dur="500" fill="hold"/>
                                        <p:tgtEl>
                                          <p:spTgt spid="21"/>
                                        </p:tgtEl>
                                        <p:attrNameLst>
                                          <p:attrName>style.rotation</p:attrName>
                                        </p:attrNameLst>
                                      </p:cBhvr>
                                      <p:tavLst>
                                        <p:tav tm="0">
                                          <p:val>
                                            <p:fltVal val="90"/>
                                          </p:val>
                                        </p:tav>
                                        <p:tav tm="100000">
                                          <p:val>
                                            <p:fltVal val="0"/>
                                          </p:val>
                                        </p:tav>
                                      </p:tavLst>
                                    </p:anim>
                                    <p:animEffect transition="in" filter="fade">
                                      <p:cBhvr>
                                        <p:cTn id="45" dur="500"/>
                                        <p:tgtEl>
                                          <p:spTgt spid="21"/>
                                        </p:tgtEl>
                                      </p:cBhvr>
                                    </p:animEffect>
                                  </p:childTnLst>
                                </p:cTn>
                              </p:par>
                            </p:childTnLst>
                          </p:cTn>
                        </p:par>
                        <p:par>
                          <p:cTn id="46" fill="hold">
                            <p:stCondLst>
                              <p:cond delay="3350"/>
                            </p:stCondLst>
                            <p:childTnLst>
                              <p:par>
                                <p:cTn id="47" presetID="10" presetClass="entr" presetSubtype="0" fill="hold" grpId="0" nodeType="after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animEffect transition="in" filter="fade">
                                      <p:cBhvr>
                                        <p:cTn id="49" dur="500"/>
                                        <p:tgtEl>
                                          <p:spTgt spid="3">
                                            <p:txEl>
                                              <p:pRg st="0" end="0"/>
                                            </p:txEl>
                                          </p:spTgt>
                                        </p:tgtEl>
                                      </p:cBhvr>
                                    </p:animEffect>
                                  </p:childTnLst>
                                </p:cTn>
                              </p:par>
                            </p:childTnLst>
                          </p:cTn>
                        </p:par>
                        <p:par>
                          <p:cTn id="50" fill="hold">
                            <p:stCondLst>
                              <p:cond delay="3850"/>
                            </p:stCondLst>
                            <p:childTnLst>
                              <p:par>
                                <p:cTn id="51" presetID="10" presetClass="entr" presetSubtype="0" fill="hold" grpId="0" nodeType="after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animEffect transition="in" filter="fade">
                                      <p:cBhvr>
                                        <p:cTn id="53" dur="500"/>
                                        <p:tgtEl>
                                          <p:spTgt spid="3">
                                            <p:txEl>
                                              <p:pRg st="1" end="1"/>
                                            </p:txEl>
                                          </p:spTgt>
                                        </p:tgtEl>
                                      </p:cBhvr>
                                    </p:animEffect>
                                  </p:childTnLst>
                                </p:cTn>
                              </p:par>
                            </p:childTnLst>
                          </p:cTn>
                        </p:par>
                        <p:par>
                          <p:cTn id="54" fill="hold">
                            <p:stCondLst>
                              <p:cond delay="4350"/>
                            </p:stCondLst>
                            <p:childTnLst>
                              <p:par>
                                <p:cTn id="55" presetID="31" presetClass="entr" presetSubtype="0"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 calcmode="lin" valueType="num">
                                      <p:cBhvr>
                                        <p:cTn id="59" dur="500" fill="hold"/>
                                        <p:tgtEl>
                                          <p:spTgt spid="23"/>
                                        </p:tgtEl>
                                        <p:attrNameLst>
                                          <p:attrName>style.rotation</p:attrName>
                                        </p:attrNameLst>
                                      </p:cBhvr>
                                      <p:tavLst>
                                        <p:tav tm="0">
                                          <p:val>
                                            <p:fltVal val="90"/>
                                          </p:val>
                                        </p:tav>
                                        <p:tav tm="100000">
                                          <p:val>
                                            <p:fltVal val="0"/>
                                          </p:val>
                                        </p:tav>
                                      </p:tavLst>
                                    </p:anim>
                                    <p:animEffect transition="in" filter="fade">
                                      <p:cBhvr>
                                        <p:cTn id="60" dur="500"/>
                                        <p:tgtEl>
                                          <p:spTgt spid="23"/>
                                        </p:tgtEl>
                                      </p:cBhvr>
                                    </p:animEffect>
                                  </p:childTnLst>
                                </p:cTn>
                              </p:par>
                            </p:childTnLst>
                          </p:cTn>
                        </p:par>
                        <p:par>
                          <p:cTn id="61" fill="hold">
                            <p:stCondLst>
                              <p:cond delay="4850"/>
                            </p:stCondLst>
                            <p:childTnLst>
                              <p:par>
                                <p:cTn id="62" presetID="10" presetClass="entr" presetSubtype="0" fill="hold" grpId="0" nodeType="after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animEffect transition="in" filter="fade">
                                      <p:cBhvr>
                                        <p:cTn id="64" dur="500"/>
                                        <p:tgtEl>
                                          <p:spTgt spid="3">
                                            <p:txEl>
                                              <p:pRg st="2" end="2"/>
                                            </p:txEl>
                                          </p:spTgt>
                                        </p:tgtEl>
                                      </p:cBhvr>
                                    </p:animEffect>
                                  </p:childTnLst>
                                </p:cTn>
                              </p:par>
                            </p:childTnLst>
                          </p:cTn>
                        </p:par>
                        <p:par>
                          <p:cTn id="65" fill="hold">
                            <p:stCondLst>
                              <p:cond delay="5350"/>
                            </p:stCondLst>
                            <p:childTnLst>
                              <p:par>
                                <p:cTn id="66" presetID="10" presetClass="entr" presetSubtype="0" fill="hold" grpId="0" nodeType="after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fade">
                                      <p:cBhvr>
                                        <p:cTn id="68" dur="500"/>
                                        <p:tgtEl>
                                          <p:spTgt spid="3">
                                            <p:txEl>
                                              <p:pRg st="3" end="3"/>
                                            </p:txEl>
                                          </p:spTgt>
                                        </p:tgtEl>
                                      </p:cBhvr>
                                    </p:animEffect>
                                  </p:childTnLst>
                                </p:cTn>
                              </p:par>
                            </p:childTnLst>
                          </p:cTn>
                        </p:par>
                        <p:par>
                          <p:cTn id="69" fill="hold">
                            <p:stCondLst>
                              <p:cond delay="5850"/>
                            </p:stCondLst>
                            <p:childTnLst>
                              <p:par>
                                <p:cTn id="70" presetID="31" presetClass="entr" presetSubtype="0" fill="hold"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 calcmode="lin" valueType="num">
                                      <p:cBhvr>
                                        <p:cTn id="74" dur="500" fill="hold"/>
                                        <p:tgtEl>
                                          <p:spTgt spid="25"/>
                                        </p:tgtEl>
                                        <p:attrNameLst>
                                          <p:attrName>style.rotation</p:attrName>
                                        </p:attrNameLst>
                                      </p:cBhvr>
                                      <p:tavLst>
                                        <p:tav tm="0">
                                          <p:val>
                                            <p:fltVal val="90"/>
                                          </p:val>
                                        </p:tav>
                                        <p:tav tm="100000">
                                          <p:val>
                                            <p:fltVal val="0"/>
                                          </p:val>
                                        </p:tav>
                                      </p:tavLst>
                                    </p:anim>
                                    <p:animEffect transition="in" filter="fade">
                                      <p:cBhvr>
                                        <p:cTn id="75" dur="500"/>
                                        <p:tgtEl>
                                          <p:spTgt spid="25"/>
                                        </p:tgtEl>
                                      </p:cBhvr>
                                    </p:animEffect>
                                  </p:childTnLst>
                                </p:cTn>
                              </p:par>
                            </p:childTnLst>
                          </p:cTn>
                        </p:par>
                        <p:par>
                          <p:cTn id="76" fill="hold">
                            <p:stCondLst>
                              <p:cond delay="6350"/>
                            </p:stCondLst>
                            <p:childTnLst>
                              <p:par>
                                <p:cTn id="77" presetID="10" presetClass="entr" presetSubtype="0" fill="hold" grpId="0" nodeType="afterEffect">
                                  <p:stCondLst>
                                    <p:cond delay="0"/>
                                  </p:stCondLst>
                                  <p:childTnLst>
                                    <p:set>
                                      <p:cBhvr>
                                        <p:cTn id="78" dur="1" fill="hold">
                                          <p:stCondLst>
                                            <p:cond delay="0"/>
                                          </p:stCondLst>
                                        </p:cTn>
                                        <p:tgtEl>
                                          <p:spTgt spid="17">
                                            <p:txEl>
                                              <p:pRg st="0" end="0"/>
                                            </p:txEl>
                                          </p:spTgt>
                                        </p:tgtEl>
                                        <p:attrNameLst>
                                          <p:attrName>style.visibility</p:attrName>
                                        </p:attrNameLst>
                                      </p:cBhvr>
                                      <p:to>
                                        <p:strVal val="visible"/>
                                      </p:to>
                                    </p:set>
                                    <p:animEffect transition="in" filter="fade">
                                      <p:cBhvr>
                                        <p:cTn id="79"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1" grpId="0"/>
      <p:bldP spid="15" grpId="0"/>
      <p:bldP spid="17" grpId="0" build="p"/>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2">
            <a:extLst>
              <a:ext uri="{FF2B5EF4-FFF2-40B4-BE49-F238E27FC236}">
                <a16:creationId xmlns="" xmlns:a16="http://schemas.microsoft.com/office/drawing/2014/main" id="{586C12C6-8BC5-4C57-B7BE-41CBD3FB3C07}"/>
              </a:ext>
            </a:extLst>
          </p:cNvPr>
          <p:cNvSpPr>
            <a:spLocks noGrp="1"/>
          </p:cNvSpPr>
          <p:nvPr>
            <p:ph sz="half" idx="1"/>
          </p:nvPr>
        </p:nvSpPr>
        <p:spPr>
          <a:xfrm>
            <a:off x="5475647" y="2506662"/>
            <a:ext cx="6483610" cy="4351338"/>
          </a:xfrm>
        </p:spPr>
        <p:txBody>
          <a:bodyPr/>
          <a:lstStyle/>
          <a:p>
            <a:pPr marL="0" indent="0">
              <a:lnSpc>
                <a:spcPct val="100000"/>
              </a:lnSpc>
              <a:buNone/>
            </a:pPr>
            <a:r>
              <a:rPr lang="zh-TW" altLang="en-US" sz="2000" dirty="0"/>
              <a:t>獎金 </a:t>
            </a:r>
            <a:r>
              <a:rPr lang="en-US" altLang="zh-TW" sz="2000" dirty="0"/>
              <a:t>/ </a:t>
            </a:r>
            <a:r>
              <a:rPr lang="zh-TW" altLang="en-US" sz="2000" dirty="0"/>
              <a:t>禮品類</a:t>
            </a:r>
            <a:endParaRPr lang="en-US" altLang="zh-TW" sz="2000" dirty="0"/>
          </a:p>
          <a:p>
            <a:pPr>
              <a:lnSpc>
                <a:spcPct val="100000"/>
              </a:lnSpc>
              <a:buFont typeface="Wingdings" panose="05000000000000000000" pitchFamily="2" charset="2"/>
              <a:buChar char="l"/>
            </a:pPr>
            <a:r>
              <a:rPr lang="zh-TW" altLang="en-US" sz="2000" dirty="0"/>
              <a:t>全勤獎金</a:t>
            </a:r>
            <a:endParaRPr lang="en-US" altLang="zh-TW" sz="2000" dirty="0"/>
          </a:p>
          <a:p>
            <a:pPr marL="0" indent="0">
              <a:lnSpc>
                <a:spcPct val="100000"/>
              </a:lnSpc>
              <a:buNone/>
            </a:pPr>
            <a:endParaRPr lang="en-US" altLang="zh-TW" sz="2000" dirty="0"/>
          </a:p>
          <a:p>
            <a:pPr marL="0" indent="0">
              <a:lnSpc>
                <a:spcPct val="100000"/>
              </a:lnSpc>
              <a:buNone/>
            </a:pPr>
            <a:r>
              <a:rPr lang="zh-TW" altLang="en-US" sz="2000" dirty="0"/>
              <a:t>娛 樂 福 利</a:t>
            </a:r>
            <a:endParaRPr lang="en-US" altLang="zh-TW" sz="2000" dirty="0"/>
          </a:p>
          <a:p>
            <a:pPr>
              <a:lnSpc>
                <a:spcPct val="100000"/>
              </a:lnSpc>
              <a:buFont typeface="Wingdings" panose="05000000000000000000" pitchFamily="2" charset="2"/>
              <a:buChar char="l"/>
            </a:pPr>
            <a:r>
              <a:rPr lang="zh-TW" altLang="en-US" sz="2000" dirty="0"/>
              <a:t>國內旅遊、國外旅遊</a:t>
            </a:r>
            <a:endParaRPr lang="en-US" altLang="zh-TW" sz="2000" dirty="0"/>
          </a:p>
          <a:p>
            <a:pPr marL="0" indent="0">
              <a:lnSpc>
                <a:spcPct val="100000"/>
              </a:lnSpc>
              <a:buNone/>
            </a:pPr>
            <a:endParaRPr lang="en-US" altLang="zh-TW" sz="2000" dirty="0"/>
          </a:p>
          <a:p>
            <a:pPr marL="0" indent="0">
              <a:lnSpc>
                <a:spcPct val="100000"/>
              </a:lnSpc>
              <a:buNone/>
            </a:pPr>
            <a:r>
              <a:rPr lang="zh-TW" altLang="en-US" sz="2000" dirty="0"/>
              <a:t>衣 著 福 利</a:t>
            </a:r>
            <a:endParaRPr lang="en-US" altLang="zh-TW" sz="2000" dirty="0"/>
          </a:p>
          <a:p>
            <a:pPr>
              <a:lnSpc>
                <a:spcPct val="100000"/>
              </a:lnSpc>
              <a:buFont typeface="Wingdings" panose="05000000000000000000" pitchFamily="2" charset="2"/>
              <a:buChar char="l"/>
            </a:pPr>
            <a:r>
              <a:rPr lang="zh-TW" altLang="en-US" sz="2000" dirty="0"/>
              <a:t>員工制服</a:t>
            </a:r>
          </a:p>
        </p:txBody>
      </p:sp>
      <p:sp>
        <p:nvSpPr>
          <p:cNvPr id="6" name="TextBox 8">
            <a:extLst>
              <a:ext uri="{FF2B5EF4-FFF2-40B4-BE49-F238E27FC236}">
                <a16:creationId xmlns="" xmlns:a16="http://schemas.microsoft.com/office/drawing/2014/main" id="{E9DD3A36-54E7-4EB4-AFB2-62CFF4520901}"/>
              </a:ext>
            </a:extLst>
          </p:cNvPr>
          <p:cNvSpPr txBox="1"/>
          <p:nvPr/>
        </p:nvSpPr>
        <p:spPr>
          <a:xfrm>
            <a:off x="4060385" y="439109"/>
            <a:ext cx="4071230"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薪資</a:t>
            </a:r>
            <a:r>
              <a:rPr lang="en-US" altLang="zh-TW" sz="3600" spc="30" dirty="0">
                <a:solidFill>
                  <a:srgbClr val="3F8B6F"/>
                </a:solidFill>
                <a:cs typeface="+mn-ea"/>
                <a:sym typeface="+mn-lt"/>
              </a:rPr>
              <a:t>/</a:t>
            </a:r>
            <a:r>
              <a:rPr lang="zh-TW" altLang="en-US" sz="3600" spc="30" dirty="0">
                <a:solidFill>
                  <a:srgbClr val="3F8B6F"/>
                </a:solidFill>
                <a:cs typeface="+mn-ea"/>
                <a:sym typeface="+mn-lt"/>
              </a:rPr>
              <a:t>福利</a:t>
            </a:r>
            <a:endParaRPr lang="en-US" sz="3600" spc="30" dirty="0">
              <a:solidFill>
                <a:srgbClr val="3F8B6F"/>
              </a:solidFill>
              <a:cs typeface="+mn-ea"/>
              <a:sym typeface="+mn-lt"/>
            </a:endParaRPr>
          </a:p>
        </p:txBody>
      </p:sp>
      <p:sp>
        <p:nvSpPr>
          <p:cNvPr id="8" name="TextBox 8">
            <a:extLst>
              <a:ext uri="{FF2B5EF4-FFF2-40B4-BE49-F238E27FC236}">
                <a16:creationId xmlns="" xmlns:a16="http://schemas.microsoft.com/office/drawing/2014/main" id="{02AB8C1A-F865-4C91-9E18-A7FBF31D1B1F}"/>
              </a:ext>
            </a:extLst>
          </p:cNvPr>
          <p:cNvSpPr txBox="1"/>
          <p:nvPr/>
        </p:nvSpPr>
        <p:spPr>
          <a:xfrm>
            <a:off x="4060385" y="2015275"/>
            <a:ext cx="4071230" cy="400110"/>
          </a:xfrm>
          <a:prstGeom prst="rect">
            <a:avLst/>
          </a:prstGeom>
          <a:noFill/>
        </p:spPr>
        <p:txBody>
          <a:bodyPr wrap="square" rtlCol="0">
            <a:spAutoFit/>
          </a:bodyPr>
          <a:lstStyle/>
          <a:p>
            <a:pPr algn="ctr"/>
            <a:r>
              <a:rPr lang="zh-TW" altLang="en-US" sz="2000" dirty="0"/>
              <a:t>時薪 </a:t>
            </a:r>
            <a:r>
              <a:rPr lang="en-US" altLang="zh-TW" sz="2000" dirty="0"/>
              <a:t>158</a:t>
            </a:r>
            <a:r>
              <a:rPr lang="zh-TW" altLang="en-US" sz="2000" dirty="0"/>
              <a:t>元</a:t>
            </a:r>
            <a:endParaRPr lang="zh-TW" altLang="zh-TW" sz="2000" dirty="0"/>
          </a:p>
        </p:txBody>
      </p:sp>
      <p:pic>
        <p:nvPicPr>
          <p:cNvPr id="9" name="圖形 8" descr="硬幣">
            <a:extLst>
              <a:ext uri="{FF2B5EF4-FFF2-40B4-BE49-F238E27FC236}">
                <a16:creationId xmlns="" xmlns:a16="http://schemas.microsoft.com/office/drawing/2014/main" id="{02D887AB-7766-41CE-9591-41EFF2A02B6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899832" y="1963132"/>
            <a:ext cx="525600" cy="525600"/>
          </a:xfrm>
          <a:prstGeom prst="rect">
            <a:avLst/>
          </a:prstGeom>
        </p:spPr>
      </p:pic>
      <p:pic>
        <p:nvPicPr>
          <p:cNvPr id="10" name="圖形 9" descr="錢">
            <a:extLst>
              <a:ext uri="{FF2B5EF4-FFF2-40B4-BE49-F238E27FC236}">
                <a16:creationId xmlns="" xmlns:a16="http://schemas.microsoft.com/office/drawing/2014/main" id="{49F91203-EB9A-464C-8F21-BC254DFAA68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50047" y="2459890"/>
            <a:ext cx="525600" cy="525600"/>
          </a:xfrm>
          <a:prstGeom prst="rect">
            <a:avLst/>
          </a:prstGeom>
        </p:spPr>
      </p:pic>
      <p:sp>
        <p:nvSpPr>
          <p:cNvPr id="13" name="TextBox 8">
            <a:extLst>
              <a:ext uri="{FF2B5EF4-FFF2-40B4-BE49-F238E27FC236}">
                <a16:creationId xmlns="" xmlns:a16="http://schemas.microsoft.com/office/drawing/2014/main" id="{AEE59D28-01EE-49C7-A6C0-63C26E9F0DA3}"/>
              </a:ext>
            </a:extLst>
          </p:cNvPr>
          <p:cNvSpPr txBox="1"/>
          <p:nvPr/>
        </p:nvSpPr>
        <p:spPr>
          <a:xfrm>
            <a:off x="1490400" y="1152000"/>
            <a:ext cx="4071230" cy="480131"/>
          </a:xfrm>
          <a:prstGeom prst="rect">
            <a:avLst/>
          </a:prstGeom>
          <a:noFill/>
        </p:spPr>
        <p:txBody>
          <a:bodyPr wrap="square" rtlCol="0">
            <a:spAutoFit/>
          </a:bodyPr>
          <a:lstStyle/>
          <a:p>
            <a:pPr algn="ctr">
              <a:lnSpc>
                <a:spcPct val="90000"/>
              </a:lnSpc>
            </a:pPr>
            <a:r>
              <a:rPr lang="zh-TW" altLang="en-US" sz="2800" spc="30" dirty="0">
                <a:cs typeface="+mn-ea"/>
                <a:sym typeface="+mn-lt"/>
              </a:rPr>
              <a:t>外場</a:t>
            </a:r>
            <a:endParaRPr lang="en-US" sz="2800" spc="30" dirty="0">
              <a:cs typeface="+mn-ea"/>
              <a:sym typeface="+mn-lt"/>
            </a:endParaRPr>
          </a:p>
        </p:txBody>
      </p:sp>
      <p:pic>
        <p:nvPicPr>
          <p:cNvPr id="14" name="圖形 13" descr="服務生">
            <a:extLst>
              <a:ext uri="{FF2B5EF4-FFF2-40B4-BE49-F238E27FC236}">
                <a16:creationId xmlns="" xmlns:a16="http://schemas.microsoft.com/office/drawing/2014/main" id="{8DCE40EC-7D48-4304-987A-F2F4D99646A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559687" y="1098296"/>
            <a:ext cx="525600" cy="525600"/>
          </a:xfrm>
          <a:prstGeom prst="rect">
            <a:avLst/>
          </a:prstGeom>
        </p:spPr>
      </p:pic>
      <p:sp>
        <p:nvSpPr>
          <p:cNvPr id="15" name="TextBox 8">
            <a:extLst>
              <a:ext uri="{FF2B5EF4-FFF2-40B4-BE49-F238E27FC236}">
                <a16:creationId xmlns="" xmlns:a16="http://schemas.microsoft.com/office/drawing/2014/main" id="{61CFC57D-83F2-42CE-B852-51C4C1B82C50}"/>
              </a:ext>
            </a:extLst>
          </p:cNvPr>
          <p:cNvSpPr txBox="1"/>
          <p:nvPr/>
        </p:nvSpPr>
        <p:spPr>
          <a:xfrm>
            <a:off x="6879600" y="1152000"/>
            <a:ext cx="4071230" cy="480131"/>
          </a:xfrm>
          <a:prstGeom prst="rect">
            <a:avLst/>
          </a:prstGeom>
          <a:noFill/>
        </p:spPr>
        <p:txBody>
          <a:bodyPr wrap="square" rtlCol="0">
            <a:spAutoFit/>
          </a:bodyPr>
          <a:lstStyle/>
          <a:p>
            <a:pPr algn="ctr">
              <a:lnSpc>
                <a:spcPct val="90000"/>
              </a:lnSpc>
            </a:pPr>
            <a:r>
              <a:rPr lang="zh-TW" altLang="en-US" sz="2800" spc="30" dirty="0">
                <a:cs typeface="+mn-ea"/>
                <a:sym typeface="+mn-lt"/>
              </a:rPr>
              <a:t>內場</a:t>
            </a:r>
            <a:endParaRPr lang="en-US" sz="2800" spc="30" dirty="0">
              <a:cs typeface="+mn-ea"/>
              <a:sym typeface="+mn-lt"/>
            </a:endParaRPr>
          </a:p>
        </p:txBody>
      </p:sp>
      <p:pic>
        <p:nvPicPr>
          <p:cNvPr id="16" name="圖形 15" descr="刀叉">
            <a:extLst>
              <a:ext uri="{FF2B5EF4-FFF2-40B4-BE49-F238E27FC236}">
                <a16:creationId xmlns="" xmlns:a16="http://schemas.microsoft.com/office/drawing/2014/main" id="{DFE84E27-B02C-4DB0-96D5-6FDB7620CAF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956521" y="1129265"/>
            <a:ext cx="525600" cy="525600"/>
          </a:xfrm>
          <a:prstGeom prst="rect">
            <a:avLst/>
          </a:prstGeom>
        </p:spPr>
      </p:pic>
      <p:pic>
        <p:nvPicPr>
          <p:cNvPr id="18" name="圖形 17" descr="飛機">
            <a:extLst>
              <a:ext uri="{FF2B5EF4-FFF2-40B4-BE49-F238E27FC236}">
                <a16:creationId xmlns="" xmlns:a16="http://schemas.microsoft.com/office/drawing/2014/main" id="{E332C991-581B-4E71-8120-96F107468CE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rot="2174318">
            <a:off x="4917648" y="3719243"/>
            <a:ext cx="590400" cy="590400"/>
          </a:xfrm>
          <a:prstGeom prst="rect">
            <a:avLst/>
          </a:prstGeom>
        </p:spPr>
      </p:pic>
      <p:pic>
        <p:nvPicPr>
          <p:cNvPr id="22" name="圖形 21" descr="套裝">
            <a:extLst>
              <a:ext uri="{FF2B5EF4-FFF2-40B4-BE49-F238E27FC236}">
                <a16:creationId xmlns="" xmlns:a16="http://schemas.microsoft.com/office/drawing/2014/main" id="{12DE70A3-2C32-4E03-8195-DC282A73B77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4899832" y="5048629"/>
            <a:ext cx="525600" cy="525600"/>
          </a:xfrm>
          <a:prstGeom prst="rect">
            <a:avLst/>
          </a:prstGeom>
        </p:spPr>
      </p:pic>
    </p:spTree>
    <p:extLst>
      <p:ext uri="{BB962C8B-B14F-4D97-AF65-F5344CB8AC3E}">
        <p14:creationId xmlns:p14="http://schemas.microsoft.com/office/powerpoint/2010/main" val="110839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1"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 calcmode="lin" valueType="num">
                                      <p:cBhvr>
                                        <p:cTn id="12" dur="500" fill="hold"/>
                                        <p:tgtEl>
                                          <p:spTgt spid="14"/>
                                        </p:tgtEl>
                                        <p:attrNameLst>
                                          <p:attrName>style.rotation</p:attrName>
                                        </p:attrNameLst>
                                      </p:cBhvr>
                                      <p:tavLst>
                                        <p:tav tm="0">
                                          <p:val>
                                            <p:fltVal val="90"/>
                                          </p:val>
                                        </p:tav>
                                        <p:tav tm="100000">
                                          <p:val>
                                            <p:fltVal val="0"/>
                                          </p:val>
                                        </p:tav>
                                      </p:tavLst>
                                    </p:anim>
                                    <p:animEffect transition="in" filter="fade">
                                      <p:cBhvr>
                                        <p:cTn id="13" dur="500"/>
                                        <p:tgtEl>
                                          <p:spTgt spid="14"/>
                                        </p:tgtEl>
                                      </p:cBhvr>
                                    </p:animEffect>
                                  </p:childTnLst>
                                </p:cTn>
                              </p:par>
                              <p:par>
                                <p:cTn id="14" presetID="31"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90"/>
                                          </p:val>
                                        </p:tav>
                                        <p:tav tm="100000">
                                          <p:val>
                                            <p:fltVal val="0"/>
                                          </p:val>
                                        </p:tav>
                                      </p:tavLst>
                                    </p:anim>
                                    <p:animEffect transition="in" filter="fade">
                                      <p:cBhvr>
                                        <p:cTn id="19" dur="500"/>
                                        <p:tgtEl>
                                          <p:spTgt spid="16"/>
                                        </p:tgtEl>
                                      </p:cBhvr>
                                    </p:animEffect>
                                  </p:childTnLst>
                                </p:cTn>
                              </p:par>
                            </p:childTnLst>
                          </p:cTn>
                        </p:par>
                        <p:par>
                          <p:cTn id="20" fill="hold">
                            <p:stCondLst>
                              <p:cond delay="700"/>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1250"/>
                            </p:stCondLst>
                            <p:childTnLst>
                              <p:par>
                                <p:cTn id="28" presetID="31"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 calcmode="lin" valueType="num">
                                      <p:cBhvr>
                                        <p:cTn id="32" dur="500" fill="hold"/>
                                        <p:tgtEl>
                                          <p:spTgt spid="9"/>
                                        </p:tgtEl>
                                        <p:attrNameLst>
                                          <p:attrName>style.rotation</p:attrName>
                                        </p:attrNameLst>
                                      </p:cBhvr>
                                      <p:tavLst>
                                        <p:tav tm="0">
                                          <p:val>
                                            <p:fltVal val="90"/>
                                          </p:val>
                                        </p:tav>
                                        <p:tav tm="100000">
                                          <p:val>
                                            <p:fltVal val="0"/>
                                          </p:val>
                                        </p:tav>
                                      </p:tavLst>
                                    </p:anim>
                                    <p:animEffect transition="in" filter="fade">
                                      <p:cBhvr>
                                        <p:cTn id="33" dur="500"/>
                                        <p:tgtEl>
                                          <p:spTgt spid="9"/>
                                        </p:tgtEl>
                                      </p:cBhvr>
                                    </p:animEffect>
                                  </p:childTnLst>
                                </p:cTn>
                              </p:par>
                            </p:childTnLst>
                          </p:cTn>
                        </p:par>
                        <p:par>
                          <p:cTn id="34" fill="hold">
                            <p:stCondLst>
                              <p:cond delay="175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2500"/>
                            </p:stCondLst>
                            <p:childTnLst>
                              <p:par>
                                <p:cTn id="39" presetID="31"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 calcmode="lin" valueType="num">
                                      <p:cBhvr>
                                        <p:cTn id="43" dur="500" fill="hold"/>
                                        <p:tgtEl>
                                          <p:spTgt spid="10"/>
                                        </p:tgtEl>
                                        <p:attrNameLst>
                                          <p:attrName>style.rotation</p:attrName>
                                        </p:attrNameLst>
                                      </p:cBhvr>
                                      <p:tavLst>
                                        <p:tav tm="0">
                                          <p:val>
                                            <p:fltVal val="90"/>
                                          </p:val>
                                        </p:tav>
                                        <p:tav tm="100000">
                                          <p:val>
                                            <p:fltVal val="0"/>
                                          </p:val>
                                        </p:tav>
                                      </p:tavLst>
                                    </p:anim>
                                    <p:animEffect transition="in" filter="fade">
                                      <p:cBhvr>
                                        <p:cTn id="44" dur="500"/>
                                        <p:tgtEl>
                                          <p:spTgt spid="10"/>
                                        </p:tgtEl>
                                      </p:cBhvr>
                                    </p:animEffect>
                                  </p:childTnLst>
                                </p:cTn>
                              </p:par>
                              <p:par>
                                <p:cTn id="45" presetID="31" presetClass="entr" presetSubtype="0" fill="hold" nodeType="withEffect">
                                  <p:stCondLst>
                                    <p:cond delay="50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 calcmode="lin" valueType="num">
                                      <p:cBhvr>
                                        <p:cTn id="49" dur="500" fill="hold"/>
                                        <p:tgtEl>
                                          <p:spTgt spid="18"/>
                                        </p:tgtEl>
                                        <p:attrNameLst>
                                          <p:attrName>style.rotation</p:attrName>
                                        </p:attrNameLst>
                                      </p:cBhvr>
                                      <p:tavLst>
                                        <p:tav tm="0">
                                          <p:val>
                                            <p:fltVal val="90"/>
                                          </p:val>
                                        </p:tav>
                                        <p:tav tm="100000">
                                          <p:val>
                                            <p:fltVal val="0"/>
                                          </p:val>
                                        </p:tav>
                                      </p:tavLst>
                                    </p:anim>
                                    <p:animEffect transition="in" filter="fade">
                                      <p:cBhvr>
                                        <p:cTn id="50" dur="500"/>
                                        <p:tgtEl>
                                          <p:spTgt spid="18"/>
                                        </p:tgtEl>
                                      </p:cBhvr>
                                    </p:animEffect>
                                  </p:childTnLst>
                                </p:cTn>
                              </p:par>
                              <p:par>
                                <p:cTn id="51" presetID="31" presetClass="entr" presetSubtype="0" fill="hold" nodeType="withEffect">
                                  <p:stCondLst>
                                    <p:cond delay="100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fltVal val="0"/>
                                          </p:val>
                                        </p:tav>
                                        <p:tav tm="100000">
                                          <p:val>
                                            <p:strVal val="#ppt_w"/>
                                          </p:val>
                                        </p:tav>
                                      </p:tavLst>
                                    </p:anim>
                                    <p:anim calcmode="lin" valueType="num">
                                      <p:cBhvr>
                                        <p:cTn id="54" dur="500" fill="hold"/>
                                        <p:tgtEl>
                                          <p:spTgt spid="22"/>
                                        </p:tgtEl>
                                        <p:attrNameLst>
                                          <p:attrName>ppt_h</p:attrName>
                                        </p:attrNameLst>
                                      </p:cBhvr>
                                      <p:tavLst>
                                        <p:tav tm="0">
                                          <p:val>
                                            <p:fltVal val="0"/>
                                          </p:val>
                                        </p:tav>
                                        <p:tav tm="100000">
                                          <p:val>
                                            <p:strVal val="#ppt_h"/>
                                          </p:val>
                                        </p:tav>
                                      </p:tavLst>
                                    </p:anim>
                                    <p:anim calcmode="lin" valueType="num">
                                      <p:cBhvr>
                                        <p:cTn id="55" dur="500" fill="hold"/>
                                        <p:tgtEl>
                                          <p:spTgt spid="22"/>
                                        </p:tgtEl>
                                        <p:attrNameLst>
                                          <p:attrName>style.rotation</p:attrName>
                                        </p:attrNameLst>
                                      </p:cBhvr>
                                      <p:tavLst>
                                        <p:tav tm="0">
                                          <p:val>
                                            <p:fltVal val="90"/>
                                          </p:val>
                                        </p:tav>
                                        <p:tav tm="100000">
                                          <p:val>
                                            <p:fltVal val="0"/>
                                          </p:val>
                                        </p:tav>
                                      </p:tavLst>
                                    </p:anim>
                                    <p:animEffect transition="in" filter="fade">
                                      <p:cBhvr>
                                        <p:cTn id="56" dur="500"/>
                                        <p:tgtEl>
                                          <p:spTgt spid="22"/>
                                        </p:tgtEl>
                                      </p:cBhvr>
                                    </p:animEffect>
                                  </p:childTnLst>
                                </p:cTn>
                              </p:par>
                              <p:par>
                                <p:cTn id="57" presetID="10" presetClass="entr" presetSubtype="0" fill="hold" grpId="0" nodeType="withEffect">
                                  <p:stCondLst>
                                    <p:cond delay="0"/>
                                  </p:stCondLst>
                                  <p:iterate type="lt">
                                    <p:tmPct val="10000"/>
                                  </p:iterate>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a:solidFill>
                  <a:srgbClr val="404040"/>
                </a:solidFill>
                <a:cs typeface="+mn-ea"/>
                <a:sym typeface="+mn-lt"/>
              </a:rPr>
              <a:t>作業規劃</a:t>
            </a:r>
            <a:endParaRPr lang="en-GB" altLang="zh-CN" sz="4400" dirty="0">
              <a:solidFill>
                <a:srgbClr val="404040"/>
              </a:solidFill>
              <a:cs typeface="+mn-ea"/>
              <a:sym typeface="+mn-lt"/>
            </a:endParaRPr>
          </a:p>
        </p:txBody>
      </p:sp>
      <p:grpSp>
        <p:nvGrpSpPr>
          <p:cNvPr id="8" name="组合 7">
            <a:extLst>
              <a:ext uri="{FF2B5EF4-FFF2-40B4-BE49-F238E27FC236}">
                <a16:creationId xmlns=""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3</a:t>
              </a:r>
              <a:endParaRPr lang="zh-CN" altLang="en-US" sz="8800" dirty="0">
                <a:solidFill>
                  <a:schemeClr val="bg1"/>
                </a:solidFill>
                <a:cs typeface="+mn-ea"/>
                <a:sym typeface="+mn-lt"/>
              </a:endParaRPr>
            </a:p>
          </p:txBody>
        </p:sp>
      </p:grpSp>
      <p:pic>
        <p:nvPicPr>
          <p:cNvPr id="17" name="图片 10" descr="图片包含 柑橘, 水果&#10;&#10;已生成高可信度的说明">
            <a:extLst>
              <a:ext uri="{FF2B5EF4-FFF2-40B4-BE49-F238E27FC236}">
                <a16:creationId xmlns="" xmlns:a16="http://schemas.microsoft.com/office/drawing/2014/main" id="{DD7363C8-A77F-4FD3-A992-F3F1CCDC24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8" name="图片 11">
            <a:extLst>
              <a:ext uri="{FF2B5EF4-FFF2-40B4-BE49-F238E27FC236}">
                <a16:creationId xmlns="" xmlns:a16="http://schemas.microsoft.com/office/drawing/2014/main" id="{B02F1165-A5BA-4B55-88CA-3D4099AE4B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9" name="图片 13">
            <a:extLst>
              <a:ext uri="{FF2B5EF4-FFF2-40B4-BE49-F238E27FC236}">
                <a16:creationId xmlns="" xmlns:a16="http://schemas.microsoft.com/office/drawing/2014/main" id="{91BA85DB-1AB6-4760-AF0F-B4B6233EA85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0" name="图片 14" descr="图片包含 植物&#10;&#10;已生成极高可信度的说明">
            <a:extLst>
              <a:ext uri="{FF2B5EF4-FFF2-40B4-BE49-F238E27FC236}">
                <a16:creationId xmlns="" xmlns:a16="http://schemas.microsoft.com/office/drawing/2014/main" id="{4C17CCE7-D33D-4F9E-945E-083BE7CCF28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1" name="图片 6" descr="图片包含 美食, 香蕉, 盘子, 水果&#10;&#10;已生成极高可信度的说明">
            <a:extLst>
              <a:ext uri="{FF2B5EF4-FFF2-40B4-BE49-F238E27FC236}">
                <a16:creationId xmlns="" xmlns:a16="http://schemas.microsoft.com/office/drawing/2014/main" id="{8C1C88DC-F7CE-42D2-986F-3C94BDDB452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2" name="图片 9" descr="图片包含 甜甜圈, 美食, 巧克力, 室内&#10;&#10;已生成极高可信度的说明">
            <a:extLst>
              <a:ext uri="{FF2B5EF4-FFF2-40B4-BE49-F238E27FC236}">
                <a16:creationId xmlns="" xmlns:a16="http://schemas.microsoft.com/office/drawing/2014/main" id="{01985C06-D22E-4505-918D-78C41F04E17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3" name="图片 28" descr="图片包含 蛋糕, 室内, 餐桌, 巧克力&#10;&#10;已生成极高可信度的说明">
            <a:extLst>
              <a:ext uri="{FF2B5EF4-FFF2-40B4-BE49-F238E27FC236}">
                <a16:creationId xmlns="" xmlns:a16="http://schemas.microsoft.com/office/drawing/2014/main" id="{EB723822-1E35-46FE-9C59-A9A1995C431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17859851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823802" y="352313"/>
            <a:ext cx="4544392"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店內預算表</a:t>
            </a:r>
            <a:endParaRPr lang="en-US" sz="3600" spc="30" dirty="0">
              <a:solidFill>
                <a:srgbClr val="3F8B6F"/>
              </a:solidFill>
              <a:cs typeface="+mn-ea"/>
              <a:sym typeface="+mn-lt"/>
            </a:endParaRPr>
          </a:p>
        </p:txBody>
      </p:sp>
      <p:grpSp>
        <p:nvGrpSpPr>
          <p:cNvPr id="18" name="组合 8">
            <a:extLst>
              <a:ext uri="{FF2B5EF4-FFF2-40B4-BE49-F238E27FC236}">
                <a16:creationId xmlns="" xmlns:a16="http://schemas.microsoft.com/office/drawing/2014/main" id="{9D538DEF-1869-451D-BB08-B5050382A505}"/>
              </a:ext>
            </a:extLst>
          </p:cNvPr>
          <p:cNvGrpSpPr/>
          <p:nvPr/>
        </p:nvGrpSpPr>
        <p:grpSpPr>
          <a:xfrm>
            <a:off x="-316577" y="-748321"/>
            <a:ext cx="4259251" cy="1871650"/>
            <a:chOff x="-95973" y="-435636"/>
            <a:chExt cx="4259251" cy="1871650"/>
          </a:xfrm>
        </p:grpSpPr>
        <p:pic>
          <p:nvPicPr>
            <p:cNvPr id="19" name="图片 10" descr="图片包含 甜甜圈, 美食, 巧克力, 室内&#10;&#10;已生成极高可信度的说明">
              <a:extLst>
                <a:ext uri="{FF2B5EF4-FFF2-40B4-BE49-F238E27FC236}">
                  <a16:creationId xmlns=""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2" name="图片 15" descr="图片包含 植物&#10;&#10;已生成极高可信度的说明">
              <a:extLst>
                <a:ext uri="{FF2B5EF4-FFF2-40B4-BE49-F238E27FC236}">
                  <a16:creationId xmlns="" xmlns:a16="http://schemas.microsoft.com/office/drawing/2014/main" id="{508F19D9-C289-44BB-87F0-B830CA52B77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3" name="图片 16" descr="图片包含 美食, 香蕉, 盘子, 水果&#10;&#10;已生成极高可信度的说明">
              <a:extLst>
                <a:ext uri="{FF2B5EF4-FFF2-40B4-BE49-F238E27FC236}">
                  <a16:creationId xmlns="" xmlns:a16="http://schemas.microsoft.com/office/drawing/2014/main" id="{212DD77C-13F5-4425-8C7C-B76C219DEC3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grpSp>
      <p:graphicFrame>
        <p:nvGraphicFramePr>
          <p:cNvPr id="2" name="表格 1">
            <a:extLst>
              <a:ext uri="{FF2B5EF4-FFF2-40B4-BE49-F238E27FC236}">
                <a16:creationId xmlns="" xmlns:a16="http://schemas.microsoft.com/office/drawing/2014/main" id="{8E4C93A8-06C4-4F29-A16A-84B2B84A6788}"/>
              </a:ext>
            </a:extLst>
          </p:cNvPr>
          <p:cNvGraphicFramePr>
            <a:graphicFrameLocks noGrp="1"/>
          </p:cNvGraphicFramePr>
          <p:nvPr>
            <p:extLst>
              <p:ext uri="{D42A27DB-BD31-4B8C-83A1-F6EECF244321}">
                <p14:modId xmlns:p14="http://schemas.microsoft.com/office/powerpoint/2010/main" val="2280874745"/>
              </p:ext>
            </p:extLst>
          </p:nvPr>
        </p:nvGraphicFramePr>
        <p:xfrm>
          <a:off x="1195897" y="943244"/>
          <a:ext cx="4765081" cy="5803006"/>
        </p:xfrm>
        <a:graphic>
          <a:graphicData uri="http://schemas.openxmlformats.org/drawingml/2006/table">
            <a:tbl>
              <a:tblPr>
                <a:tableStyleId>{5940675A-B579-460E-94D1-54222C63F5DA}</a:tableStyleId>
              </a:tblPr>
              <a:tblGrid>
                <a:gridCol w="1251470">
                  <a:extLst>
                    <a:ext uri="{9D8B030D-6E8A-4147-A177-3AD203B41FA5}">
                      <a16:colId xmlns="" xmlns:a16="http://schemas.microsoft.com/office/drawing/2014/main" val="2222379408"/>
                    </a:ext>
                  </a:extLst>
                </a:gridCol>
                <a:gridCol w="1532966">
                  <a:extLst>
                    <a:ext uri="{9D8B030D-6E8A-4147-A177-3AD203B41FA5}">
                      <a16:colId xmlns="" xmlns:a16="http://schemas.microsoft.com/office/drawing/2014/main" val="848794390"/>
                    </a:ext>
                  </a:extLst>
                </a:gridCol>
                <a:gridCol w="678303">
                  <a:extLst>
                    <a:ext uri="{9D8B030D-6E8A-4147-A177-3AD203B41FA5}">
                      <a16:colId xmlns="" xmlns:a16="http://schemas.microsoft.com/office/drawing/2014/main" val="3380482367"/>
                    </a:ext>
                  </a:extLst>
                </a:gridCol>
                <a:gridCol w="1302342">
                  <a:extLst>
                    <a:ext uri="{9D8B030D-6E8A-4147-A177-3AD203B41FA5}">
                      <a16:colId xmlns="" xmlns:a16="http://schemas.microsoft.com/office/drawing/2014/main" val="2230644143"/>
                    </a:ext>
                  </a:extLst>
                </a:gridCol>
              </a:tblGrid>
              <a:tr h="263773">
                <a:tc>
                  <a:txBody>
                    <a:bodyPr/>
                    <a:lstStyle/>
                    <a:p>
                      <a:pPr algn="ctr" fontAlgn="ctr"/>
                      <a:r>
                        <a:rPr lang="zh-TW" altLang="en-US" sz="1600" u="none" strike="noStrike">
                          <a:effectLst/>
                        </a:rPr>
                        <a:t>外場所需物品</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zh-TW" altLang="en-US" sz="1600" u="none" strike="noStrike">
                          <a:effectLst/>
                        </a:rPr>
                        <a:t>價格</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zh-TW" altLang="en-US" sz="1600" u="none" strike="noStrike">
                          <a:effectLst/>
                        </a:rPr>
                        <a:t>數量</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zh-TW" altLang="en-US" sz="1600" u="none" strike="noStrike">
                          <a:effectLst/>
                        </a:rPr>
                        <a:t>合計</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3499412082"/>
                  </a:ext>
                </a:extLst>
              </a:tr>
              <a:tr h="263773">
                <a:tc>
                  <a:txBody>
                    <a:bodyPr/>
                    <a:lstStyle/>
                    <a:p>
                      <a:pPr algn="ctr" fontAlgn="ctr"/>
                      <a:r>
                        <a:rPr lang="zh-TW" altLang="en-US" sz="1600" u="none" strike="noStrike">
                          <a:effectLst/>
                        </a:rPr>
                        <a:t>圓盤</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20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812071365"/>
                  </a:ext>
                </a:extLst>
              </a:tr>
              <a:tr h="263773">
                <a:tc>
                  <a:txBody>
                    <a:bodyPr/>
                    <a:lstStyle/>
                    <a:p>
                      <a:pPr algn="ctr" fontAlgn="ctr"/>
                      <a:r>
                        <a:rPr lang="zh-TW" altLang="en-US" sz="1600" u="none" strike="noStrike">
                          <a:effectLst/>
                        </a:rPr>
                        <a:t>長方盤</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400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696313835"/>
                  </a:ext>
                </a:extLst>
              </a:tr>
              <a:tr h="263773">
                <a:tc>
                  <a:txBody>
                    <a:bodyPr/>
                    <a:lstStyle/>
                    <a:p>
                      <a:pPr algn="ctr" fontAlgn="ctr"/>
                      <a:r>
                        <a:rPr lang="zh-TW" altLang="en-US" sz="1600" u="none" strike="noStrike">
                          <a:effectLst/>
                        </a:rPr>
                        <a:t>碗</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10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dirty="0">
                          <a:effectLst/>
                        </a:rPr>
                        <a:t>50</a:t>
                      </a:r>
                      <a:endParaRPr lang="en-US" altLang="zh-TW"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500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875443716"/>
                  </a:ext>
                </a:extLst>
              </a:tr>
              <a:tr h="263773">
                <a:tc>
                  <a:txBody>
                    <a:bodyPr/>
                    <a:lstStyle/>
                    <a:p>
                      <a:pPr algn="ctr" fontAlgn="ctr"/>
                      <a:r>
                        <a:rPr lang="zh-TW" altLang="en-US" sz="1600" u="none" strike="noStrike">
                          <a:effectLst/>
                        </a:rPr>
                        <a:t>濃湯杯</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30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dirty="0">
                          <a:effectLst/>
                        </a:rPr>
                        <a:t>50</a:t>
                      </a:r>
                      <a:endParaRPr lang="en-US" altLang="zh-TW"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1500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4109028627"/>
                  </a:ext>
                </a:extLst>
              </a:tr>
              <a:tr h="263773">
                <a:tc>
                  <a:txBody>
                    <a:bodyPr/>
                    <a:lstStyle/>
                    <a:p>
                      <a:pPr algn="ctr" fontAlgn="ctr"/>
                      <a:r>
                        <a:rPr lang="zh-TW" altLang="en-US" sz="1600" u="none" strike="noStrike">
                          <a:effectLst/>
                        </a:rPr>
                        <a:t>醬料容器</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39</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1950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1741162764"/>
                  </a:ext>
                </a:extLst>
              </a:tr>
              <a:tr h="263773">
                <a:tc>
                  <a:txBody>
                    <a:bodyPr/>
                    <a:lstStyle/>
                    <a:p>
                      <a:pPr algn="ctr" fontAlgn="ctr"/>
                      <a:r>
                        <a:rPr lang="zh-TW" altLang="en-US" sz="1600" u="none" strike="noStrike">
                          <a:effectLst/>
                        </a:rPr>
                        <a:t>刀</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18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1800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2764812944"/>
                  </a:ext>
                </a:extLst>
              </a:tr>
              <a:tr h="263773">
                <a:tc>
                  <a:txBody>
                    <a:bodyPr/>
                    <a:lstStyle/>
                    <a:p>
                      <a:pPr algn="ctr" fontAlgn="ctr"/>
                      <a:r>
                        <a:rPr lang="zh-TW" altLang="en-US" sz="1600" u="none" strike="noStrike">
                          <a:effectLst/>
                        </a:rPr>
                        <a:t>叉</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18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1800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691831070"/>
                  </a:ext>
                </a:extLst>
              </a:tr>
              <a:tr h="263773">
                <a:tc>
                  <a:txBody>
                    <a:bodyPr/>
                    <a:lstStyle/>
                    <a:p>
                      <a:pPr algn="ctr" fontAlgn="ctr"/>
                      <a:r>
                        <a:rPr lang="zh-TW" altLang="en-US" sz="1600" u="none" strike="noStrike">
                          <a:effectLst/>
                        </a:rPr>
                        <a:t>筷子</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18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1800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1531344897"/>
                  </a:ext>
                </a:extLst>
              </a:tr>
              <a:tr h="263773">
                <a:tc>
                  <a:txBody>
                    <a:bodyPr/>
                    <a:lstStyle/>
                    <a:p>
                      <a:pPr algn="ctr" fontAlgn="ctr"/>
                      <a:r>
                        <a:rPr lang="zh-TW" altLang="en-US" sz="1600" u="none" strike="noStrike">
                          <a:effectLst/>
                        </a:rPr>
                        <a:t>湯匙</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18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1800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4246683858"/>
                  </a:ext>
                </a:extLst>
              </a:tr>
              <a:tr h="263773">
                <a:tc>
                  <a:txBody>
                    <a:bodyPr/>
                    <a:lstStyle/>
                    <a:p>
                      <a:pPr algn="ctr" fontAlgn="ctr"/>
                      <a:r>
                        <a:rPr lang="zh-TW" altLang="en-US" sz="1600" u="none" strike="noStrike">
                          <a:effectLst/>
                        </a:rPr>
                        <a:t>收銀機</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30000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30000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3361696935"/>
                  </a:ext>
                </a:extLst>
              </a:tr>
              <a:tr h="263773">
                <a:tc>
                  <a:txBody>
                    <a:bodyPr/>
                    <a:lstStyle/>
                    <a:p>
                      <a:pPr algn="ctr" fontAlgn="ctr"/>
                      <a:r>
                        <a:rPr lang="zh-TW" altLang="en-US" sz="1600" u="none" strike="noStrike">
                          <a:effectLst/>
                        </a:rPr>
                        <a:t>餐具籃</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18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144</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665816072"/>
                  </a:ext>
                </a:extLst>
              </a:tr>
              <a:tr h="263773">
                <a:tc>
                  <a:txBody>
                    <a:bodyPr/>
                    <a:lstStyle/>
                    <a:p>
                      <a:pPr algn="ctr" fontAlgn="ctr"/>
                      <a:r>
                        <a:rPr lang="zh-TW" altLang="en-US" sz="1600" u="none" strike="noStrike">
                          <a:effectLst/>
                        </a:rPr>
                        <a:t>清潔餐車</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2050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2050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1642460213"/>
                  </a:ext>
                </a:extLst>
              </a:tr>
              <a:tr h="263773">
                <a:tc>
                  <a:txBody>
                    <a:bodyPr/>
                    <a:lstStyle/>
                    <a:p>
                      <a:pPr algn="ctr" fontAlgn="ctr"/>
                      <a:r>
                        <a:rPr lang="zh-TW" altLang="en-US" sz="1600" u="none" strike="noStrike">
                          <a:effectLst/>
                        </a:rPr>
                        <a:t>兒童餐具</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30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3000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4187467698"/>
                  </a:ext>
                </a:extLst>
              </a:tr>
              <a:tr h="263773">
                <a:tc>
                  <a:txBody>
                    <a:bodyPr/>
                    <a:lstStyle/>
                    <a:p>
                      <a:pPr algn="ctr" fontAlgn="ctr"/>
                      <a:r>
                        <a:rPr lang="en-US" altLang="zh-TW" sz="1600" u="none" strike="noStrike">
                          <a:effectLst/>
                        </a:rPr>
                        <a:t>8</a:t>
                      </a:r>
                      <a:r>
                        <a:rPr lang="zh-TW" altLang="en-US" sz="1600" u="none" strike="noStrike">
                          <a:effectLst/>
                        </a:rPr>
                        <a:t>人桌子</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5300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10600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2908870291"/>
                  </a:ext>
                </a:extLst>
              </a:tr>
              <a:tr h="263773">
                <a:tc>
                  <a:txBody>
                    <a:bodyPr/>
                    <a:lstStyle/>
                    <a:p>
                      <a:pPr algn="ctr" fontAlgn="ctr"/>
                      <a:r>
                        <a:rPr lang="en-US" altLang="zh-TW" sz="1600" u="none" strike="noStrike">
                          <a:effectLst/>
                        </a:rPr>
                        <a:t>4</a:t>
                      </a:r>
                      <a:r>
                        <a:rPr lang="zh-TW" altLang="en-US" sz="1600" u="none" strike="noStrike">
                          <a:effectLst/>
                        </a:rPr>
                        <a:t>人桌子</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3000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24000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190039077"/>
                  </a:ext>
                </a:extLst>
              </a:tr>
              <a:tr h="263773">
                <a:tc>
                  <a:txBody>
                    <a:bodyPr/>
                    <a:lstStyle/>
                    <a:p>
                      <a:pPr algn="ctr" fontAlgn="ctr"/>
                      <a:r>
                        <a:rPr lang="en-US" altLang="zh-TW" sz="1600" u="none" strike="noStrike">
                          <a:effectLst/>
                        </a:rPr>
                        <a:t>2</a:t>
                      </a:r>
                      <a:r>
                        <a:rPr lang="zh-TW" altLang="en-US" sz="1600" u="none" strike="noStrike">
                          <a:effectLst/>
                        </a:rPr>
                        <a:t>人桌子</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1700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13600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284683541"/>
                  </a:ext>
                </a:extLst>
              </a:tr>
              <a:tr h="263773">
                <a:tc>
                  <a:txBody>
                    <a:bodyPr/>
                    <a:lstStyle/>
                    <a:p>
                      <a:pPr algn="ctr" fontAlgn="ctr"/>
                      <a:r>
                        <a:rPr lang="zh-TW" altLang="en-US" sz="1600" u="none" strike="noStrike">
                          <a:effectLst/>
                        </a:rPr>
                        <a:t>椅子</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300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64</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19200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2011277096"/>
                  </a:ext>
                </a:extLst>
              </a:tr>
              <a:tr h="263773">
                <a:tc>
                  <a:txBody>
                    <a:bodyPr/>
                    <a:lstStyle/>
                    <a:p>
                      <a:pPr algn="ctr" fontAlgn="ctr"/>
                      <a:r>
                        <a:rPr lang="zh-TW" altLang="en-US" sz="1600" u="none" strike="noStrike">
                          <a:effectLst/>
                        </a:rPr>
                        <a:t>餐巾紙</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10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64</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640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23194570"/>
                  </a:ext>
                </a:extLst>
              </a:tr>
              <a:tr h="263773">
                <a:tc>
                  <a:txBody>
                    <a:bodyPr/>
                    <a:lstStyle/>
                    <a:p>
                      <a:pPr algn="ctr" fontAlgn="ctr"/>
                      <a:r>
                        <a:rPr lang="zh-TW" altLang="en-US" sz="1600" u="none" strike="noStrike">
                          <a:effectLst/>
                        </a:rPr>
                        <a:t>濕紙巾</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10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64</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640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3201311188"/>
                  </a:ext>
                </a:extLst>
              </a:tr>
              <a:tr h="263773">
                <a:tc>
                  <a:txBody>
                    <a:bodyPr/>
                    <a:lstStyle/>
                    <a:p>
                      <a:pPr algn="ctr" fontAlgn="ctr"/>
                      <a:r>
                        <a:rPr lang="zh-TW" altLang="en-US" sz="1600" u="none" strike="noStrike">
                          <a:effectLst/>
                        </a:rPr>
                        <a:t>調味料罐</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8990" marR="8990" marT="8990" marB="0" anchor="ctr"/>
                </a:tc>
                <a:tc>
                  <a:txBody>
                    <a:bodyPr/>
                    <a:lstStyle/>
                    <a:p>
                      <a:pPr algn="ctr" fontAlgn="ctr"/>
                      <a:r>
                        <a:rPr lang="en-US" altLang="zh-TW" sz="1600" u="none" strike="noStrike">
                          <a:effectLst/>
                        </a:rPr>
                        <a:t>40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a:effectLst/>
                        </a:rPr>
                        <a:t>200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3649950614"/>
                  </a:ext>
                </a:extLst>
              </a:tr>
              <a:tr h="263773">
                <a:tc>
                  <a:txBody>
                    <a:bodyPr/>
                    <a:lstStyle/>
                    <a:p>
                      <a:pPr algn="ctr" fontAlgn="ctr"/>
                      <a:r>
                        <a:rPr lang="zh-TW" altLang="en-US" sz="1600" u="none" strike="noStrike">
                          <a:effectLst/>
                        </a:rPr>
                        <a:t>小計</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tc>
                  <a:txBody>
                    <a:bodyPr/>
                    <a:lstStyle/>
                    <a:p>
                      <a:pPr algn="ctr" fontAlgn="ctr"/>
                      <a:r>
                        <a:rPr lang="en-US" altLang="zh-TW" sz="1600" u="none" strike="noStrike" dirty="0">
                          <a:effectLst/>
                        </a:rPr>
                        <a:t>116624</a:t>
                      </a:r>
                      <a:endParaRPr lang="en-US" altLang="zh-TW"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990" marR="8990" marT="8990" marB="0" anchor="ctr"/>
                </a:tc>
                <a:extLst>
                  <a:ext uri="{0D108BD9-81ED-4DB2-BD59-A6C34878D82A}">
                    <a16:rowId xmlns="" xmlns:a16="http://schemas.microsoft.com/office/drawing/2014/main" val="3206557915"/>
                  </a:ext>
                </a:extLst>
              </a:tr>
            </a:tbl>
          </a:graphicData>
        </a:graphic>
      </p:graphicFrame>
      <p:graphicFrame>
        <p:nvGraphicFramePr>
          <p:cNvPr id="4" name="表格 3">
            <a:extLst>
              <a:ext uri="{FF2B5EF4-FFF2-40B4-BE49-F238E27FC236}">
                <a16:creationId xmlns="" xmlns:a16="http://schemas.microsoft.com/office/drawing/2014/main" id="{B0CC84D4-C088-4C7F-8650-C26E3A3ED94B}"/>
              </a:ext>
            </a:extLst>
          </p:cNvPr>
          <p:cNvGraphicFramePr>
            <a:graphicFrameLocks noGrp="1"/>
          </p:cNvGraphicFramePr>
          <p:nvPr>
            <p:extLst>
              <p:ext uri="{D42A27DB-BD31-4B8C-83A1-F6EECF244321}">
                <p14:modId xmlns:p14="http://schemas.microsoft.com/office/powerpoint/2010/main" val="452199368"/>
              </p:ext>
            </p:extLst>
          </p:nvPr>
        </p:nvGraphicFramePr>
        <p:xfrm>
          <a:off x="6683276" y="961928"/>
          <a:ext cx="4457700" cy="4044315"/>
        </p:xfrm>
        <a:graphic>
          <a:graphicData uri="http://schemas.openxmlformats.org/drawingml/2006/table">
            <a:tbl>
              <a:tblPr>
                <a:tableStyleId>{5940675A-B579-460E-94D1-54222C63F5DA}</a:tableStyleId>
              </a:tblPr>
              <a:tblGrid>
                <a:gridCol w="1170741">
                  <a:extLst>
                    <a:ext uri="{9D8B030D-6E8A-4147-A177-3AD203B41FA5}">
                      <a16:colId xmlns="" xmlns:a16="http://schemas.microsoft.com/office/drawing/2014/main" val="854727041"/>
                    </a:ext>
                  </a:extLst>
                </a:gridCol>
                <a:gridCol w="1434079">
                  <a:extLst>
                    <a:ext uri="{9D8B030D-6E8A-4147-A177-3AD203B41FA5}">
                      <a16:colId xmlns="" xmlns:a16="http://schemas.microsoft.com/office/drawing/2014/main" val="86492249"/>
                    </a:ext>
                  </a:extLst>
                </a:gridCol>
                <a:gridCol w="634548">
                  <a:extLst>
                    <a:ext uri="{9D8B030D-6E8A-4147-A177-3AD203B41FA5}">
                      <a16:colId xmlns="" xmlns:a16="http://schemas.microsoft.com/office/drawing/2014/main" val="3792230822"/>
                    </a:ext>
                  </a:extLst>
                </a:gridCol>
                <a:gridCol w="1218332">
                  <a:extLst>
                    <a:ext uri="{9D8B030D-6E8A-4147-A177-3AD203B41FA5}">
                      <a16:colId xmlns="" xmlns:a16="http://schemas.microsoft.com/office/drawing/2014/main" val="4172687231"/>
                    </a:ext>
                  </a:extLst>
                </a:gridCol>
              </a:tblGrid>
              <a:tr h="209550">
                <a:tc>
                  <a:txBody>
                    <a:bodyPr/>
                    <a:lstStyle/>
                    <a:p>
                      <a:pPr algn="ctr" fontAlgn="ctr"/>
                      <a:r>
                        <a:rPr lang="zh-TW" altLang="en-US" sz="1600" u="none" strike="noStrike">
                          <a:effectLst/>
                        </a:rPr>
                        <a:t>內場所需物品</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zh-TW" altLang="en-US" sz="1600" u="none" strike="noStrike" dirty="0">
                          <a:effectLst/>
                        </a:rPr>
                        <a:t>價格</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數量</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dirty="0">
                          <a:effectLst/>
                        </a:rPr>
                        <a:t>合計</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1864030855"/>
                  </a:ext>
                </a:extLst>
              </a:tr>
              <a:tr h="209550">
                <a:tc>
                  <a:txBody>
                    <a:bodyPr/>
                    <a:lstStyle/>
                    <a:p>
                      <a:pPr algn="ctr" fontAlgn="ctr"/>
                      <a:r>
                        <a:rPr lang="zh-TW" altLang="en-US" sz="1600" u="none" strike="noStrike">
                          <a:effectLst/>
                        </a:rPr>
                        <a:t>清洗槽</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dirty="0">
                          <a:effectLst/>
                        </a:rPr>
                        <a:t>1200</a:t>
                      </a:r>
                      <a:endParaRPr lang="en-US" altLang="zh-TW"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2400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598547709"/>
                  </a:ext>
                </a:extLst>
              </a:tr>
              <a:tr h="209550">
                <a:tc>
                  <a:txBody>
                    <a:bodyPr/>
                    <a:lstStyle/>
                    <a:p>
                      <a:pPr algn="ctr" fontAlgn="ctr"/>
                      <a:r>
                        <a:rPr lang="zh-TW" altLang="en-US" sz="1600" u="none" strike="noStrike">
                          <a:effectLst/>
                        </a:rPr>
                        <a:t>烤麵包機</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250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750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715378237"/>
                  </a:ext>
                </a:extLst>
              </a:tr>
              <a:tr h="209550">
                <a:tc>
                  <a:txBody>
                    <a:bodyPr/>
                    <a:lstStyle/>
                    <a:p>
                      <a:pPr algn="ctr" fontAlgn="ctr"/>
                      <a:r>
                        <a:rPr lang="zh-TW" altLang="en-US" sz="1600" u="none" strike="noStrike">
                          <a:effectLst/>
                        </a:rPr>
                        <a:t>烤箱</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990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1980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1251556670"/>
                  </a:ext>
                </a:extLst>
              </a:tr>
              <a:tr h="209550">
                <a:tc>
                  <a:txBody>
                    <a:bodyPr/>
                    <a:lstStyle/>
                    <a:p>
                      <a:pPr algn="ctr" fontAlgn="ctr"/>
                      <a:r>
                        <a:rPr lang="zh-TW" altLang="en-US" sz="1600" u="none" strike="noStrike">
                          <a:effectLst/>
                        </a:rPr>
                        <a:t>煎檯</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3200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3200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556960016"/>
                  </a:ext>
                </a:extLst>
              </a:tr>
              <a:tr h="209550">
                <a:tc>
                  <a:txBody>
                    <a:bodyPr/>
                    <a:lstStyle/>
                    <a:p>
                      <a:pPr algn="ctr" fontAlgn="ctr"/>
                      <a:r>
                        <a:rPr lang="zh-TW" altLang="en-US" sz="1600" u="none" strike="noStrike">
                          <a:effectLst/>
                        </a:rPr>
                        <a:t>工作檯</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1600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3200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3593741410"/>
                  </a:ext>
                </a:extLst>
              </a:tr>
              <a:tr h="209550">
                <a:tc>
                  <a:txBody>
                    <a:bodyPr/>
                    <a:lstStyle/>
                    <a:p>
                      <a:pPr algn="ctr" fontAlgn="ctr"/>
                      <a:r>
                        <a:rPr lang="zh-TW" altLang="en-US" sz="1600" u="none" strike="noStrike">
                          <a:effectLst/>
                        </a:rPr>
                        <a:t>鍋</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1000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229861798"/>
                  </a:ext>
                </a:extLst>
              </a:tr>
              <a:tr h="209550">
                <a:tc>
                  <a:txBody>
                    <a:bodyPr/>
                    <a:lstStyle/>
                    <a:p>
                      <a:pPr algn="ctr" fontAlgn="ctr"/>
                      <a:r>
                        <a:rPr lang="zh-TW" altLang="en-US" sz="1600" u="none" strike="noStrike">
                          <a:effectLst/>
                        </a:rPr>
                        <a:t>鏟</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25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3778416280"/>
                  </a:ext>
                </a:extLst>
              </a:tr>
              <a:tr h="209550">
                <a:tc>
                  <a:txBody>
                    <a:bodyPr/>
                    <a:lstStyle/>
                    <a:p>
                      <a:pPr algn="ctr" fontAlgn="ctr"/>
                      <a:r>
                        <a:rPr lang="zh-TW" altLang="en-US" sz="1600" u="none" strike="noStrike">
                          <a:effectLst/>
                        </a:rPr>
                        <a:t>桶子</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15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828292827"/>
                  </a:ext>
                </a:extLst>
              </a:tr>
              <a:tr h="209550">
                <a:tc>
                  <a:txBody>
                    <a:bodyPr/>
                    <a:lstStyle/>
                    <a:p>
                      <a:pPr algn="ctr" fontAlgn="ctr"/>
                      <a:r>
                        <a:rPr lang="zh-TW" altLang="en-US" sz="1600" u="none" strike="noStrike">
                          <a:effectLst/>
                        </a:rPr>
                        <a:t>抹平刀</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30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60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1771037575"/>
                  </a:ext>
                </a:extLst>
              </a:tr>
              <a:tr h="209550">
                <a:tc>
                  <a:txBody>
                    <a:bodyPr/>
                    <a:lstStyle/>
                    <a:p>
                      <a:pPr algn="ctr" fontAlgn="ctr"/>
                      <a:r>
                        <a:rPr lang="zh-TW" altLang="en-US" sz="1600" u="none" strike="noStrike">
                          <a:effectLst/>
                        </a:rPr>
                        <a:t>刀子</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59</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118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962663169"/>
                  </a:ext>
                </a:extLst>
              </a:tr>
              <a:tr h="209550">
                <a:tc>
                  <a:txBody>
                    <a:bodyPr/>
                    <a:lstStyle/>
                    <a:p>
                      <a:pPr algn="ctr" fontAlgn="ctr"/>
                      <a:r>
                        <a:rPr lang="zh-TW" altLang="en-US" sz="1600" u="none" strike="noStrike">
                          <a:effectLst/>
                        </a:rPr>
                        <a:t>油炸鍋</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2100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2100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92547544"/>
                  </a:ext>
                </a:extLst>
              </a:tr>
              <a:tr h="209550">
                <a:tc>
                  <a:txBody>
                    <a:bodyPr/>
                    <a:lstStyle/>
                    <a:p>
                      <a:pPr algn="ctr" fontAlgn="ctr"/>
                      <a:r>
                        <a:rPr lang="zh-TW" altLang="en-US" sz="1600" u="none" strike="noStrike">
                          <a:effectLst/>
                        </a:rPr>
                        <a:t>咖啡機</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4050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4050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864881354"/>
                  </a:ext>
                </a:extLst>
              </a:tr>
              <a:tr h="209550">
                <a:tc>
                  <a:txBody>
                    <a:bodyPr/>
                    <a:lstStyle/>
                    <a:p>
                      <a:pPr algn="ctr" fontAlgn="ctr"/>
                      <a:r>
                        <a:rPr lang="zh-TW" altLang="en-US" sz="1600" u="none" strike="noStrike">
                          <a:effectLst/>
                        </a:rPr>
                        <a:t>瓦斯爐</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en-US" altLang="zh-TW" sz="1600" u="none" strike="noStrike">
                          <a:effectLst/>
                        </a:rPr>
                        <a:t>5000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5000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1190196594"/>
                  </a:ext>
                </a:extLst>
              </a:tr>
              <a:tr h="209550">
                <a:tc>
                  <a:txBody>
                    <a:bodyPr/>
                    <a:lstStyle/>
                    <a:p>
                      <a:pPr algn="ctr" fontAlgn="ctr"/>
                      <a:r>
                        <a:rPr lang="zh-TW" altLang="en-US" sz="1600" u="none" strike="noStrike">
                          <a:effectLst/>
                        </a:rPr>
                        <a:t>小計</a:t>
                      </a:r>
                      <a:endParaRPr lang="zh-TW" altLang="en-US" sz="1600" b="0" i="0" u="none" strike="noStrike">
                        <a:solidFill>
                          <a:srgbClr val="000000"/>
                        </a:solidFill>
                        <a:effectLst/>
                        <a:latin typeface="DFKai-SB" panose="03000509000000000000" pitchFamily="65" charset="-120"/>
                        <a:ea typeface="DFKai-SB" panose="03000509000000000000" pitchFamily="65"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dirty="0">
                          <a:effectLst/>
                        </a:rPr>
                        <a:t>24938</a:t>
                      </a:r>
                      <a:endParaRPr lang="en-US" altLang="zh-TW"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366281842"/>
                  </a:ext>
                </a:extLst>
              </a:tr>
            </a:tbl>
          </a:graphicData>
        </a:graphic>
      </p:graphicFrame>
    </p:spTree>
    <p:extLst>
      <p:ext uri="{BB962C8B-B14F-4D97-AF65-F5344CB8AC3E}">
        <p14:creationId xmlns:p14="http://schemas.microsoft.com/office/powerpoint/2010/main" val="348607308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7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2"/>
                                        </p:tgtEl>
                                        <p:attrNameLst>
                                          <p:attrName>ppt_x</p:attrName>
                                        </p:attrNameLst>
                                      </p:cBhvr>
                                      <p:tavLst>
                                        <p:tav tm="0">
                                          <p:val>
                                            <p:strVal val="ppt_x"/>
                                          </p:val>
                                        </p:tav>
                                        <p:tav tm="100000">
                                          <p:val>
                                            <p:strVal val="0-ppt_w/2"/>
                                          </p:val>
                                        </p:tav>
                                      </p:tavLst>
                                    </p:anim>
                                    <p:anim calcmode="lin" valueType="num">
                                      <p:cBhvr additive="base">
                                        <p:cTn id="21" dur="500"/>
                                        <p:tgtEl>
                                          <p:spTgt spid="2"/>
                                        </p:tgtEl>
                                        <p:attrNameLst>
                                          <p:attrName>ppt_y</p:attrName>
                                        </p:attrNameLst>
                                      </p:cBhvr>
                                      <p:tavLst>
                                        <p:tav tm="0">
                                          <p:val>
                                            <p:strVal val="ppt_y"/>
                                          </p:val>
                                        </p:tav>
                                        <p:tav tm="100000">
                                          <p:val>
                                            <p:strVal val="ppt_y"/>
                                          </p:val>
                                        </p:tav>
                                      </p:tavLst>
                                    </p:anim>
                                    <p:set>
                                      <p:cBhvr>
                                        <p:cTn id="22" dur="1" fill="hold">
                                          <p:stCondLst>
                                            <p:cond delay="499"/>
                                          </p:stCondLst>
                                        </p:cTn>
                                        <p:tgtEl>
                                          <p:spTgt spid="2"/>
                                        </p:tgtEl>
                                        <p:attrNameLst>
                                          <p:attrName>style.visibility</p:attrName>
                                        </p:attrNameLst>
                                      </p:cBhvr>
                                      <p:to>
                                        <p:strVal val="hidden"/>
                                      </p:to>
                                    </p:set>
                                  </p:childTnLst>
                                </p:cTn>
                              </p:par>
                              <p:par>
                                <p:cTn id="23" presetID="2" presetClass="exit" presetSubtype="2" fill="hold" nodeType="withEffect">
                                  <p:stCondLst>
                                    <p:cond delay="0"/>
                                  </p:stCondLst>
                                  <p:childTnLst>
                                    <p:anim calcmode="lin" valueType="num">
                                      <p:cBhvr additive="base">
                                        <p:cTn id="24" dur="500"/>
                                        <p:tgtEl>
                                          <p:spTgt spid="4"/>
                                        </p:tgtEl>
                                        <p:attrNameLst>
                                          <p:attrName>ppt_x</p:attrName>
                                        </p:attrNameLst>
                                      </p:cBhvr>
                                      <p:tavLst>
                                        <p:tav tm="0">
                                          <p:val>
                                            <p:strVal val="ppt_x"/>
                                          </p:val>
                                        </p:tav>
                                        <p:tav tm="100000">
                                          <p:val>
                                            <p:strVal val="1+ppt_w/2"/>
                                          </p:val>
                                        </p:tav>
                                      </p:tavLst>
                                    </p:anim>
                                    <p:anim calcmode="lin" valueType="num">
                                      <p:cBhvr additive="base">
                                        <p:cTn id="25" dur="500"/>
                                        <p:tgtEl>
                                          <p:spTgt spid="4"/>
                                        </p:tgtEl>
                                        <p:attrNameLst>
                                          <p:attrName>ppt_y</p:attrName>
                                        </p:attrNameLst>
                                      </p:cBhvr>
                                      <p:tavLst>
                                        <p:tav tm="0">
                                          <p:val>
                                            <p:strVal val="ppt_y"/>
                                          </p:val>
                                        </p:tav>
                                        <p:tav tm="100000">
                                          <p:val>
                                            <p:strVal val="ppt_y"/>
                                          </p:val>
                                        </p:tav>
                                      </p:tavLst>
                                    </p:anim>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823802" y="352313"/>
            <a:ext cx="4544392"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店內預算表</a:t>
            </a:r>
            <a:endParaRPr lang="en-US" sz="3600" spc="30" dirty="0">
              <a:solidFill>
                <a:srgbClr val="3F8B6F"/>
              </a:solidFill>
              <a:cs typeface="+mn-ea"/>
              <a:sym typeface="+mn-lt"/>
            </a:endParaRPr>
          </a:p>
        </p:txBody>
      </p:sp>
      <p:grpSp>
        <p:nvGrpSpPr>
          <p:cNvPr id="18" name="组合 8">
            <a:extLst>
              <a:ext uri="{FF2B5EF4-FFF2-40B4-BE49-F238E27FC236}">
                <a16:creationId xmlns="" xmlns:a16="http://schemas.microsoft.com/office/drawing/2014/main" id="{9D538DEF-1869-451D-BB08-B5050382A505}"/>
              </a:ext>
            </a:extLst>
          </p:cNvPr>
          <p:cNvGrpSpPr/>
          <p:nvPr/>
        </p:nvGrpSpPr>
        <p:grpSpPr>
          <a:xfrm>
            <a:off x="-316577" y="-748321"/>
            <a:ext cx="4259251" cy="1871650"/>
            <a:chOff x="-95973" y="-435636"/>
            <a:chExt cx="4259251" cy="1871650"/>
          </a:xfrm>
        </p:grpSpPr>
        <p:pic>
          <p:nvPicPr>
            <p:cNvPr id="19" name="图片 10" descr="图片包含 甜甜圈, 美食, 巧克力, 室内&#10;&#10;已生成极高可信度的说明">
              <a:extLst>
                <a:ext uri="{FF2B5EF4-FFF2-40B4-BE49-F238E27FC236}">
                  <a16:creationId xmlns=""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2" name="图片 15" descr="图片包含 植物&#10;&#10;已生成极高可信度的说明">
              <a:extLst>
                <a:ext uri="{FF2B5EF4-FFF2-40B4-BE49-F238E27FC236}">
                  <a16:creationId xmlns="" xmlns:a16="http://schemas.microsoft.com/office/drawing/2014/main" id="{508F19D9-C289-44BB-87F0-B830CA52B77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3" name="图片 16" descr="图片包含 美食, 香蕉, 盘子, 水果&#10;&#10;已生成极高可信度的说明">
              <a:extLst>
                <a:ext uri="{FF2B5EF4-FFF2-40B4-BE49-F238E27FC236}">
                  <a16:creationId xmlns="" xmlns:a16="http://schemas.microsoft.com/office/drawing/2014/main" id="{212DD77C-13F5-4425-8C7C-B76C219DEC3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grpSp>
      <p:graphicFrame>
        <p:nvGraphicFramePr>
          <p:cNvPr id="2" name="表格 1">
            <a:extLst>
              <a:ext uri="{FF2B5EF4-FFF2-40B4-BE49-F238E27FC236}">
                <a16:creationId xmlns="" xmlns:a16="http://schemas.microsoft.com/office/drawing/2014/main" id="{2E77F755-0CB0-44C0-91FB-8A04829DBA0A}"/>
              </a:ext>
            </a:extLst>
          </p:cNvPr>
          <p:cNvGraphicFramePr>
            <a:graphicFrameLocks noGrp="1"/>
          </p:cNvGraphicFramePr>
          <p:nvPr>
            <p:extLst>
              <p:ext uri="{D42A27DB-BD31-4B8C-83A1-F6EECF244321}">
                <p14:modId xmlns:p14="http://schemas.microsoft.com/office/powerpoint/2010/main" val="1334449259"/>
              </p:ext>
            </p:extLst>
          </p:nvPr>
        </p:nvGraphicFramePr>
        <p:xfrm>
          <a:off x="3210474" y="1400049"/>
          <a:ext cx="5771048" cy="4413248"/>
        </p:xfrm>
        <a:graphic>
          <a:graphicData uri="http://schemas.openxmlformats.org/drawingml/2006/table">
            <a:tbl>
              <a:tblPr>
                <a:tableStyleId>{5940675A-B579-460E-94D1-54222C63F5DA}</a:tableStyleId>
              </a:tblPr>
              <a:tblGrid>
                <a:gridCol w="1515670">
                  <a:extLst>
                    <a:ext uri="{9D8B030D-6E8A-4147-A177-3AD203B41FA5}">
                      <a16:colId xmlns="" xmlns:a16="http://schemas.microsoft.com/office/drawing/2014/main" val="596624808"/>
                    </a:ext>
                  </a:extLst>
                </a:gridCol>
                <a:gridCol w="1856594">
                  <a:extLst>
                    <a:ext uri="{9D8B030D-6E8A-4147-A177-3AD203B41FA5}">
                      <a16:colId xmlns="" xmlns:a16="http://schemas.microsoft.com/office/drawing/2014/main" val="4161418661"/>
                    </a:ext>
                  </a:extLst>
                </a:gridCol>
                <a:gridCol w="821501">
                  <a:extLst>
                    <a:ext uri="{9D8B030D-6E8A-4147-A177-3AD203B41FA5}">
                      <a16:colId xmlns="" xmlns:a16="http://schemas.microsoft.com/office/drawing/2014/main" val="3997510592"/>
                    </a:ext>
                  </a:extLst>
                </a:gridCol>
                <a:gridCol w="1577283">
                  <a:extLst>
                    <a:ext uri="{9D8B030D-6E8A-4147-A177-3AD203B41FA5}">
                      <a16:colId xmlns="" xmlns:a16="http://schemas.microsoft.com/office/drawing/2014/main" val="184847292"/>
                    </a:ext>
                  </a:extLst>
                </a:gridCol>
              </a:tblGrid>
              <a:tr h="275828">
                <a:tc>
                  <a:txBody>
                    <a:bodyPr/>
                    <a:lstStyle/>
                    <a:p>
                      <a:pPr algn="ctr" fontAlgn="ctr"/>
                      <a:r>
                        <a:rPr lang="zh-TW" altLang="en-US" sz="1600" u="none" strike="noStrike">
                          <a:effectLst/>
                        </a:rPr>
                        <a:t>其他支出</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R w="12700" cap="flat" cmpd="sng" algn="ctr">
                      <a:noFill/>
                      <a:prstDash val="solid"/>
                      <a:round/>
                      <a:headEnd type="none" w="med" len="med"/>
                      <a:tailEnd type="none" w="med" len="med"/>
                    </a:lnR>
                  </a:tcP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tcPr>
                </a:tc>
                <a:extLst>
                  <a:ext uri="{0D108BD9-81ED-4DB2-BD59-A6C34878D82A}">
                    <a16:rowId xmlns="" xmlns:a16="http://schemas.microsoft.com/office/drawing/2014/main" val="242091764"/>
                  </a:ext>
                </a:extLst>
              </a:tr>
              <a:tr h="275828">
                <a:tc>
                  <a:txBody>
                    <a:bodyPr/>
                    <a:lstStyle/>
                    <a:p>
                      <a:pPr algn="ctr" fontAlgn="ctr"/>
                      <a:r>
                        <a:rPr lang="zh-TW" altLang="en-US" sz="1600" u="none" strike="noStrike">
                          <a:effectLst/>
                        </a:rPr>
                        <a:t>項目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數量</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單價</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總額</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239670852"/>
                  </a:ext>
                </a:extLst>
              </a:tr>
              <a:tr h="275828">
                <a:tc>
                  <a:txBody>
                    <a:bodyPr/>
                    <a:lstStyle/>
                    <a:p>
                      <a:pPr algn="ctr" fontAlgn="ctr"/>
                      <a:r>
                        <a:rPr lang="zh-TW" altLang="en-US" sz="1600" u="none" strike="noStrike" dirty="0">
                          <a:effectLst/>
                        </a:rPr>
                        <a:t>裝潢費</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3000000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3000000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4066497801"/>
                  </a:ext>
                </a:extLst>
              </a:tr>
              <a:tr h="275828">
                <a:tc>
                  <a:txBody>
                    <a:bodyPr/>
                    <a:lstStyle/>
                    <a:p>
                      <a:pPr algn="ctr" fontAlgn="ctr"/>
                      <a:r>
                        <a:rPr lang="zh-TW" altLang="en-US" sz="1600" u="none" strike="noStrike">
                          <a:effectLst/>
                        </a:rPr>
                        <a:t>名片</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90000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3371293149"/>
                  </a:ext>
                </a:extLst>
              </a:tr>
              <a:tr h="275828">
                <a:tc>
                  <a:txBody>
                    <a:bodyPr/>
                    <a:lstStyle/>
                    <a:p>
                      <a:pPr algn="ctr" fontAlgn="ctr"/>
                      <a:r>
                        <a:rPr lang="zh-TW" altLang="en-US" sz="1600" u="none" strike="noStrike">
                          <a:effectLst/>
                        </a:rPr>
                        <a:t>制服</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250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2500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241364280"/>
                  </a:ext>
                </a:extLst>
              </a:tr>
              <a:tr h="275828">
                <a:tc>
                  <a:txBody>
                    <a:bodyPr/>
                    <a:lstStyle/>
                    <a:p>
                      <a:pPr algn="ctr" fontAlgn="ctr"/>
                      <a:r>
                        <a:rPr lang="zh-TW" altLang="en-US" sz="1600" u="none" strike="noStrike">
                          <a:effectLst/>
                        </a:rPr>
                        <a:t>電話</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299</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299</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3415917000"/>
                  </a:ext>
                </a:extLst>
              </a:tr>
              <a:tr h="275828">
                <a:tc>
                  <a:txBody>
                    <a:bodyPr/>
                    <a:lstStyle/>
                    <a:p>
                      <a:pPr algn="ctr" fontAlgn="ctr"/>
                      <a:r>
                        <a:rPr lang="zh-TW" altLang="en-US" sz="1600" u="none" strike="noStrike">
                          <a:effectLst/>
                        </a:rPr>
                        <a:t>小計</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altLang="zh-TW" sz="1600" u="none" strike="noStrike">
                          <a:effectLst/>
                        </a:rPr>
                        <a:t>3092799</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459866553"/>
                  </a:ext>
                </a:extLst>
              </a:tr>
              <a:tr h="275828">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 xmlns:a16="http://schemas.microsoft.com/office/drawing/2014/main" val="2390668499"/>
                  </a:ext>
                </a:extLst>
              </a:tr>
              <a:tr h="275828">
                <a:tc>
                  <a:txBody>
                    <a:bodyPr/>
                    <a:lstStyle/>
                    <a:p>
                      <a:pPr algn="ctr" fontAlgn="ctr"/>
                      <a:r>
                        <a:rPr lang="zh-TW" altLang="en-US" sz="1600" u="none" strike="noStrike">
                          <a:effectLst/>
                        </a:rPr>
                        <a:t>開幕後固定成本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R w="12700" cap="flat" cmpd="sng" algn="ctr">
                      <a:noFill/>
                      <a:prstDash val="solid"/>
                      <a:round/>
                      <a:headEnd type="none" w="med" len="med"/>
                      <a:tailEnd type="none" w="med" len="med"/>
                    </a:lnR>
                  </a:tcP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tcPr>
                </a:tc>
                <a:extLst>
                  <a:ext uri="{0D108BD9-81ED-4DB2-BD59-A6C34878D82A}">
                    <a16:rowId xmlns="" xmlns:a16="http://schemas.microsoft.com/office/drawing/2014/main" val="1826273606"/>
                  </a:ext>
                </a:extLst>
              </a:tr>
              <a:tr h="275828">
                <a:tc>
                  <a:txBody>
                    <a:bodyPr/>
                    <a:lstStyle/>
                    <a:p>
                      <a:pPr algn="ctr" fontAlgn="ctr"/>
                      <a:r>
                        <a:rPr lang="zh-TW" altLang="en-US" sz="1600" u="none" strike="noStrike">
                          <a:effectLst/>
                        </a:rPr>
                        <a:t>人事薪資</a:t>
                      </a:r>
                      <a:r>
                        <a:rPr lang="en-US" altLang="zh-TW" sz="1600" u="none" strike="noStrike">
                          <a:effectLst/>
                        </a:rPr>
                        <a:t>(</a:t>
                      </a:r>
                      <a:r>
                        <a:rPr lang="zh-TW" altLang="en-US" sz="1600" u="none" strike="noStrike">
                          <a:effectLst/>
                        </a:rPr>
                        <a:t>月</a:t>
                      </a:r>
                      <a:r>
                        <a:rPr lang="en-US" altLang="zh-TW" sz="1600" u="none" strike="noStrike">
                          <a:effectLst/>
                        </a:rPr>
                        <a:t>) </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dirty="0">
                          <a:effectLst/>
                        </a:rPr>
                        <a:t>238336</a:t>
                      </a:r>
                      <a:endParaRPr lang="en-US" altLang="zh-TW"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255166214"/>
                  </a:ext>
                </a:extLst>
              </a:tr>
              <a:tr h="275828">
                <a:tc>
                  <a:txBody>
                    <a:bodyPr/>
                    <a:lstStyle/>
                    <a:p>
                      <a:pPr algn="ctr" fontAlgn="ctr"/>
                      <a:r>
                        <a:rPr lang="zh-TW" altLang="en-US" sz="1600" u="none" strike="noStrike">
                          <a:effectLst/>
                        </a:rPr>
                        <a:t>員工保險費</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15888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337343595"/>
                  </a:ext>
                </a:extLst>
              </a:tr>
              <a:tr h="275828">
                <a:tc>
                  <a:txBody>
                    <a:bodyPr/>
                    <a:lstStyle/>
                    <a:p>
                      <a:pPr algn="ctr" fontAlgn="ctr"/>
                      <a:r>
                        <a:rPr lang="zh-TW" altLang="en-US" sz="1600" u="none" strike="noStrike">
                          <a:effectLst/>
                        </a:rPr>
                        <a:t>產險</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190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1959236834"/>
                  </a:ext>
                </a:extLst>
              </a:tr>
              <a:tr h="275828">
                <a:tc>
                  <a:txBody>
                    <a:bodyPr/>
                    <a:lstStyle/>
                    <a:p>
                      <a:pPr algn="ctr" fontAlgn="ctr"/>
                      <a:r>
                        <a:rPr lang="zh-TW" altLang="en-US" sz="1600" u="none" strike="noStrike">
                          <a:effectLst/>
                        </a:rPr>
                        <a:t>租賃金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20000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519595361"/>
                  </a:ext>
                </a:extLst>
              </a:tr>
              <a:tr h="275828">
                <a:tc>
                  <a:txBody>
                    <a:bodyPr/>
                    <a:lstStyle/>
                    <a:p>
                      <a:pPr algn="ctr" fontAlgn="ctr"/>
                      <a:r>
                        <a:rPr lang="zh-TW" altLang="en-US" sz="1600" u="none" strike="noStrike">
                          <a:effectLst/>
                        </a:rPr>
                        <a:t>水電費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200000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3526796775"/>
                  </a:ext>
                </a:extLst>
              </a:tr>
              <a:tr h="275828">
                <a:tc>
                  <a:txBody>
                    <a:bodyPr/>
                    <a:lstStyle/>
                    <a:p>
                      <a:pPr algn="ctr" fontAlgn="ctr"/>
                      <a:r>
                        <a:rPr lang="zh-TW" altLang="en-US" sz="1600" u="none" strike="noStrike">
                          <a:effectLst/>
                        </a:rPr>
                        <a:t>瓦斯費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150000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050444663"/>
                  </a:ext>
                </a:extLst>
              </a:tr>
              <a:tr h="275828">
                <a:tc>
                  <a:txBody>
                    <a:bodyPr/>
                    <a:lstStyle/>
                    <a:p>
                      <a:pPr algn="ctr" fontAlgn="ctr"/>
                      <a:r>
                        <a:rPr lang="zh-TW" altLang="en-US" sz="1600" u="none" strike="noStrike" dirty="0">
                          <a:effectLst/>
                        </a:rPr>
                        <a:t>小計</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dirty="0">
                          <a:effectLst/>
                        </a:rPr>
                        <a:t>624414</a:t>
                      </a:r>
                      <a:endParaRPr lang="en-US" altLang="zh-TW"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1586723271"/>
                  </a:ext>
                </a:extLst>
              </a:tr>
            </a:tbl>
          </a:graphicData>
        </a:graphic>
      </p:graphicFrame>
    </p:spTree>
    <p:extLst>
      <p:ext uri="{BB962C8B-B14F-4D97-AF65-F5344CB8AC3E}">
        <p14:creationId xmlns:p14="http://schemas.microsoft.com/office/powerpoint/2010/main" val="65323224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nodeType="clickEffect">
                                  <p:stCondLst>
                                    <p:cond delay="0"/>
                                  </p:stCondLst>
                                  <p:childTnLst>
                                    <p:anim calcmode="lin" valueType="num">
                                      <p:cBhvr>
                                        <p:cTn id="13" dur="1000"/>
                                        <p:tgtEl>
                                          <p:spTgt spid="2"/>
                                        </p:tgtEl>
                                        <p:attrNameLst>
                                          <p:attrName>ppt_w</p:attrName>
                                        </p:attrNameLst>
                                      </p:cBhvr>
                                      <p:tavLst>
                                        <p:tav tm="0">
                                          <p:val>
                                            <p:strVal val="ppt_w"/>
                                          </p:val>
                                        </p:tav>
                                        <p:tav tm="100000">
                                          <p:val>
                                            <p:fltVal val="0"/>
                                          </p:val>
                                        </p:tav>
                                      </p:tavLst>
                                    </p:anim>
                                    <p:anim calcmode="lin" valueType="num">
                                      <p:cBhvr>
                                        <p:cTn id="14" dur="1000"/>
                                        <p:tgtEl>
                                          <p:spTgt spid="2"/>
                                        </p:tgtEl>
                                        <p:attrNameLst>
                                          <p:attrName>ppt_h</p:attrName>
                                        </p:attrNameLst>
                                      </p:cBhvr>
                                      <p:tavLst>
                                        <p:tav tm="0">
                                          <p:val>
                                            <p:strVal val="ppt_h"/>
                                          </p:val>
                                        </p:tav>
                                        <p:tav tm="100000">
                                          <p:val>
                                            <p:fltVal val="0"/>
                                          </p:val>
                                        </p:tav>
                                      </p:tavLst>
                                    </p:anim>
                                    <p:anim calcmode="lin" valueType="num">
                                      <p:cBhvr>
                                        <p:cTn id="15" dur="1000"/>
                                        <p:tgtEl>
                                          <p:spTgt spid="2"/>
                                        </p:tgtEl>
                                        <p:attrNameLst>
                                          <p:attrName>style.rotation</p:attrName>
                                        </p:attrNameLst>
                                      </p:cBhvr>
                                      <p:tavLst>
                                        <p:tav tm="0">
                                          <p:val>
                                            <p:fltVal val="0"/>
                                          </p:val>
                                        </p:tav>
                                        <p:tav tm="100000">
                                          <p:val>
                                            <p:fltVal val="90"/>
                                          </p:val>
                                        </p:tav>
                                      </p:tavLst>
                                    </p:anim>
                                    <p:animEffect transition="out" filter="fade">
                                      <p:cBhvr>
                                        <p:cTn id="16" dur="1000"/>
                                        <p:tgtEl>
                                          <p:spTgt spid="2"/>
                                        </p:tgtEl>
                                      </p:cBhvr>
                                    </p:animEffect>
                                    <p:set>
                                      <p:cBhvr>
                                        <p:cTn id="17"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杯子, 饮料, 咖啡, 室内&#10;&#10;已生成极高可信度的说明">
            <a:extLst>
              <a:ext uri="{FF2B5EF4-FFF2-40B4-BE49-F238E27FC236}">
                <a16:creationId xmlns="" xmlns:a16="http://schemas.microsoft.com/office/drawing/2014/main" id="{5A6DFBDA-2496-4D7E-8688-75218122AD0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0941" y="5135191"/>
            <a:ext cx="2538152" cy="1756290"/>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423DDC52-4210-4079-9656-F54A2BFCA8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7" name="图片 16" descr="图片包含 坚果, 水果, 室内&#10;&#10;已生成极高可信度的说明">
            <a:extLst>
              <a:ext uri="{FF2B5EF4-FFF2-40B4-BE49-F238E27FC236}">
                <a16:creationId xmlns="" xmlns:a16="http://schemas.microsoft.com/office/drawing/2014/main" id="{0F7C8B63-8AC2-4E4D-9A13-D95A88E267E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55816" y="-94320"/>
            <a:ext cx="1259905" cy="2245106"/>
          </a:xfrm>
          <a:prstGeom prst="rect">
            <a:avLst/>
          </a:prstGeom>
        </p:spPr>
      </p:pic>
      <p:pic>
        <p:nvPicPr>
          <p:cNvPr id="19" name="图片 18">
            <a:extLst>
              <a:ext uri="{FF2B5EF4-FFF2-40B4-BE49-F238E27FC236}">
                <a16:creationId xmlns="" xmlns:a16="http://schemas.microsoft.com/office/drawing/2014/main" id="{7D6E5BEE-EF19-49EE-8E35-132D35BB319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1" name="图片 20" descr="图片包含 植物, 树叶&#10;&#10;已生成极高可信度的说明">
            <a:extLst>
              <a:ext uri="{FF2B5EF4-FFF2-40B4-BE49-F238E27FC236}">
                <a16:creationId xmlns="" xmlns:a16="http://schemas.microsoft.com/office/drawing/2014/main" id="{E9F52B63-4D49-4BCC-812B-57D6E3CC35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665029" y="4812724"/>
            <a:ext cx="1215390" cy="1543050"/>
          </a:xfrm>
          <a:prstGeom prst="rect">
            <a:avLst/>
          </a:prstGeom>
        </p:spPr>
      </p:pic>
      <p:pic>
        <p:nvPicPr>
          <p:cNvPr id="23" name="图片 22" descr="图片包含 植物, 树叶&#10;&#10;已生成极高可信度的说明">
            <a:extLst>
              <a:ext uri="{FF2B5EF4-FFF2-40B4-BE49-F238E27FC236}">
                <a16:creationId xmlns="" xmlns:a16="http://schemas.microsoft.com/office/drawing/2014/main" id="{0647C3D2-F673-4E94-BF93-5B512EFAE6E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16575" y="-3"/>
            <a:ext cx="2227060" cy="1771317"/>
          </a:xfrm>
          <a:prstGeom prst="rect">
            <a:avLst/>
          </a:prstGeom>
        </p:spPr>
      </p:pic>
      <p:pic>
        <p:nvPicPr>
          <p:cNvPr id="25" name="图片 24" descr="图片包含 盘子, 美食, 餐桌, 杯子&#10;&#10;已生成极高可信度的说明">
            <a:extLst>
              <a:ext uri="{FF2B5EF4-FFF2-40B4-BE49-F238E27FC236}">
                <a16:creationId xmlns="" xmlns:a16="http://schemas.microsoft.com/office/drawing/2014/main" id="{1BE65A95-9673-44C7-BF77-BFBF978FF8B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V="1">
            <a:off x="2912877" y="4717903"/>
            <a:ext cx="3584267" cy="2119561"/>
          </a:xfrm>
          <a:prstGeom prst="rect">
            <a:avLst/>
          </a:prstGeom>
        </p:spPr>
      </p:pic>
      <p:pic>
        <p:nvPicPr>
          <p:cNvPr id="27" name="图片 26" descr="图片包含 就坐, 室内, 餐桌&#10;&#10;已生成高可信度的说明">
            <a:extLst>
              <a:ext uri="{FF2B5EF4-FFF2-40B4-BE49-F238E27FC236}">
                <a16:creationId xmlns="" xmlns:a16="http://schemas.microsoft.com/office/drawing/2014/main" id="{19469EE0-699E-4762-83EC-5E82D4809BE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839512" y="-19025"/>
            <a:ext cx="2711699" cy="3274532"/>
          </a:xfrm>
          <a:prstGeom prst="rect">
            <a:avLst/>
          </a:prstGeom>
        </p:spPr>
      </p:pic>
      <p:pic>
        <p:nvPicPr>
          <p:cNvPr id="39" name="图片 38" descr="图片包含 绿色, 就坐&#10;&#10;已生成高可信度的说明">
            <a:extLst>
              <a:ext uri="{FF2B5EF4-FFF2-40B4-BE49-F238E27FC236}">
                <a16:creationId xmlns="" xmlns:a16="http://schemas.microsoft.com/office/drawing/2014/main" id="{2C34CF40-396F-4262-B65B-B54965E4412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2242" y="4836566"/>
            <a:ext cx="1605291" cy="2148016"/>
          </a:xfrm>
          <a:prstGeom prst="rect">
            <a:avLst/>
          </a:prstGeom>
        </p:spPr>
      </p:pic>
      <p:pic>
        <p:nvPicPr>
          <p:cNvPr id="41" name="图片 40">
            <a:extLst>
              <a:ext uri="{FF2B5EF4-FFF2-40B4-BE49-F238E27FC236}">
                <a16:creationId xmlns="" xmlns:a16="http://schemas.microsoft.com/office/drawing/2014/main" id="{C4BBCF0C-5071-434C-8E15-66A943872B8E}"/>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149726" y="5852903"/>
            <a:ext cx="705909" cy="696559"/>
          </a:xfrm>
          <a:prstGeom prst="rect">
            <a:avLst/>
          </a:prstGeom>
        </p:spPr>
      </p:pic>
      <p:pic>
        <p:nvPicPr>
          <p:cNvPr id="43" name="图片 42">
            <a:extLst>
              <a:ext uri="{FF2B5EF4-FFF2-40B4-BE49-F238E27FC236}">
                <a16:creationId xmlns="" xmlns:a16="http://schemas.microsoft.com/office/drawing/2014/main" id="{B95C12EC-E95E-449F-B470-1D6542021C0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788066" y="-89240"/>
            <a:ext cx="736537" cy="794685"/>
          </a:xfrm>
          <a:prstGeom prst="rect">
            <a:avLst/>
          </a:prstGeom>
        </p:spPr>
      </p:pic>
      <p:pic>
        <p:nvPicPr>
          <p:cNvPr id="45" name="图片 44" descr="图片包含 蛋糕, 室内, 餐桌, 盘子&#10;&#10;已生成极高可信度的说明">
            <a:extLst>
              <a:ext uri="{FF2B5EF4-FFF2-40B4-BE49-F238E27FC236}">
                <a16:creationId xmlns="" xmlns:a16="http://schemas.microsoft.com/office/drawing/2014/main" id="{2DC1F44A-9353-4925-8A34-BD3D566F4D94}"/>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10230505" y="1863398"/>
            <a:ext cx="2381356" cy="3122025"/>
          </a:xfrm>
          <a:prstGeom prst="rect">
            <a:avLst/>
          </a:prstGeom>
        </p:spPr>
      </p:pic>
      <p:pic>
        <p:nvPicPr>
          <p:cNvPr id="47" name="图片 46" descr="图片包含 盘子, 杯子, 美食, 室内&#10;&#10;已生成极高可信度的说明">
            <a:extLst>
              <a:ext uri="{FF2B5EF4-FFF2-40B4-BE49-F238E27FC236}">
                <a16:creationId xmlns="" xmlns:a16="http://schemas.microsoft.com/office/drawing/2014/main" id="{79464CD8-9FDA-482C-9AD4-EE783B91380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rot="16200000">
            <a:off x="4944555" y="-559514"/>
            <a:ext cx="1409672" cy="2490651"/>
          </a:xfrm>
          <a:prstGeom prst="rect">
            <a:avLst/>
          </a:prstGeom>
        </p:spPr>
      </p:pic>
      <p:pic>
        <p:nvPicPr>
          <p:cNvPr id="49" name="图片 48" descr="图片包含 餐桌, 就坐, 杯子, 室内&#10;&#10;已生成极高可信度的说明">
            <a:extLst>
              <a:ext uri="{FF2B5EF4-FFF2-40B4-BE49-F238E27FC236}">
                <a16:creationId xmlns="" xmlns:a16="http://schemas.microsoft.com/office/drawing/2014/main" id="{F7396718-B407-4041-9DBD-119ACA4F65E9}"/>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8527" y="1991904"/>
            <a:ext cx="1565759" cy="3133387"/>
          </a:xfrm>
          <a:prstGeom prst="rect">
            <a:avLst/>
          </a:prstGeom>
        </p:spPr>
      </p:pic>
      <p:pic>
        <p:nvPicPr>
          <p:cNvPr id="51" name="图片 50">
            <a:extLst>
              <a:ext uri="{FF2B5EF4-FFF2-40B4-BE49-F238E27FC236}">
                <a16:creationId xmlns="" xmlns:a16="http://schemas.microsoft.com/office/drawing/2014/main" id="{9C8AE72C-8869-4E33-BDB5-884BF6DF8BD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53" name="图片 52">
            <a:extLst>
              <a:ext uri="{FF2B5EF4-FFF2-40B4-BE49-F238E27FC236}">
                <a16:creationId xmlns="" xmlns:a16="http://schemas.microsoft.com/office/drawing/2014/main" id="{235A66AB-7B37-45A9-827C-8D583FE4000D}"/>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rot="2544203">
            <a:off x="213342" y="4391391"/>
            <a:ext cx="712843" cy="653024"/>
          </a:xfrm>
          <a:prstGeom prst="rect">
            <a:avLst/>
          </a:prstGeom>
        </p:spPr>
      </p:pic>
      <p:pic>
        <p:nvPicPr>
          <p:cNvPr id="55" name="图片 54" descr="图片包含 植物&#10;&#10;已生成极高可信度的说明">
            <a:extLst>
              <a:ext uri="{FF2B5EF4-FFF2-40B4-BE49-F238E27FC236}">
                <a16:creationId xmlns="" xmlns:a16="http://schemas.microsoft.com/office/drawing/2014/main" id="{679B348E-30C6-4D55-AD0B-96208E9C97CD}"/>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57" name="图片 56">
            <a:extLst>
              <a:ext uri="{FF2B5EF4-FFF2-40B4-BE49-F238E27FC236}">
                <a16:creationId xmlns="" xmlns:a16="http://schemas.microsoft.com/office/drawing/2014/main" id="{87CA2190-4E53-4784-ADB8-2CC6F2DCD19B}"/>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1502221" y="2071260"/>
            <a:ext cx="753743" cy="2033998"/>
          </a:xfrm>
          <a:prstGeom prst="rect">
            <a:avLst/>
          </a:prstGeom>
        </p:spPr>
      </p:pic>
      <p:pic>
        <p:nvPicPr>
          <p:cNvPr id="35" name="图片 34" descr="图片包含 室内, 就坐, 深色, 黑色&#10;&#10;已生成高可信度的说明">
            <a:extLst>
              <a:ext uri="{FF2B5EF4-FFF2-40B4-BE49-F238E27FC236}">
                <a16:creationId xmlns="" xmlns:a16="http://schemas.microsoft.com/office/drawing/2014/main" id="{49F46864-909F-4A22-8B07-A11AAC3250B5}"/>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248807" y="5181519"/>
            <a:ext cx="2358980" cy="1826905"/>
          </a:xfrm>
          <a:prstGeom prst="rect">
            <a:avLst/>
          </a:prstGeom>
        </p:spPr>
      </p:pic>
      <p:pic>
        <p:nvPicPr>
          <p:cNvPr id="37" name="图片 36" descr="图片包含 杯子, 咖啡, 餐桌, 美食&#10;&#10;已生成极高可信度的说明">
            <a:extLst>
              <a:ext uri="{FF2B5EF4-FFF2-40B4-BE49-F238E27FC236}">
                <a16:creationId xmlns="" xmlns:a16="http://schemas.microsoft.com/office/drawing/2014/main" id="{D92CAF8F-3A78-49BB-B5AC-DC46D5BD31BB}"/>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447" y="4812724"/>
            <a:ext cx="985988" cy="1062380"/>
          </a:xfrm>
          <a:prstGeom prst="rect">
            <a:avLst/>
          </a:prstGeom>
        </p:spPr>
      </p:pic>
      <p:pic>
        <p:nvPicPr>
          <p:cNvPr id="33" name="图片 32" descr="图片包含 室内, 杯子&#10;&#10;已生成高可信度的说明">
            <a:extLst>
              <a:ext uri="{FF2B5EF4-FFF2-40B4-BE49-F238E27FC236}">
                <a16:creationId xmlns="" xmlns:a16="http://schemas.microsoft.com/office/drawing/2014/main" id="{28AA801A-01F1-4DC6-BF62-2A373E4B8381}"/>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0611116" y="3074222"/>
            <a:ext cx="1620135" cy="2184868"/>
          </a:xfrm>
          <a:prstGeom prst="rect">
            <a:avLst/>
          </a:prstGeom>
        </p:spPr>
      </p:pic>
      <p:pic>
        <p:nvPicPr>
          <p:cNvPr id="13" name="图片 12" descr="图片包含 柑橘, 橙色, 室内, 就坐&#10;&#10;已生成高可信度的说明">
            <a:extLst>
              <a:ext uri="{FF2B5EF4-FFF2-40B4-BE49-F238E27FC236}">
                <a16:creationId xmlns="" xmlns:a16="http://schemas.microsoft.com/office/drawing/2014/main" id="{A0A718F5-7935-4800-9D84-9188F947AE4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924774" y="-19025"/>
            <a:ext cx="1323829" cy="945915"/>
          </a:xfrm>
          <a:prstGeom prst="rect">
            <a:avLst/>
          </a:prstGeom>
        </p:spPr>
      </p:pic>
      <p:pic>
        <p:nvPicPr>
          <p:cNvPr id="7" name="图片 6" descr="图片包含 咖啡, 饮料, 杯子, 甜甜圈&#10;&#10;已生成极高可信度的说明">
            <a:extLst>
              <a:ext uri="{FF2B5EF4-FFF2-40B4-BE49-F238E27FC236}">
                <a16:creationId xmlns="" xmlns:a16="http://schemas.microsoft.com/office/drawing/2014/main" id="{DE3E59AE-27C8-4F5F-84E4-FF0102AB0C2D}"/>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6849473" y="5675507"/>
            <a:ext cx="962664" cy="996740"/>
          </a:xfrm>
          <a:prstGeom prst="rect">
            <a:avLst/>
          </a:prstGeom>
        </p:spPr>
      </p:pic>
      <p:pic>
        <p:nvPicPr>
          <p:cNvPr id="31" name="图片 30" descr="图片包含 美食, 香蕉, 盘子, 水果&#10;&#10;已生成极高可信度的说明">
            <a:extLst>
              <a:ext uri="{FF2B5EF4-FFF2-40B4-BE49-F238E27FC236}">
                <a16:creationId xmlns="" xmlns:a16="http://schemas.microsoft.com/office/drawing/2014/main" id="{E83A3AB5-25E8-4AB7-A11B-3D298C3AD64A}"/>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15" name="图片 14" descr="图片包含 甜甜圈, 美食, 巧克力, 室内&#10;&#10;已生成极高可信度的说明">
            <a:extLst>
              <a:ext uri="{FF2B5EF4-FFF2-40B4-BE49-F238E27FC236}">
                <a16:creationId xmlns="" xmlns:a16="http://schemas.microsoft.com/office/drawing/2014/main" id="{AA396E40-CD83-4B73-ABBE-8E29E0517388}"/>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9" name="图片 28" descr="图片包含 蛋糕, 室内, 餐桌, 巧克力&#10;&#10;已生成极高可信度的说明">
            <a:extLst>
              <a:ext uri="{FF2B5EF4-FFF2-40B4-BE49-F238E27FC236}">
                <a16:creationId xmlns="" xmlns:a16="http://schemas.microsoft.com/office/drawing/2014/main" id="{17252049-85A9-4AC3-AE8E-6C3569E55414}"/>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
        <p:nvSpPr>
          <p:cNvPr id="62" name="文本框 61">
            <a:extLst>
              <a:ext uri="{FF2B5EF4-FFF2-40B4-BE49-F238E27FC236}">
                <a16:creationId xmlns="" xmlns:a16="http://schemas.microsoft.com/office/drawing/2014/main" id="{A0193674-FCEE-47B8-A98A-235139896ACC}"/>
              </a:ext>
            </a:extLst>
          </p:cNvPr>
          <p:cNvSpPr txBox="1"/>
          <p:nvPr/>
        </p:nvSpPr>
        <p:spPr>
          <a:xfrm>
            <a:off x="1793507" y="2441115"/>
            <a:ext cx="8069943" cy="707886"/>
          </a:xfrm>
          <a:prstGeom prst="rect">
            <a:avLst/>
          </a:prstGeom>
          <a:noFill/>
        </p:spPr>
        <p:txBody>
          <a:bodyPr wrap="square" rtlCol="0">
            <a:spAutoFit/>
          </a:bodyPr>
          <a:lstStyle/>
          <a:p>
            <a:pPr algn="ctr"/>
            <a:r>
              <a:rPr lang="zh-TW" altLang="en-US" sz="4000" b="1" dirty="0">
                <a:cs typeface="+mn-ea"/>
                <a:sym typeface="+mn-lt"/>
              </a:rPr>
              <a:t>土撥鼠找午餐</a:t>
            </a:r>
            <a:r>
              <a:rPr lang="en-US" altLang="zh-TW" sz="4000" b="1" dirty="0">
                <a:solidFill>
                  <a:schemeClr val="tx1">
                    <a:lumMod val="75000"/>
                    <a:lumOff val="25000"/>
                  </a:schemeClr>
                </a:solidFill>
                <a:cs typeface="+mn-ea"/>
                <a:sym typeface="+mn-lt"/>
              </a:rPr>
              <a:t>-</a:t>
            </a:r>
            <a:r>
              <a:rPr lang="zh-TW" altLang="en-US" sz="4000" b="1" dirty="0">
                <a:latin typeface="+mn-ea"/>
              </a:rPr>
              <a:t>管理學創業企劃</a:t>
            </a:r>
            <a:endParaRPr lang="zh-CN" altLang="en-US" sz="4000" b="1" dirty="0">
              <a:solidFill>
                <a:schemeClr val="tx1">
                  <a:lumMod val="75000"/>
                  <a:lumOff val="25000"/>
                </a:schemeClr>
              </a:solidFill>
              <a:latin typeface="+mn-ea"/>
              <a:cs typeface="+mn-ea"/>
              <a:sym typeface="+mn-lt"/>
            </a:endParaRPr>
          </a:p>
        </p:txBody>
      </p:sp>
      <p:sp>
        <p:nvSpPr>
          <p:cNvPr id="3" name="文字方塊 2"/>
          <p:cNvSpPr txBox="1"/>
          <p:nvPr/>
        </p:nvSpPr>
        <p:spPr>
          <a:xfrm>
            <a:off x="2746418" y="3242701"/>
            <a:ext cx="6331954" cy="1569660"/>
          </a:xfrm>
          <a:prstGeom prst="rect">
            <a:avLst/>
          </a:prstGeom>
          <a:noFill/>
        </p:spPr>
        <p:txBody>
          <a:bodyPr wrap="square" rtlCol="0">
            <a:spAutoFit/>
          </a:bodyPr>
          <a:lstStyle/>
          <a:p>
            <a:pPr algn="ctr"/>
            <a:r>
              <a:rPr lang="en-US" altLang="zh-TW" sz="2400" dirty="0">
                <a:latin typeface="+mn-ea"/>
              </a:rPr>
              <a:t>B10856009</a:t>
            </a:r>
            <a:r>
              <a:rPr lang="zh-TW" altLang="en-US" sz="2400" dirty="0">
                <a:latin typeface="+mn-ea"/>
              </a:rPr>
              <a:t>廖柏鈞</a:t>
            </a:r>
            <a:r>
              <a:rPr lang="en-US" altLang="zh-TW" sz="2400" dirty="0">
                <a:latin typeface="+mn-ea"/>
              </a:rPr>
              <a:t>B10856012</a:t>
            </a:r>
            <a:r>
              <a:rPr lang="zh-TW" altLang="en-US" sz="2400" dirty="0">
                <a:latin typeface="+mn-ea"/>
              </a:rPr>
              <a:t>吳明軒</a:t>
            </a:r>
            <a:endParaRPr lang="en-US" altLang="zh-TW" sz="2400" dirty="0">
              <a:latin typeface="+mn-ea"/>
            </a:endParaRPr>
          </a:p>
          <a:p>
            <a:pPr algn="ctr"/>
            <a:r>
              <a:rPr lang="en-US" altLang="zh-TW" sz="2400" dirty="0">
                <a:latin typeface="+mn-ea"/>
              </a:rPr>
              <a:t>B10856026</a:t>
            </a:r>
            <a:r>
              <a:rPr lang="zh-TW" altLang="en-US" sz="2400" dirty="0">
                <a:latin typeface="+mn-ea"/>
              </a:rPr>
              <a:t>陳品志</a:t>
            </a:r>
            <a:r>
              <a:rPr lang="en-US" altLang="zh-TW" sz="2400" dirty="0">
                <a:latin typeface="+mn-ea"/>
              </a:rPr>
              <a:t>B10856040</a:t>
            </a:r>
            <a:r>
              <a:rPr lang="zh-TW" altLang="en-US" sz="2400" dirty="0">
                <a:latin typeface="+mn-ea"/>
              </a:rPr>
              <a:t>鄭妙菁</a:t>
            </a:r>
            <a:endParaRPr lang="en-US" altLang="zh-TW" sz="2400" dirty="0">
              <a:latin typeface="+mn-ea"/>
            </a:endParaRPr>
          </a:p>
          <a:p>
            <a:pPr algn="ctr"/>
            <a:r>
              <a:rPr lang="en-US" altLang="zh-TW" sz="2400" dirty="0">
                <a:latin typeface="+mn-ea"/>
              </a:rPr>
              <a:t>B10856047</a:t>
            </a:r>
            <a:r>
              <a:rPr lang="zh-TW" altLang="en-US" sz="2400" dirty="0">
                <a:latin typeface="+mn-ea"/>
              </a:rPr>
              <a:t>張晏瑛</a:t>
            </a:r>
            <a:r>
              <a:rPr lang="en-US" altLang="zh-TW" sz="2400" dirty="0">
                <a:latin typeface="+mn-ea"/>
              </a:rPr>
              <a:t>B10856050</a:t>
            </a:r>
            <a:r>
              <a:rPr lang="zh-TW" altLang="en-US" sz="2400" dirty="0">
                <a:latin typeface="+mn-ea"/>
              </a:rPr>
              <a:t>蔡承恩</a:t>
            </a:r>
            <a:endParaRPr lang="en-US" altLang="zh-TW" sz="2400" dirty="0">
              <a:latin typeface="+mn-ea"/>
            </a:endParaRPr>
          </a:p>
          <a:p>
            <a:pPr algn="ctr"/>
            <a:r>
              <a:rPr lang="en-US" altLang="zh-TW" sz="2400" dirty="0">
                <a:latin typeface="+mn-ea"/>
              </a:rPr>
              <a:t>B10856055</a:t>
            </a:r>
            <a:r>
              <a:rPr lang="zh-TW" altLang="en-US" sz="2400" dirty="0">
                <a:latin typeface="+mn-ea"/>
              </a:rPr>
              <a:t>吳雲聖</a:t>
            </a:r>
            <a:r>
              <a:rPr lang="en-US" altLang="zh-TW" sz="2400" dirty="0">
                <a:latin typeface="+mn-ea"/>
              </a:rPr>
              <a:t>B10856060</a:t>
            </a:r>
            <a:r>
              <a:rPr lang="zh-TW" altLang="en-US" sz="2400" dirty="0">
                <a:latin typeface="+mn-ea"/>
              </a:rPr>
              <a:t>盛睿涵</a:t>
            </a:r>
          </a:p>
        </p:txBody>
      </p:sp>
    </p:spTree>
    <p:extLst>
      <p:ext uri="{BB962C8B-B14F-4D97-AF65-F5344CB8AC3E}">
        <p14:creationId xmlns:p14="http://schemas.microsoft.com/office/powerpoint/2010/main" val="215155014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0-#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500" fill="hold"/>
                                        <p:tgtEl>
                                          <p:spTgt spid="51"/>
                                        </p:tgtEl>
                                        <p:attrNameLst>
                                          <p:attrName>ppt_x</p:attrName>
                                        </p:attrNameLst>
                                      </p:cBhvr>
                                      <p:tavLst>
                                        <p:tav tm="0">
                                          <p:val>
                                            <p:strVal val="#ppt_x"/>
                                          </p:val>
                                        </p:tav>
                                        <p:tav tm="100000">
                                          <p:val>
                                            <p:strVal val="#ppt_x"/>
                                          </p:val>
                                        </p:tav>
                                      </p:tavLst>
                                    </p:anim>
                                    <p:anim calcmode="lin" valueType="num">
                                      <p:cBhvr additive="base">
                                        <p:cTn id="76" dur="50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ppt_x"/>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ppt_x"/>
                                          </p:val>
                                        </p:tav>
                                        <p:tav tm="100000">
                                          <p:val>
                                            <p:strVal val="#ppt_x"/>
                                          </p:val>
                                        </p:tav>
                                      </p:tavLst>
                                    </p:anim>
                                    <p:anim calcmode="lin" valueType="num">
                                      <p:cBhvr additive="base">
                                        <p:cTn id="84" dur="500" fill="hold"/>
                                        <p:tgtEl>
                                          <p:spTgt spid="35"/>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500" fill="hold"/>
                                        <p:tgtEl>
                                          <p:spTgt spid="33"/>
                                        </p:tgtEl>
                                        <p:attrNameLst>
                                          <p:attrName>ppt_x</p:attrName>
                                        </p:attrNameLst>
                                      </p:cBhvr>
                                      <p:tavLst>
                                        <p:tav tm="0">
                                          <p:val>
                                            <p:strVal val="#ppt_x"/>
                                          </p:val>
                                        </p:tav>
                                        <p:tav tm="100000">
                                          <p:val>
                                            <p:strVal val="#ppt_x"/>
                                          </p:val>
                                        </p:tav>
                                      </p:tavLst>
                                    </p:anim>
                                    <p:anim calcmode="lin" valueType="num">
                                      <p:cBhvr additive="base">
                                        <p:cTn id="92" dur="500" fill="hold"/>
                                        <p:tgtEl>
                                          <p:spTgt spid="3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7"/>
                                        </p:tgtEl>
                                        <p:attrNameLst>
                                          <p:attrName>style.visibility</p:attrName>
                                        </p:attrNameLst>
                                      </p:cBhvr>
                                      <p:to>
                                        <p:strVal val="visible"/>
                                      </p:to>
                                    </p:set>
                                    <p:anim calcmode="lin" valueType="num">
                                      <p:cBhvr additive="base">
                                        <p:cTn id="95" dur="500" fill="hold"/>
                                        <p:tgtEl>
                                          <p:spTgt spid="7"/>
                                        </p:tgtEl>
                                        <p:attrNameLst>
                                          <p:attrName>ppt_x</p:attrName>
                                        </p:attrNameLst>
                                      </p:cBhvr>
                                      <p:tavLst>
                                        <p:tav tm="0">
                                          <p:val>
                                            <p:strVal val="#ppt_x"/>
                                          </p:val>
                                        </p:tav>
                                        <p:tav tm="100000">
                                          <p:val>
                                            <p:strVal val="#ppt_x"/>
                                          </p:val>
                                        </p:tav>
                                      </p:tavLst>
                                    </p:anim>
                                    <p:anim calcmode="lin" valueType="num">
                                      <p:cBhvr additive="base">
                                        <p:cTn id="96" dur="500" fill="hold"/>
                                        <p:tgtEl>
                                          <p:spTgt spid="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additive="base">
                                        <p:cTn id="99" dur="500" fill="hold"/>
                                        <p:tgtEl>
                                          <p:spTgt spid="29"/>
                                        </p:tgtEl>
                                        <p:attrNameLst>
                                          <p:attrName>ppt_x</p:attrName>
                                        </p:attrNameLst>
                                      </p:cBhvr>
                                      <p:tavLst>
                                        <p:tav tm="0">
                                          <p:val>
                                            <p:strVal val="#ppt_x"/>
                                          </p:val>
                                        </p:tav>
                                        <p:tav tm="100000">
                                          <p:val>
                                            <p:strVal val="#ppt_x"/>
                                          </p:val>
                                        </p:tav>
                                      </p:tavLst>
                                    </p:anim>
                                    <p:anim calcmode="lin" valueType="num">
                                      <p:cBhvr additive="base">
                                        <p:cTn id="100" dur="500" fill="hold"/>
                                        <p:tgtEl>
                                          <p:spTgt spid="29"/>
                                        </p:tgtEl>
                                        <p:attrNameLst>
                                          <p:attrName>ppt_y</p:attrName>
                                        </p:attrNameLst>
                                      </p:cBhvr>
                                      <p:tavLst>
                                        <p:tav tm="0">
                                          <p:val>
                                            <p:strVal val="1+#ppt_h/2"/>
                                          </p:val>
                                        </p:tav>
                                        <p:tav tm="100000">
                                          <p:val>
                                            <p:strVal val="#ppt_y"/>
                                          </p:val>
                                        </p:tav>
                                      </p:tavLst>
                                    </p:anim>
                                  </p:childTnLst>
                                </p:cTn>
                              </p:par>
                              <p:par>
                                <p:cTn id="101" presetID="2" presetClass="entr" presetSubtype="1"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additive="base">
                                        <p:cTn id="103" dur="500" fill="hold"/>
                                        <p:tgtEl>
                                          <p:spTgt spid="45"/>
                                        </p:tgtEl>
                                        <p:attrNameLst>
                                          <p:attrName>ppt_x</p:attrName>
                                        </p:attrNameLst>
                                      </p:cBhvr>
                                      <p:tavLst>
                                        <p:tav tm="0">
                                          <p:val>
                                            <p:strVal val="#ppt_x"/>
                                          </p:val>
                                        </p:tav>
                                        <p:tav tm="100000">
                                          <p:val>
                                            <p:strVal val="#ppt_x"/>
                                          </p:val>
                                        </p:tav>
                                      </p:tavLst>
                                    </p:anim>
                                    <p:anim calcmode="lin" valueType="num">
                                      <p:cBhvr additive="base">
                                        <p:cTn id="104" dur="500" fill="hold"/>
                                        <p:tgtEl>
                                          <p:spTgt spid="45"/>
                                        </p:tgtEl>
                                        <p:attrNameLst>
                                          <p:attrName>ppt_y</p:attrName>
                                        </p:attrNameLst>
                                      </p:cBhvr>
                                      <p:tavLst>
                                        <p:tav tm="0">
                                          <p:val>
                                            <p:strVal val="0-#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additive="base">
                                        <p:cTn id="107" dur="500" fill="hold"/>
                                        <p:tgtEl>
                                          <p:spTgt spid="49"/>
                                        </p:tgtEl>
                                        <p:attrNameLst>
                                          <p:attrName>ppt_x</p:attrName>
                                        </p:attrNameLst>
                                      </p:cBhvr>
                                      <p:tavLst>
                                        <p:tav tm="0">
                                          <p:val>
                                            <p:strVal val="#ppt_x"/>
                                          </p:val>
                                        </p:tav>
                                        <p:tav tm="100000">
                                          <p:val>
                                            <p:strVal val="#ppt_x"/>
                                          </p:val>
                                        </p:tav>
                                      </p:tavLst>
                                    </p:anim>
                                    <p:anim calcmode="lin" valueType="num">
                                      <p:cBhvr additive="base">
                                        <p:cTn id="108" dur="500" fill="hold"/>
                                        <p:tgtEl>
                                          <p:spTgt spid="49"/>
                                        </p:tgtEl>
                                        <p:attrNameLst>
                                          <p:attrName>ppt_y</p:attrName>
                                        </p:attrNameLst>
                                      </p:cBhvr>
                                      <p:tavLst>
                                        <p:tav tm="0">
                                          <p:val>
                                            <p:strVal val="1+#ppt_h/2"/>
                                          </p:val>
                                        </p:tav>
                                        <p:tav tm="100000">
                                          <p:val>
                                            <p:strVal val="#ppt_y"/>
                                          </p:val>
                                        </p:tav>
                                      </p:tavLst>
                                    </p:anim>
                                  </p:childTnLst>
                                </p:cTn>
                              </p:par>
                            </p:childTnLst>
                          </p:cTn>
                        </p:par>
                        <p:par>
                          <p:cTn id="109" fill="hold">
                            <p:stCondLst>
                              <p:cond delay="500"/>
                            </p:stCondLst>
                            <p:childTnLst>
                              <p:par>
                                <p:cTn id="110" presetID="10" presetClass="entr" presetSubtype="0" fill="hold" grpId="0" nodeType="afterEffect">
                                  <p:stCondLst>
                                    <p:cond delay="0"/>
                                  </p:stCondLst>
                                  <p:iterate type="lt">
                                    <p:tmPct val="10000"/>
                                  </p:iterate>
                                  <p:childTnLst>
                                    <p:set>
                                      <p:cBhvr>
                                        <p:cTn id="111" dur="1" fill="hold">
                                          <p:stCondLst>
                                            <p:cond delay="0"/>
                                          </p:stCondLst>
                                        </p:cTn>
                                        <p:tgtEl>
                                          <p:spTgt spid="62"/>
                                        </p:tgtEl>
                                        <p:attrNameLst>
                                          <p:attrName>style.visibility</p:attrName>
                                        </p:attrNameLst>
                                      </p:cBhvr>
                                      <p:to>
                                        <p:strVal val="visible"/>
                                      </p:to>
                                    </p:set>
                                    <p:animEffect transition="in" filter="fade">
                                      <p:cBhvr>
                                        <p:cTn id="112" dur="500"/>
                                        <p:tgtEl>
                                          <p:spTgt spid="62"/>
                                        </p:tgtEl>
                                      </p:cBhvr>
                                    </p:animEffect>
                                  </p:childTnLst>
                                </p:cTn>
                              </p:par>
                            </p:childTnLst>
                          </p:cTn>
                        </p:par>
                        <p:par>
                          <p:cTn id="113" fill="hold">
                            <p:stCondLst>
                              <p:cond delay="1650"/>
                            </p:stCondLst>
                            <p:childTnLst>
                              <p:par>
                                <p:cTn id="114" presetID="53" presetClass="entr" presetSubtype="16" fill="hold" grpId="0" nodeType="afterEffect">
                                  <p:stCondLst>
                                    <p:cond delay="0"/>
                                  </p:stCondLst>
                                  <p:childTnLst>
                                    <p:set>
                                      <p:cBhvr>
                                        <p:cTn id="115" dur="1" fill="hold">
                                          <p:stCondLst>
                                            <p:cond delay="0"/>
                                          </p:stCondLst>
                                        </p:cTn>
                                        <p:tgtEl>
                                          <p:spTgt spid="3"/>
                                        </p:tgtEl>
                                        <p:attrNameLst>
                                          <p:attrName>style.visibility</p:attrName>
                                        </p:attrNameLst>
                                      </p:cBhvr>
                                      <p:to>
                                        <p:strVal val="visible"/>
                                      </p:to>
                                    </p:set>
                                    <p:anim calcmode="lin" valueType="num">
                                      <p:cBhvr>
                                        <p:cTn id="116" dur="500" fill="hold"/>
                                        <p:tgtEl>
                                          <p:spTgt spid="3"/>
                                        </p:tgtEl>
                                        <p:attrNameLst>
                                          <p:attrName>ppt_w</p:attrName>
                                        </p:attrNameLst>
                                      </p:cBhvr>
                                      <p:tavLst>
                                        <p:tav tm="0">
                                          <p:val>
                                            <p:fltVal val="0"/>
                                          </p:val>
                                        </p:tav>
                                        <p:tav tm="100000">
                                          <p:val>
                                            <p:strVal val="#ppt_w"/>
                                          </p:val>
                                        </p:tav>
                                      </p:tavLst>
                                    </p:anim>
                                    <p:anim calcmode="lin" valueType="num">
                                      <p:cBhvr>
                                        <p:cTn id="117" dur="500" fill="hold"/>
                                        <p:tgtEl>
                                          <p:spTgt spid="3"/>
                                        </p:tgtEl>
                                        <p:attrNameLst>
                                          <p:attrName>ppt_h</p:attrName>
                                        </p:attrNameLst>
                                      </p:cBhvr>
                                      <p:tavLst>
                                        <p:tav tm="0">
                                          <p:val>
                                            <p:fltVal val="0"/>
                                          </p:val>
                                        </p:tav>
                                        <p:tav tm="100000">
                                          <p:val>
                                            <p:strVal val="#ppt_h"/>
                                          </p:val>
                                        </p:tav>
                                      </p:tavLst>
                                    </p:anim>
                                    <p:animEffect transition="in" filter="fade">
                                      <p:cBhvr>
                                        <p:cTn id="1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 xmlns:a16="http://schemas.microsoft.com/office/drawing/2014/main" id="{412BA115-8B64-4937-A5C5-AED2CBEDC6E4}"/>
              </a:ext>
            </a:extLst>
          </p:cNvPr>
          <p:cNvGraphicFramePr>
            <a:graphicFrameLocks noGrp="1"/>
          </p:cNvGraphicFramePr>
          <p:nvPr>
            <p:extLst>
              <p:ext uri="{D42A27DB-BD31-4B8C-83A1-F6EECF244321}">
                <p14:modId xmlns:p14="http://schemas.microsoft.com/office/powerpoint/2010/main" val="325097655"/>
              </p:ext>
            </p:extLst>
          </p:nvPr>
        </p:nvGraphicFramePr>
        <p:xfrm>
          <a:off x="1721302" y="1272540"/>
          <a:ext cx="4457700" cy="5067300"/>
        </p:xfrm>
        <a:graphic>
          <a:graphicData uri="http://schemas.openxmlformats.org/drawingml/2006/table">
            <a:tbl>
              <a:tblPr>
                <a:tableStyleId>{5940675A-B579-460E-94D1-54222C63F5DA}</a:tableStyleId>
              </a:tblPr>
              <a:tblGrid>
                <a:gridCol w="1170741">
                  <a:extLst>
                    <a:ext uri="{9D8B030D-6E8A-4147-A177-3AD203B41FA5}">
                      <a16:colId xmlns="" xmlns:a16="http://schemas.microsoft.com/office/drawing/2014/main" val="2187367213"/>
                    </a:ext>
                  </a:extLst>
                </a:gridCol>
                <a:gridCol w="1434079">
                  <a:extLst>
                    <a:ext uri="{9D8B030D-6E8A-4147-A177-3AD203B41FA5}">
                      <a16:colId xmlns="" xmlns:a16="http://schemas.microsoft.com/office/drawing/2014/main" val="3058518179"/>
                    </a:ext>
                  </a:extLst>
                </a:gridCol>
                <a:gridCol w="634548">
                  <a:extLst>
                    <a:ext uri="{9D8B030D-6E8A-4147-A177-3AD203B41FA5}">
                      <a16:colId xmlns="" xmlns:a16="http://schemas.microsoft.com/office/drawing/2014/main" val="994243129"/>
                    </a:ext>
                  </a:extLst>
                </a:gridCol>
                <a:gridCol w="1218332">
                  <a:extLst>
                    <a:ext uri="{9D8B030D-6E8A-4147-A177-3AD203B41FA5}">
                      <a16:colId xmlns="" xmlns:a16="http://schemas.microsoft.com/office/drawing/2014/main" val="1814877969"/>
                    </a:ext>
                  </a:extLst>
                </a:gridCol>
              </a:tblGrid>
              <a:tr h="209550">
                <a:tc>
                  <a:txBody>
                    <a:bodyPr/>
                    <a:lstStyle/>
                    <a:p>
                      <a:pPr algn="ctr" fontAlgn="ctr"/>
                      <a:r>
                        <a:rPr lang="zh-TW" altLang="en-US" sz="1600" u="none" strike="noStrike" dirty="0">
                          <a:effectLst/>
                        </a:rPr>
                        <a:t>月變動成本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R w="12700" cap="flat" cmpd="sng" algn="ctr">
                      <a:noFill/>
                      <a:prstDash val="solid"/>
                      <a:round/>
                      <a:headEnd type="none" w="med" len="med"/>
                      <a:tailEnd type="none" w="med" len="med"/>
                    </a:lnR>
                  </a:tcP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ctr"/>
                      <a:r>
                        <a:rPr lang="zh-TW" altLang="en-US" sz="1600" u="none" strike="noStrike" dirty="0">
                          <a:effectLst/>
                        </a:rPr>
                        <a:t>　</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tcPr>
                </a:tc>
                <a:extLst>
                  <a:ext uri="{0D108BD9-81ED-4DB2-BD59-A6C34878D82A}">
                    <a16:rowId xmlns="" xmlns:a16="http://schemas.microsoft.com/office/drawing/2014/main" val="1802057811"/>
                  </a:ext>
                </a:extLst>
              </a:tr>
              <a:tr h="209550">
                <a:tc>
                  <a:txBody>
                    <a:bodyPr/>
                    <a:lstStyle/>
                    <a:p>
                      <a:pPr algn="ctr" fontAlgn="ctr"/>
                      <a:r>
                        <a:rPr lang="zh-TW" altLang="en-US" sz="1600" u="none" strike="noStrike">
                          <a:effectLst/>
                        </a:rPr>
                        <a:t>   食材</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價格</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數量</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總價</a:t>
                      </a:r>
                      <a:r>
                        <a:rPr lang="en-US" altLang="zh-TW" sz="1600" u="none" strike="noStrike">
                          <a:effectLst/>
                        </a:rPr>
                        <a:t>(</a:t>
                      </a:r>
                      <a:r>
                        <a:rPr lang="zh-TW" altLang="en-US" sz="1600" u="none" strike="noStrike">
                          <a:effectLst/>
                        </a:rPr>
                        <a:t>月</a:t>
                      </a:r>
                      <a:r>
                        <a:rPr lang="en-US" altLang="zh-TW" sz="1600" u="none" strike="noStrike">
                          <a:effectLst/>
                        </a:rPr>
                        <a:t>)</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813012052"/>
                  </a:ext>
                </a:extLst>
              </a:tr>
              <a:tr h="209550">
                <a:tc>
                  <a:txBody>
                    <a:bodyPr/>
                    <a:lstStyle/>
                    <a:p>
                      <a:pPr algn="ctr" fontAlgn="ctr"/>
                      <a:r>
                        <a:rPr lang="zh-TW" altLang="en-US" sz="1600" u="none" strike="noStrike">
                          <a:effectLst/>
                        </a:rPr>
                        <a:t>辛香料</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100/</a:t>
                      </a:r>
                      <a:r>
                        <a:rPr lang="zh-TW" altLang="en-US" sz="1600" u="none" strike="noStrike">
                          <a:effectLst/>
                        </a:rPr>
                        <a:t>罐</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r>
                        <a:rPr lang="zh-TW" altLang="en-US" sz="1600" u="none" strike="noStrike">
                          <a:effectLst/>
                        </a:rPr>
                        <a:t>罐</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945473975"/>
                  </a:ext>
                </a:extLst>
              </a:tr>
              <a:tr h="209550">
                <a:tc>
                  <a:txBody>
                    <a:bodyPr/>
                    <a:lstStyle/>
                    <a:p>
                      <a:pPr algn="ctr" fontAlgn="ctr"/>
                      <a:r>
                        <a:rPr lang="zh-TW" altLang="en-US" sz="1600" u="none" strike="noStrike">
                          <a:effectLst/>
                        </a:rPr>
                        <a:t>   白吐司</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sz="1600" u="none" strike="noStrike" dirty="0">
                          <a:effectLst/>
                        </a:rPr>
                        <a:t>40/kg</a:t>
                      </a:r>
                      <a:endParaRPr lang="en-US" sz="1600" b="0" i="0" u="none" strike="noStrike" dirty="0">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4</a:t>
                      </a:r>
                      <a:r>
                        <a:rPr lang="zh-TW" altLang="en-US" sz="1600" u="none" strike="noStrike">
                          <a:effectLst/>
                        </a:rPr>
                        <a:t>份</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160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4166704385"/>
                  </a:ext>
                </a:extLst>
              </a:tr>
              <a:tr h="209550">
                <a:tc>
                  <a:txBody>
                    <a:bodyPr/>
                    <a:lstStyle/>
                    <a:p>
                      <a:pPr algn="ctr" fontAlgn="ctr"/>
                      <a:r>
                        <a:rPr lang="zh-TW" altLang="en-US" sz="1600" u="none" strike="noStrike">
                          <a:effectLst/>
                        </a:rPr>
                        <a:t>紅茶茶葉</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105/</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210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691382660"/>
                  </a:ext>
                </a:extLst>
              </a:tr>
              <a:tr h="209550">
                <a:tc>
                  <a:txBody>
                    <a:bodyPr/>
                    <a:lstStyle/>
                    <a:p>
                      <a:pPr algn="ctr" fontAlgn="ctr"/>
                      <a:r>
                        <a:rPr lang="zh-TW" altLang="en-US" sz="1600" u="none" strike="noStrike">
                          <a:effectLst/>
                        </a:rPr>
                        <a:t>綠茶茶葉</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105/</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210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72473563"/>
                  </a:ext>
                </a:extLst>
              </a:tr>
              <a:tr h="209550">
                <a:tc>
                  <a:txBody>
                    <a:bodyPr/>
                    <a:lstStyle/>
                    <a:p>
                      <a:pPr algn="ctr" fontAlgn="ctr"/>
                      <a:r>
                        <a:rPr lang="zh-TW" altLang="en-US" sz="1600" u="none" strike="noStrike">
                          <a:effectLst/>
                        </a:rPr>
                        <a:t>大豆油</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dirty="0" smtClean="0">
                          <a:effectLst/>
                        </a:rPr>
                        <a:t>18</a:t>
                      </a:r>
                      <a:r>
                        <a:rPr lang="zh-TW" altLang="en-US" sz="1600" u="none" strike="noStrike" dirty="0" smtClean="0">
                          <a:effectLst/>
                        </a:rPr>
                        <a:t>公升</a:t>
                      </a:r>
                      <a:r>
                        <a:rPr lang="en-US" altLang="zh-TW" sz="1600" u="none" strike="noStrike" dirty="0">
                          <a:effectLst/>
                        </a:rPr>
                        <a:t>/</a:t>
                      </a:r>
                      <a:r>
                        <a:rPr lang="zh-TW" altLang="en-US" sz="1600" u="none" strike="noStrike" dirty="0">
                          <a:effectLst/>
                        </a:rPr>
                        <a:t>桶</a:t>
                      </a:r>
                      <a:endParaRPr lang="zh-TW" altLang="en-US" sz="1600" b="0" i="0" u="none" strike="noStrike" dirty="0">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a:t>
                      </a:r>
                      <a:r>
                        <a:rPr lang="zh-TW" altLang="en-US" sz="1600" u="none" strike="noStrike">
                          <a:effectLst/>
                        </a:rPr>
                        <a:t>桶</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b="0" i="0" u="none" strike="noStrike" dirty="0" smtClean="0">
                          <a:solidFill>
                            <a:schemeClr val="tx1"/>
                          </a:solidFill>
                          <a:effectLst/>
                          <a:latin typeface="+mn-lt"/>
                          <a:ea typeface="+mn-ea"/>
                        </a:rPr>
                        <a:t>2250</a:t>
                      </a:r>
                      <a:endParaRPr lang="en-US" altLang="zh-TW" sz="1600" b="0" i="0" u="none" strike="noStrike" dirty="0">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3968755901"/>
                  </a:ext>
                </a:extLst>
              </a:tr>
              <a:tr h="209550">
                <a:tc>
                  <a:txBody>
                    <a:bodyPr/>
                    <a:lstStyle/>
                    <a:p>
                      <a:pPr algn="ctr" fontAlgn="ctr"/>
                      <a:r>
                        <a:rPr lang="zh-TW" altLang="en-US" sz="1600" u="none" strike="noStrike">
                          <a:effectLst/>
                        </a:rPr>
                        <a:t>咖啡</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1kg/</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320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1777971426"/>
                  </a:ext>
                </a:extLst>
              </a:tr>
              <a:tr h="209550">
                <a:tc>
                  <a:txBody>
                    <a:bodyPr/>
                    <a:lstStyle/>
                    <a:p>
                      <a:pPr algn="ctr" fontAlgn="ctr"/>
                      <a:r>
                        <a:rPr lang="zh-TW" altLang="en-US" sz="1600" u="none" strike="noStrike">
                          <a:effectLst/>
                        </a:rPr>
                        <a:t>牛奶</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0.9</a:t>
                      </a:r>
                      <a:r>
                        <a:rPr lang="zh-TW" altLang="en-US" sz="1600" u="none" strike="noStrike">
                          <a:effectLst/>
                        </a:rPr>
                        <a:t>公升</a:t>
                      </a:r>
                      <a:r>
                        <a:rPr lang="en-US" altLang="zh-TW" sz="1600" u="none" strike="noStrike">
                          <a:effectLst/>
                        </a:rPr>
                        <a:t>/510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20</a:t>
                      </a:r>
                      <a:r>
                        <a:rPr lang="zh-TW" altLang="en-US" sz="1600" u="none" strike="noStrike">
                          <a:effectLst/>
                        </a:rPr>
                        <a:t>瓶</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1700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297451533"/>
                  </a:ext>
                </a:extLst>
              </a:tr>
              <a:tr h="209550">
                <a:tc>
                  <a:txBody>
                    <a:bodyPr/>
                    <a:lstStyle/>
                    <a:p>
                      <a:pPr algn="ctr" fontAlgn="ctr"/>
                      <a:r>
                        <a:rPr lang="zh-TW" altLang="en-US" sz="1600" u="none" strike="noStrike">
                          <a:effectLst/>
                        </a:rPr>
                        <a:t>冰淇淋</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750/</a:t>
                      </a:r>
                      <a:r>
                        <a:rPr lang="zh-TW" altLang="en-US" sz="1600" u="none" strike="noStrike">
                          <a:effectLst/>
                        </a:rPr>
                        <a:t>桶</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r>
                        <a:rPr lang="zh-TW" altLang="en-US" sz="1600" u="none" strike="noStrike">
                          <a:effectLst/>
                        </a:rPr>
                        <a:t>桶</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750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684590972"/>
                  </a:ext>
                </a:extLst>
              </a:tr>
              <a:tr h="209550">
                <a:tc>
                  <a:txBody>
                    <a:bodyPr/>
                    <a:lstStyle/>
                    <a:p>
                      <a:pPr algn="ctr" fontAlgn="ctr"/>
                      <a:r>
                        <a:rPr lang="zh-TW" altLang="en-US" sz="1600" u="none" strike="noStrike">
                          <a:effectLst/>
                        </a:rPr>
                        <a:t>漢堡麵包</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10/150g/</a:t>
                      </a:r>
                      <a:r>
                        <a:rPr lang="zh-TW" altLang="en-US" sz="1600" u="none" strike="noStrike">
                          <a:effectLst/>
                        </a:rPr>
                        <a:t>個</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100</a:t>
                      </a:r>
                      <a:r>
                        <a:rPr lang="zh-TW" altLang="en-US" sz="1600" u="none" strike="noStrike">
                          <a:effectLst/>
                        </a:rPr>
                        <a:t>個</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1000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927540467"/>
                  </a:ext>
                </a:extLst>
              </a:tr>
              <a:tr h="209550">
                <a:tc>
                  <a:txBody>
                    <a:bodyPr/>
                    <a:lstStyle/>
                    <a:p>
                      <a:pPr algn="ctr" fontAlgn="ctr"/>
                      <a:r>
                        <a:rPr lang="zh-TW" altLang="en-US" sz="1600" u="none" strike="noStrike">
                          <a:effectLst/>
                        </a:rPr>
                        <a:t>蛋</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36.5/10</a:t>
                      </a:r>
                      <a:r>
                        <a:rPr lang="zh-TW" altLang="en-US" sz="1600" u="none" strike="noStrike">
                          <a:effectLst/>
                        </a:rPr>
                        <a:t>顆</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200</a:t>
                      </a:r>
                      <a:r>
                        <a:rPr lang="zh-TW" altLang="en-US" sz="1600" u="none" strike="noStrike">
                          <a:effectLst/>
                        </a:rPr>
                        <a:t>顆</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730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144164757"/>
                  </a:ext>
                </a:extLst>
              </a:tr>
              <a:tr h="209550">
                <a:tc>
                  <a:txBody>
                    <a:bodyPr/>
                    <a:lstStyle/>
                    <a:p>
                      <a:pPr algn="ctr" fontAlgn="ctr"/>
                      <a:r>
                        <a:rPr lang="zh-TW" altLang="en-US" sz="1600" u="none" strike="noStrike">
                          <a:effectLst/>
                        </a:rPr>
                        <a:t>牛肉</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115/</a:t>
                      </a:r>
                      <a:r>
                        <a:rPr lang="zh-TW" altLang="en-US" sz="1600" u="none" strike="noStrike">
                          <a:effectLst/>
                        </a:rPr>
                        <a:t>片</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300</a:t>
                      </a:r>
                      <a:r>
                        <a:rPr lang="zh-TW" altLang="en-US" sz="1600" u="none" strike="noStrike">
                          <a:effectLst/>
                        </a:rPr>
                        <a:t>片</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34500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3580967349"/>
                  </a:ext>
                </a:extLst>
              </a:tr>
              <a:tr h="209550">
                <a:tc>
                  <a:txBody>
                    <a:bodyPr/>
                    <a:lstStyle/>
                    <a:p>
                      <a:pPr algn="ctr" fontAlgn="ctr"/>
                      <a:r>
                        <a:rPr lang="zh-TW" altLang="en-US" sz="1600" u="none" strike="noStrike">
                          <a:effectLst/>
                        </a:rPr>
                        <a:t>豬肉</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67/</a:t>
                      </a:r>
                      <a:r>
                        <a:rPr lang="zh-TW" altLang="en-US" sz="1600" u="none" strike="noStrike">
                          <a:effectLst/>
                        </a:rPr>
                        <a:t>片</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300</a:t>
                      </a:r>
                      <a:r>
                        <a:rPr lang="zh-TW" altLang="en-US" sz="1600" u="none" strike="noStrike">
                          <a:effectLst/>
                        </a:rPr>
                        <a:t>片</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20100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1709983047"/>
                  </a:ext>
                </a:extLst>
              </a:tr>
              <a:tr h="209550">
                <a:tc>
                  <a:txBody>
                    <a:bodyPr/>
                    <a:lstStyle/>
                    <a:p>
                      <a:pPr algn="ctr" fontAlgn="ctr"/>
                      <a:r>
                        <a:rPr lang="zh-TW" altLang="en-US" sz="1600" u="none" strike="noStrike">
                          <a:effectLst/>
                        </a:rPr>
                        <a:t>雞肉</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52/</a:t>
                      </a:r>
                      <a:r>
                        <a:rPr lang="zh-TW" altLang="en-US" sz="1600" u="none" strike="noStrike">
                          <a:effectLst/>
                        </a:rPr>
                        <a:t>片</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300</a:t>
                      </a:r>
                      <a:r>
                        <a:rPr lang="zh-TW" altLang="en-US" sz="1600" u="none" strike="noStrike">
                          <a:effectLst/>
                        </a:rPr>
                        <a:t>片</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15600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511387011"/>
                  </a:ext>
                </a:extLst>
              </a:tr>
              <a:tr h="209550">
                <a:tc>
                  <a:txBody>
                    <a:bodyPr/>
                    <a:lstStyle/>
                    <a:p>
                      <a:pPr algn="ctr" fontAlgn="ctr"/>
                      <a:r>
                        <a:rPr lang="zh-TW" altLang="en-US" sz="1600" u="none" strike="noStrike">
                          <a:effectLst/>
                        </a:rPr>
                        <a:t>可樂餅</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100</a:t>
                      </a:r>
                      <a:r>
                        <a:rPr lang="zh-TW" altLang="en-US" sz="1600" u="none" strike="noStrike">
                          <a:effectLst/>
                        </a:rPr>
                        <a:t>片</a:t>
                      </a:r>
                      <a:r>
                        <a:rPr lang="en-US" altLang="zh-TW" sz="1600" u="none" strike="noStrike">
                          <a:effectLst/>
                        </a:rPr>
                        <a:t>/</a:t>
                      </a:r>
                      <a:r>
                        <a:rPr lang="zh-TW" altLang="en-US" sz="1600" u="none" strike="noStrike">
                          <a:effectLst/>
                        </a:rPr>
                        <a:t>箱</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r>
                        <a:rPr lang="zh-TW" altLang="en-US" sz="1600" u="none" strike="noStrike">
                          <a:effectLst/>
                        </a:rPr>
                        <a:t>箱</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400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057452358"/>
                  </a:ext>
                </a:extLst>
              </a:tr>
              <a:tr h="209550">
                <a:tc>
                  <a:txBody>
                    <a:bodyPr/>
                    <a:lstStyle/>
                    <a:p>
                      <a:pPr algn="ctr" fontAlgn="ctr"/>
                      <a:r>
                        <a:rPr lang="zh-TW" altLang="en-US" sz="1600" u="none" strike="noStrike">
                          <a:effectLst/>
                        </a:rPr>
                        <a:t>蛋餅皮</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30</a:t>
                      </a:r>
                      <a:r>
                        <a:rPr lang="zh-TW" altLang="en-US" sz="1600" u="none" strike="noStrike">
                          <a:effectLst/>
                        </a:rPr>
                        <a:t>片</a:t>
                      </a:r>
                      <a:r>
                        <a:rPr lang="en-US" altLang="zh-TW" sz="1600" u="none" strike="noStrike">
                          <a:effectLst/>
                        </a:rPr>
                        <a:t>/</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180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039406138"/>
                  </a:ext>
                </a:extLst>
              </a:tr>
              <a:tr h="209550">
                <a:tc>
                  <a:txBody>
                    <a:bodyPr/>
                    <a:lstStyle/>
                    <a:p>
                      <a:pPr algn="ctr" fontAlgn="ctr"/>
                      <a:r>
                        <a:rPr lang="zh-TW" altLang="en-US" sz="1600" u="none" strike="noStrike">
                          <a:effectLst/>
                        </a:rPr>
                        <a:t>玉米粉</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0.5kg/45</a:t>
                      </a:r>
                      <a:endParaRPr 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10</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450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616519756"/>
                  </a:ext>
                </a:extLst>
              </a:tr>
              <a:tr h="209550">
                <a:tc>
                  <a:txBody>
                    <a:bodyPr/>
                    <a:lstStyle/>
                    <a:p>
                      <a:pPr algn="ctr" fontAlgn="ctr"/>
                      <a:r>
                        <a:rPr lang="zh-TW" altLang="en-US" sz="1600" u="none" strike="noStrike">
                          <a:effectLst/>
                        </a:rPr>
                        <a:t>香腸</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19</a:t>
                      </a:r>
                      <a:r>
                        <a:rPr lang="zh-TW" altLang="en-US" sz="1600" u="none" strike="noStrike">
                          <a:effectLst/>
                        </a:rPr>
                        <a:t>支</a:t>
                      </a:r>
                      <a:r>
                        <a:rPr lang="en-US" altLang="zh-TW" sz="1600" u="none" strike="noStrike">
                          <a:effectLst/>
                        </a:rPr>
                        <a:t>/</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5</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1200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763480430"/>
                  </a:ext>
                </a:extLst>
              </a:tr>
              <a:tr h="209550">
                <a:tc>
                  <a:txBody>
                    <a:bodyPr/>
                    <a:lstStyle/>
                    <a:p>
                      <a:pPr algn="ctr" fontAlgn="ctr"/>
                      <a:r>
                        <a:rPr lang="zh-TW" altLang="en-US" sz="1600" u="none" strike="noStrike">
                          <a:effectLst/>
                        </a:rPr>
                        <a:t>魚肉</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r>
                        <a:rPr lang="zh-TW" altLang="en-US" sz="1600" u="none" strike="noStrike">
                          <a:effectLst/>
                        </a:rPr>
                        <a:t>片</a:t>
                      </a:r>
                      <a:r>
                        <a:rPr lang="en-US" altLang="zh-TW" sz="1600" u="none" strike="noStrike">
                          <a:effectLst/>
                        </a:rPr>
                        <a:t>/50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300</a:t>
                      </a:r>
                      <a:r>
                        <a:rPr lang="zh-TW" altLang="en-US" sz="1600" u="none" strike="noStrike">
                          <a:effectLst/>
                        </a:rPr>
                        <a:t>片</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dirty="0">
                          <a:effectLst/>
                        </a:rPr>
                        <a:t>15000</a:t>
                      </a:r>
                      <a:endParaRPr lang="en-US" altLang="zh-TW" sz="1600" b="0" i="0" u="none" strike="noStrike" dirty="0">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1037391506"/>
                  </a:ext>
                </a:extLst>
              </a:tr>
            </a:tbl>
          </a:graphicData>
        </a:graphic>
      </p:graphicFrame>
      <p:graphicFrame>
        <p:nvGraphicFramePr>
          <p:cNvPr id="4" name="表格 3">
            <a:extLst>
              <a:ext uri="{FF2B5EF4-FFF2-40B4-BE49-F238E27FC236}">
                <a16:creationId xmlns="" xmlns:a16="http://schemas.microsoft.com/office/drawing/2014/main" id="{C439C312-A8CB-4778-8E59-5C7334C53C8C}"/>
              </a:ext>
            </a:extLst>
          </p:cNvPr>
          <p:cNvGraphicFramePr>
            <a:graphicFrameLocks noGrp="1"/>
          </p:cNvGraphicFramePr>
          <p:nvPr>
            <p:extLst>
              <p:ext uri="{D42A27DB-BD31-4B8C-83A1-F6EECF244321}">
                <p14:modId xmlns:p14="http://schemas.microsoft.com/office/powerpoint/2010/main" val="1828242637"/>
              </p:ext>
            </p:extLst>
          </p:nvPr>
        </p:nvGraphicFramePr>
        <p:xfrm>
          <a:off x="6809419" y="1272540"/>
          <a:ext cx="4457700" cy="3800475"/>
        </p:xfrm>
        <a:graphic>
          <a:graphicData uri="http://schemas.openxmlformats.org/drawingml/2006/table">
            <a:tbl>
              <a:tblPr>
                <a:tableStyleId>{5940675A-B579-460E-94D1-54222C63F5DA}</a:tableStyleId>
              </a:tblPr>
              <a:tblGrid>
                <a:gridCol w="1170741">
                  <a:extLst>
                    <a:ext uri="{9D8B030D-6E8A-4147-A177-3AD203B41FA5}">
                      <a16:colId xmlns="" xmlns:a16="http://schemas.microsoft.com/office/drawing/2014/main" val="2055948205"/>
                    </a:ext>
                  </a:extLst>
                </a:gridCol>
                <a:gridCol w="1434079">
                  <a:extLst>
                    <a:ext uri="{9D8B030D-6E8A-4147-A177-3AD203B41FA5}">
                      <a16:colId xmlns="" xmlns:a16="http://schemas.microsoft.com/office/drawing/2014/main" val="3543308807"/>
                    </a:ext>
                  </a:extLst>
                </a:gridCol>
                <a:gridCol w="634548">
                  <a:extLst>
                    <a:ext uri="{9D8B030D-6E8A-4147-A177-3AD203B41FA5}">
                      <a16:colId xmlns="" xmlns:a16="http://schemas.microsoft.com/office/drawing/2014/main" val="3327947638"/>
                    </a:ext>
                  </a:extLst>
                </a:gridCol>
                <a:gridCol w="1218332">
                  <a:extLst>
                    <a:ext uri="{9D8B030D-6E8A-4147-A177-3AD203B41FA5}">
                      <a16:colId xmlns="" xmlns:a16="http://schemas.microsoft.com/office/drawing/2014/main" val="805888693"/>
                    </a:ext>
                  </a:extLst>
                </a:gridCol>
              </a:tblGrid>
              <a:tr h="209550">
                <a:tc>
                  <a:txBody>
                    <a:bodyPr/>
                    <a:lstStyle/>
                    <a:p>
                      <a:pPr algn="ctr" fontAlgn="ctr"/>
                      <a:r>
                        <a:rPr lang="zh-TW" altLang="en-US" sz="1600" u="none" strike="noStrike">
                          <a:effectLst/>
                        </a:rPr>
                        <a:t>奶油</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3500 10kg/</a:t>
                      </a:r>
                      <a:r>
                        <a:rPr lang="zh-TW" altLang="en-US" sz="1600" u="none" strike="noStrike">
                          <a:effectLst/>
                        </a:rPr>
                        <a:t>箱</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r>
                        <a:rPr lang="zh-TW" altLang="en-US" sz="1600" u="none" strike="noStrike">
                          <a:effectLst/>
                        </a:rPr>
                        <a:t>箱</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3500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3245252896"/>
                  </a:ext>
                </a:extLst>
              </a:tr>
              <a:tr h="209550">
                <a:tc>
                  <a:txBody>
                    <a:bodyPr/>
                    <a:lstStyle/>
                    <a:p>
                      <a:pPr algn="ctr" fontAlgn="ctr"/>
                      <a:r>
                        <a:rPr lang="zh-TW" altLang="en-US" sz="1600" u="none" strike="noStrike">
                          <a:effectLst/>
                        </a:rPr>
                        <a:t>豆腐</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300g 31/</a:t>
                      </a:r>
                      <a:r>
                        <a:rPr lang="zh-TW" altLang="en-US" sz="1600" u="none" strike="noStrike">
                          <a:effectLst/>
                        </a:rPr>
                        <a:t>盒</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5</a:t>
                      </a:r>
                      <a:r>
                        <a:rPr lang="zh-TW" altLang="en-US" sz="1600" u="none" strike="noStrike">
                          <a:effectLst/>
                        </a:rPr>
                        <a:t>盒</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155</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017406543"/>
                  </a:ext>
                </a:extLst>
              </a:tr>
              <a:tr h="209550">
                <a:tc>
                  <a:txBody>
                    <a:bodyPr/>
                    <a:lstStyle/>
                    <a:p>
                      <a:pPr algn="ctr" fontAlgn="ctr"/>
                      <a:r>
                        <a:rPr lang="zh-TW" altLang="en-US" sz="1600" u="none" strike="noStrike">
                          <a:effectLst/>
                        </a:rPr>
                        <a:t>花枝丸</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5</a:t>
                      </a:r>
                      <a:r>
                        <a:rPr lang="zh-TW" altLang="en-US" sz="1600" u="none" strike="noStrike">
                          <a:effectLst/>
                        </a:rPr>
                        <a:t>斤 </a:t>
                      </a:r>
                      <a:r>
                        <a:rPr lang="en-US" altLang="zh-TW" sz="1600" u="none" strike="noStrike">
                          <a:effectLst/>
                        </a:rPr>
                        <a:t>400/</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400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3575980365"/>
                  </a:ext>
                </a:extLst>
              </a:tr>
              <a:tr h="209550">
                <a:tc>
                  <a:txBody>
                    <a:bodyPr/>
                    <a:lstStyle/>
                    <a:p>
                      <a:pPr algn="ctr" fontAlgn="ctr"/>
                      <a:r>
                        <a:rPr lang="zh-TW" altLang="en-US" sz="1600" u="none" strike="noStrike">
                          <a:effectLst/>
                        </a:rPr>
                        <a:t>甜不辣</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3kg 270/</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270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898103772"/>
                  </a:ext>
                </a:extLst>
              </a:tr>
              <a:tr h="209550">
                <a:tc>
                  <a:txBody>
                    <a:bodyPr/>
                    <a:lstStyle/>
                    <a:p>
                      <a:pPr algn="ctr" fontAlgn="ctr"/>
                      <a:r>
                        <a:rPr lang="zh-TW" altLang="en-US" sz="1600" u="none" strike="noStrike">
                          <a:effectLst/>
                        </a:rPr>
                        <a:t>蝦子</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60g 70/</a:t>
                      </a:r>
                      <a:r>
                        <a:rPr lang="zh-TW" altLang="en-US" sz="1600" u="none" strike="noStrike">
                          <a:effectLst/>
                        </a:rPr>
                        <a:t>隻</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100</a:t>
                      </a:r>
                      <a:r>
                        <a:rPr lang="zh-TW" altLang="en-US" sz="1600" u="none" strike="noStrike">
                          <a:effectLst/>
                        </a:rPr>
                        <a:t>隻</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7000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463266112"/>
                  </a:ext>
                </a:extLst>
              </a:tr>
              <a:tr h="209550">
                <a:tc>
                  <a:txBody>
                    <a:bodyPr/>
                    <a:lstStyle/>
                    <a:p>
                      <a:pPr algn="ctr" fontAlgn="ctr"/>
                      <a:r>
                        <a:rPr lang="zh-TW" altLang="en-US" sz="1600" u="none" strike="noStrike">
                          <a:effectLst/>
                        </a:rPr>
                        <a:t>洋蔥</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23</a:t>
                      </a:r>
                      <a:r>
                        <a:rPr lang="zh-TW" altLang="en-US" sz="1600" u="none" strike="noStrike">
                          <a:effectLst/>
                        </a:rPr>
                        <a:t>台斤 </a:t>
                      </a:r>
                      <a:r>
                        <a:rPr lang="en-US" altLang="zh-TW" sz="1600" u="none" strike="noStrike">
                          <a:effectLst/>
                        </a:rPr>
                        <a:t>16/</a:t>
                      </a:r>
                      <a:r>
                        <a:rPr lang="zh-TW" altLang="en-US" sz="1600" u="none" strike="noStrike">
                          <a:effectLst/>
                        </a:rPr>
                        <a:t>顆</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50</a:t>
                      </a:r>
                      <a:r>
                        <a:rPr lang="zh-TW" altLang="en-US" sz="1600" u="none" strike="noStrike">
                          <a:effectLst/>
                        </a:rPr>
                        <a:t>顆</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800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855436874"/>
                  </a:ext>
                </a:extLst>
              </a:tr>
              <a:tr h="209550">
                <a:tc>
                  <a:txBody>
                    <a:bodyPr/>
                    <a:lstStyle/>
                    <a:p>
                      <a:pPr algn="ctr" fontAlgn="ctr"/>
                      <a:r>
                        <a:rPr lang="zh-TW" altLang="en-US" sz="1600" u="none" strike="noStrike">
                          <a:effectLst/>
                        </a:rPr>
                        <a:t>玉米濃湯粉</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1kg 285/</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570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3700601782"/>
                  </a:ext>
                </a:extLst>
              </a:tr>
              <a:tr h="209550">
                <a:tc>
                  <a:txBody>
                    <a:bodyPr/>
                    <a:lstStyle/>
                    <a:p>
                      <a:pPr algn="ctr" fontAlgn="ctr"/>
                      <a:r>
                        <a:rPr lang="zh-TW" altLang="en-US" sz="1600" u="none" strike="noStrike">
                          <a:effectLst/>
                        </a:rPr>
                        <a:t>草莓醬</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400g 90/</a:t>
                      </a:r>
                      <a:r>
                        <a:rPr lang="zh-TW" altLang="en-US" sz="1600" u="none" strike="noStrike">
                          <a:effectLst/>
                        </a:rPr>
                        <a:t>份</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r>
                        <a:rPr lang="zh-TW" altLang="en-US" sz="1600" u="none" strike="noStrike">
                          <a:effectLst/>
                        </a:rPr>
                        <a:t>份</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90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1740767238"/>
                  </a:ext>
                </a:extLst>
              </a:tr>
              <a:tr h="209550">
                <a:tc>
                  <a:txBody>
                    <a:bodyPr/>
                    <a:lstStyle/>
                    <a:p>
                      <a:pPr algn="ctr" fontAlgn="ctr"/>
                      <a:r>
                        <a:rPr lang="zh-TW" altLang="en-US" sz="1600" u="none" strike="noStrike">
                          <a:effectLst/>
                        </a:rPr>
                        <a:t>巧克力醬</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400g 90/</a:t>
                      </a:r>
                      <a:r>
                        <a:rPr lang="zh-TW" altLang="en-US" sz="1600" u="none" strike="noStrike">
                          <a:effectLst/>
                        </a:rPr>
                        <a:t>份</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r>
                        <a:rPr lang="zh-TW" altLang="en-US" sz="1600" u="none" strike="noStrike">
                          <a:effectLst/>
                        </a:rPr>
                        <a:t>份</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90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2342889021"/>
                  </a:ext>
                </a:extLst>
              </a:tr>
              <a:tr h="209550">
                <a:tc>
                  <a:txBody>
                    <a:bodyPr/>
                    <a:lstStyle/>
                    <a:p>
                      <a:pPr algn="ctr" fontAlgn="ctr"/>
                      <a:r>
                        <a:rPr lang="zh-TW" altLang="en-US" sz="1600" u="none" strike="noStrike">
                          <a:effectLst/>
                        </a:rPr>
                        <a:t>花生醬</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400g 90/</a:t>
                      </a:r>
                      <a:r>
                        <a:rPr lang="zh-TW" altLang="en-US" sz="1600" u="none" strike="noStrike">
                          <a:effectLst/>
                        </a:rPr>
                        <a:t>份</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a:t>
                      </a:r>
                      <a:r>
                        <a:rPr lang="zh-TW" altLang="en-US" sz="1600" u="none" strike="noStrike">
                          <a:effectLst/>
                        </a:rPr>
                        <a:t>份</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90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4256392297"/>
                  </a:ext>
                </a:extLst>
              </a:tr>
              <a:tr h="209550">
                <a:tc>
                  <a:txBody>
                    <a:bodyPr/>
                    <a:lstStyle/>
                    <a:p>
                      <a:pPr algn="ctr" fontAlgn="ctr"/>
                      <a:r>
                        <a:rPr lang="zh-TW" altLang="en-US" sz="1600" u="none" strike="noStrike">
                          <a:effectLst/>
                        </a:rPr>
                        <a:t>豆漿</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600" u="none" strike="noStrike">
                          <a:effectLst/>
                        </a:rPr>
                        <a:t>1.5kg 55/</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110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4161392820"/>
                  </a:ext>
                </a:extLst>
              </a:tr>
              <a:tr h="209550">
                <a:tc>
                  <a:txBody>
                    <a:bodyPr/>
                    <a:lstStyle/>
                    <a:p>
                      <a:pPr algn="ctr" fontAlgn="ctr"/>
                      <a:r>
                        <a:rPr lang="zh-TW" altLang="en-US" sz="1600" u="none" strike="noStrike">
                          <a:effectLst/>
                        </a:rPr>
                        <a:t>柳橙汁</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2.5</a:t>
                      </a:r>
                      <a:r>
                        <a:rPr lang="zh-TW" altLang="en-US" sz="1600" u="none" strike="noStrike">
                          <a:effectLst/>
                        </a:rPr>
                        <a:t>公升 </a:t>
                      </a:r>
                      <a:r>
                        <a:rPr lang="en-US" altLang="zh-TW" sz="1600" u="none" strike="noStrike">
                          <a:effectLst/>
                        </a:rPr>
                        <a:t>160/</a:t>
                      </a:r>
                      <a:r>
                        <a:rPr lang="zh-TW" altLang="en-US" sz="1600" u="none" strike="noStrike">
                          <a:effectLst/>
                        </a:rPr>
                        <a:t>罐</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r>
                        <a:rPr lang="zh-TW" altLang="en-US" sz="1600" u="none" strike="noStrike">
                          <a:effectLst/>
                        </a:rPr>
                        <a:t>罐</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320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4115350812"/>
                  </a:ext>
                </a:extLst>
              </a:tr>
              <a:tr h="209550">
                <a:tc>
                  <a:txBody>
                    <a:bodyPr/>
                    <a:lstStyle/>
                    <a:p>
                      <a:pPr algn="ctr" fontAlgn="ctr"/>
                      <a:r>
                        <a:rPr lang="zh-TW" altLang="en-US" sz="1600" u="none" strike="noStrike">
                          <a:effectLst/>
                        </a:rPr>
                        <a:t>蘋果汁</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2.5</a:t>
                      </a:r>
                      <a:r>
                        <a:rPr lang="zh-TW" altLang="en-US" sz="1600" u="none" strike="noStrike">
                          <a:effectLst/>
                        </a:rPr>
                        <a:t>公升 </a:t>
                      </a:r>
                      <a:r>
                        <a:rPr lang="en-US" altLang="zh-TW" sz="1600" u="none" strike="noStrike">
                          <a:effectLst/>
                        </a:rPr>
                        <a:t>160/</a:t>
                      </a:r>
                      <a:r>
                        <a:rPr lang="zh-TW" altLang="en-US" sz="1600" u="none" strike="noStrike">
                          <a:effectLst/>
                        </a:rPr>
                        <a:t>罐</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r>
                        <a:rPr lang="zh-TW" altLang="en-US" sz="1600" u="none" strike="noStrike">
                          <a:effectLst/>
                        </a:rPr>
                        <a:t>罐</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dirty="0">
                          <a:effectLst/>
                        </a:rPr>
                        <a:t>320</a:t>
                      </a:r>
                      <a:endParaRPr lang="en-US" altLang="zh-TW" sz="1600" b="0" i="0" u="none" strike="noStrike" dirty="0">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530260366"/>
                  </a:ext>
                </a:extLst>
              </a:tr>
              <a:tr h="209550">
                <a:tc>
                  <a:txBody>
                    <a:bodyPr/>
                    <a:lstStyle/>
                    <a:p>
                      <a:pPr algn="ctr" fontAlgn="ctr"/>
                      <a:r>
                        <a:rPr lang="zh-TW" altLang="en-US" sz="1600" u="none" strike="noStrike">
                          <a:effectLst/>
                        </a:rPr>
                        <a:t>薯條</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r>
                        <a:rPr lang="zh-TW" altLang="en-US" sz="1600" u="none" strike="noStrike">
                          <a:effectLst/>
                        </a:rPr>
                        <a:t>公斤 </a:t>
                      </a:r>
                      <a:r>
                        <a:rPr lang="en-US" altLang="zh-TW" sz="1600" u="none" strike="noStrike">
                          <a:effectLst/>
                        </a:rPr>
                        <a:t>120/</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a:t>
                      </a:r>
                      <a:r>
                        <a:rPr lang="zh-TW" altLang="en-US" sz="1600" u="none" strike="noStrike">
                          <a:effectLst/>
                        </a:rPr>
                        <a:t>包</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a:effectLst/>
                        </a:rPr>
                        <a:t>240</a:t>
                      </a:r>
                      <a:endParaRPr lang="en-US" altLang="zh-TW"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extLst>
                  <a:ext uri="{0D108BD9-81ED-4DB2-BD59-A6C34878D82A}">
                    <a16:rowId xmlns="" xmlns:a16="http://schemas.microsoft.com/office/drawing/2014/main" val="310813970"/>
                  </a:ext>
                </a:extLst>
              </a:tr>
              <a:tr h="209550">
                <a:tc>
                  <a:txBody>
                    <a:bodyPr/>
                    <a:lstStyle/>
                    <a:p>
                      <a:pPr algn="ctr" fontAlgn="ctr"/>
                      <a:r>
                        <a:rPr lang="zh-TW" altLang="en-US" sz="1600" u="none" strike="noStrike">
                          <a:effectLst/>
                        </a:rPr>
                        <a:t>小記</a:t>
                      </a:r>
                      <a:endParaRPr lang="zh-TW" altLang="en-US" sz="1600" b="0" i="0" u="none" strike="noStrike">
                        <a:solidFill>
                          <a:srgbClr val="000000"/>
                        </a:solidFill>
                        <a:effectLst/>
                        <a:latin typeface="細明體" panose="02020509000000000000" pitchFamily="49" charset="-120"/>
                        <a:ea typeface="細明體" panose="02020509000000000000" pitchFamily="49"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zh-TW" altLang="en-US" sz="1600" u="none" strike="noStrike">
                          <a:effectLst/>
                        </a:rPr>
                        <a:t>　</a:t>
                      </a:r>
                      <a:endParaRPr lang="zh-TW" altLang="en-US" sz="1600" b="0" i="0" u="none" strike="noStrike">
                        <a:solidFill>
                          <a:srgbClr val="000000"/>
                        </a:solidFill>
                        <a:effectLst/>
                        <a:latin typeface="Calibri" panose="020F0502020204030204" pitchFamily="34" charset="0"/>
                        <a:ea typeface="新細明體" panose="02020500000000000000" pitchFamily="18" charset="-120"/>
                      </a:endParaRPr>
                    </a:p>
                  </a:txBody>
                  <a:tcPr marL="9525" marR="9525" marT="9525" marB="0" anchor="ctr"/>
                </a:tc>
                <a:tc>
                  <a:txBody>
                    <a:bodyPr/>
                    <a:lstStyle/>
                    <a:p>
                      <a:pPr algn="ctr" fontAlgn="ctr"/>
                      <a:r>
                        <a:rPr lang="en-US" altLang="zh-TW" sz="1600" u="none" strike="noStrike" dirty="0">
                          <a:effectLst/>
                        </a:rPr>
                        <a:t>108605</a:t>
                      </a:r>
                      <a:endParaRPr lang="en-US" altLang="zh-TW"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 xmlns:a16="http://schemas.microsoft.com/office/drawing/2014/main" val="2616298258"/>
                  </a:ext>
                </a:extLst>
              </a:tr>
            </a:tbl>
          </a:graphicData>
        </a:graphic>
      </p:graphicFrame>
      <p:sp>
        <p:nvSpPr>
          <p:cNvPr id="12" name="TextBox 25">
            <a:extLst>
              <a:ext uri="{FF2B5EF4-FFF2-40B4-BE49-F238E27FC236}">
                <a16:creationId xmlns="" xmlns:a16="http://schemas.microsoft.com/office/drawing/2014/main" id="{2AEA1584-2785-472F-A89E-C7AA1C5E14BC}"/>
              </a:ext>
            </a:extLst>
          </p:cNvPr>
          <p:cNvSpPr txBox="1"/>
          <p:nvPr/>
        </p:nvSpPr>
        <p:spPr>
          <a:xfrm>
            <a:off x="3823802" y="352313"/>
            <a:ext cx="4544392"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店內預算表</a:t>
            </a:r>
            <a:endParaRPr lang="en-US" sz="3600" spc="30" dirty="0">
              <a:solidFill>
                <a:srgbClr val="3F8B6F"/>
              </a:solidFill>
              <a:cs typeface="+mn-ea"/>
              <a:sym typeface="+mn-lt"/>
            </a:endParaRPr>
          </a:p>
        </p:txBody>
      </p:sp>
      <p:grpSp>
        <p:nvGrpSpPr>
          <p:cNvPr id="13" name="组合 8">
            <a:extLst>
              <a:ext uri="{FF2B5EF4-FFF2-40B4-BE49-F238E27FC236}">
                <a16:creationId xmlns="" xmlns:a16="http://schemas.microsoft.com/office/drawing/2014/main" id="{4BC548BE-9A09-424D-B77F-CFAF24230144}"/>
              </a:ext>
            </a:extLst>
          </p:cNvPr>
          <p:cNvGrpSpPr/>
          <p:nvPr/>
        </p:nvGrpSpPr>
        <p:grpSpPr>
          <a:xfrm>
            <a:off x="-316577" y="-748321"/>
            <a:ext cx="4259251" cy="1871650"/>
            <a:chOff x="-95973" y="-435636"/>
            <a:chExt cx="4259251" cy="1871650"/>
          </a:xfrm>
        </p:grpSpPr>
        <p:pic>
          <p:nvPicPr>
            <p:cNvPr id="14" name="图片 10" descr="图片包含 甜甜圈, 美食, 巧克力, 室内&#10;&#10;已生成极高可信度的说明">
              <a:extLst>
                <a:ext uri="{FF2B5EF4-FFF2-40B4-BE49-F238E27FC236}">
                  <a16:creationId xmlns="" xmlns:a16="http://schemas.microsoft.com/office/drawing/2014/main" id="{1311B028-702D-4A39-94DA-AAE66E58B6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8" name="图片 15" descr="图片包含 植物&#10;&#10;已生成极高可信度的说明">
              <a:extLst>
                <a:ext uri="{FF2B5EF4-FFF2-40B4-BE49-F238E27FC236}">
                  <a16:creationId xmlns="" xmlns:a16="http://schemas.microsoft.com/office/drawing/2014/main" id="{D85A90FF-A9DA-4DBB-A71C-30256AE9B68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9" name="图片 16" descr="图片包含 美食, 香蕉, 盘子, 水果&#10;&#10;已生成极高可信度的说明">
              <a:extLst>
                <a:ext uri="{FF2B5EF4-FFF2-40B4-BE49-F238E27FC236}">
                  <a16:creationId xmlns="" xmlns:a16="http://schemas.microsoft.com/office/drawing/2014/main" id="{D5A8F805-30F1-4D52-9795-86E7CCD9F20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grpSp>
    </p:spTree>
    <p:extLst>
      <p:ext uri="{BB962C8B-B14F-4D97-AF65-F5344CB8AC3E}">
        <p14:creationId xmlns:p14="http://schemas.microsoft.com/office/powerpoint/2010/main" val="10193908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823802" y="352313"/>
            <a:ext cx="4544392"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資金來源</a:t>
            </a:r>
            <a:endParaRPr lang="en-US" sz="3600" spc="30" dirty="0">
              <a:solidFill>
                <a:srgbClr val="3F8B6F"/>
              </a:solidFill>
              <a:cs typeface="+mn-ea"/>
              <a:sym typeface="+mn-lt"/>
            </a:endParaRPr>
          </a:p>
        </p:txBody>
      </p:sp>
      <p:grpSp>
        <p:nvGrpSpPr>
          <p:cNvPr id="9" name="组合 8">
            <a:extLst>
              <a:ext uri="{FF2B5EF4-FFF2-40B4-BE49-F238E27FC236}">
                <a16:creationId xmlns="" xmlns:a16="http://schemas.microsoft.com/office/drawing/2014/main" id="{9D538DEF-1869-451D-BB08-B5050382A505}"/>
              </a:ext>
            </a:extLst>
          </p:cNvPr>
          <p:cNvGrpSpPr/>
          <p:nvPr/>
        </p:nvGrpSpPr>
        <p:grpSpPr>
          <a:xfrm>
            <a:off x="-95973" y="-435636"/>
            <a:ext cx="4259251" cy="2849813"/>
            <a:chOff x="-95973" y="-435636"/>
            <a:chExt cx="4259251" cy="2849813"/>
          </a:xfrm>
        </p:grpSpPr>
        <p:pic>
          <p:nvPicPr>
            <p:cNvPr id="11" name="图片 10" descr="图片包含 甜甜圈, 美食, 巧克力, 室内&#10;&#10;已生成极高可信度的说明">
              <a:extLst>
                <a:ext uri="{FF2B5EF4-FFF2-40B4-BE49-F238E27FC236}">
                  <a16:creationId xmlns=""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 xmlns:a16="http://schemas.microsoft.com/office/drawing/2014/main"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16" descr="图片包含 美食, 香蕉, 盘子, 水果&#10;&#10;已生成极高可信度的说明">
              <a:extLst>
                <a:ext uri="{FF2B5EF4-FFF2-40B4-BE49-F238E27FC236}">
                  <a16:creationId xmlns="" xmlns:a16="http://schemas.microsoft.com/office/drawing/2014/main" id="{212DD77C-13F5-4425-8C7C-B76C219DEC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grpSp>
      <p:sp>
        <p:nvSpPr>
          <p:cNvPr id="2" name="文字方塊 1"/>
          <p:cNvSpPr txBox="1"/>
          <p:nvPr/>
        </p:nvSpPr>
        <p:spPr>
          <a:xfrm>
            <a:off x="1426350" y="1584706"/>
            <a:ext cx="10003536" cy="1815882"/>
          </a:xfrm>
          <a:prstGeom prst="rect">
            <a:avLst/>
          </a:prstGeom>
          <a:noFill/>
        </p:spPr>
        <p:txBody>
          <a:bodyPr wrap="square" rtlCol="0">
            <a:spAutoFit/>
          </a:bodyPr>
          <a:lstStyle/>
          <a:p>
            <a:r>
              <a:rPr lang="zh-TW" altLang="zh-TW" sz="2800" dirty="0"/>
              <a:t>貸款金額</a:t>
            </a:r>
            <a:r>
              <a:rPr lang="en-US" altLang="zh-TW" sz="2800" dirty="0"/>
              <a:t>:300</a:t>
            </a:r>
            <a:r>
              <a:rPr lang="zh-TW" altLang="zh-TW" sz="2800" dirty="0"/>
              <a:t>萬</a:t>
            </a:r>
            <a:r>
              <a:rPr lang="en-US" altLang="zh-TW" sz="2800" dirty="0"/>
              <a:t>+</a:t>
            </a:r>
            <a:r>
              <a:rPr lang="zh-TW" altLang="zh-TW" sz="2800" dirty="0"/>
              <a:t>青年創業貸款</a:t>
            </a:r>
            <a:r>
              <a:rPr lang="en-US" altLang="zh-TW" sz="2800" dirty="0"/>
              <a:t>+</a:t>
            </a:r>
            <a:r>
              <a:rPr lang="zh-TW" altLang="zh-TW" sz="2800" dirty="0"/>
              <a:t>信用貸款 </a:t>
            </a:r>
          </a:p>
          <a:p>
            <a:r>
              <a:rPr lang="en-US" altLang="zh-TW" sz="2800" dirty="0"/>
              <a:t>1.</a:t>
            </a:r>
            <a:r>
              <a:rPr lang="zh-TW" altLang="zh-TW" sz="2800" dirty="0"/>
              <a:t>每人貸款額度上限壹百萬元，每一事業體貸款上限三百萬元。</a:t>
            </a:r>
          </a:p>
          <a:p>
            <a:r>
              <a:rPr lang="en-US" altLang="zh-TW" sz="2800" dirty="0"/>
              <a:t>2.</a:t>
            </a:r>
            <a:r>
              <a:rPr lang="zh-TW" altLang="zh-TW" sz="2800" dirty="0"/>
              <a:t>貸款分六年攤還，每貸款壹百萬元，第一年每月只要繳利息約一千元，後五年攤還本金利息每月約一萬多元。</a:t>
            </a:r>
          </a:p>
        </p:txBody>
      </p:sp>
      <p:pic>
        <p:nvPicPr>
          <p:cNvPr id="12" name="圖片 11">
            <a:extLst>
              <a:ext uri="{FF2B5EF4-FFF2-40B4-BE49-F238E27FC236}">
                <a16:creationId xmlns="" xmlns:a16="http://schemas.microsoft.com/office/drawing/2014/main" id="{67378BEB-04E9-4E1B-BC0E-59C0F5ACC02D}"/>
              </a:ext>
            </a:extLst>
          </p:cNvPr>
          <p:cNvPicPr>
            <a:picLocks noChangeAspect="1"/>
          </p:cNvPicPr>
          <p:nvPr/>
        </p:nvPicPr>
        <p:blipFill>
          <a:blip r:embed="rId7"/>
          <a:stretch>
            <a:fillRect/>
          </a:stretch>
        </p:blipFill>
        <p:spPr>
          <a:xfrm>
            <a:off x="7834823" y="3744184"/>
            <a:ext cx="4142255" cy="2761503"/>
          </a:xfrm>
          <a:prstGeom prst="rect">
            <a:avLst/>
          </a:prstGeom>
        </p:spPr>
      </p:pic>
    </p:spTree>
    <p:extLst>
      <p:ext uri="{BB962C8B-B14F-4D97-AF65-F5344CB8AC3E}">
        <p14:creationId xmlns:p14="http://schemas.microsoft.com/office/powerpoint/2010/main" val="62593135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6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200"/>
                                        <p:tgtEl>
                                          <p:spTgt spid="2"/>
                                        </p:tgtEl>
                                      </p:cBhvr>
                                    </p:animEffect>
                                  </p:childTnLst>
                                </p:cTn>
                              </p:par>
                            </p:childTnLst>
                          </p:cTn>
                        </p:par>
                        <p:par>
                          <p:cTn id="12" fill="hold">
                            <p:stCondLst>
                              <p:cond delay="2830"/>
                            </p:stCondLst>
                            <p:childTnLst>
                              <p:par>
                                <p:cTn id="13" presetID="31"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fltVal val="0"/>
                                          </p:val>
                                        </p:tav>
                                        <p:tav tm="100000">
                                          <p:val>
                                            <p:strVal val="#ppt_h"/>
                                          </p:val>
                                        </p:tav>
                                      </p:tavLst>
                                    </p:anim>
                                    <p:anim calcmode="lin" valueType="num">
                                      <p:cBhvr>
                                        <p:cTn id="17" dur="1000" fill="hold"/>
                                        <p:tgtEl>
                                          <p:spTgt spid="12"/>
                                        </p:tgtEl>
                                        <p:attrNameLst>
                                          <p:attrName>style.rotation</p:attrName>
                                        </p:attrNameLst>
                                      </p:cBhvr>
                                      <p:tavLst>
                                        <p:tav tm="0">
                                          <p:val>
                                            <p:fltVal val="90"/>
                                          </p:val>
                                        </p:tav>
                                        <p:tav tm="100000">
                                          <p:val>
                                            <p:fltVal val="0"/>
                                          </p:val>
                                        </p:tav>
                                      </p:tavLst>
                                    </p:anim>
                                    <p:animEffect transition="in" filter="fade">
                                      <p:cBhvr>
                                        <p:cTn id="1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6" name="图片 15" descr="图片包含 美食, 香蕉, 盘子, 水果&#10;&#10;已生成极高可信度的说明">
            <a:extLst>
              <a:ext uri="{FF2B5EF4-FFF2-40B4-BE49-F238E27FC236}">
                <a16:creationId xmlns=""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91257" y="-1036008"/>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3960876" y="325185"/>
            <a:ext cx="4270248" cy="646331"/>
          </a:xfrm>
          <a:prstGeom prst="rect">
            <a:avLst/>
          </a:prstGeom>
          <a:noFill/>
        </p:spPr>
        <p:txBody>
          <a:bodyPr wrap="square" rtlCol="0">
            <a:spAutoFit/>
          </a:bodyPr>
          <a:lstStyle/>
          <a:p>
            <a:pPr algn="ctr"/>
            <a:r>
              <a:rPr lang="zh-TW" altLang="en-US" sz="3600" dirty="0">
                <a:solidFill>
                  <a:srgbClr val="499894"/>
                </a:solidFill>
                <a:latin typeface="+mn-ea"/>
              </a:rPr>
              <a:t>室內配置圖</a:t>
            </a:r>
            <a:endParaRPr lang="en-US" altLang="zh-TW" sz="3600" dirty="0">
              <a:solidFill>
                <a:srgbClr val="499894"/>
              </a:solidFill>
              <a:latin typeface="+mn-ea"/>
            </a:endParaRPr>
          </a:p>
        </p:txBody>
      </p:sp>
      <p:pic>
        <p:nvPicPr>
          <p:cNvPr id="17" name="圖片 16">
            <a:extLst>
              <a:ext uri="{FF2B5EF4-FFF2-40B4-BE49-F238E27FC236}">
                <a16:creationId xmlns="" xmlns:a16="http://schemas.microsoft.com/office/drawing/2014/main" id="{A98C6B7B-4485-4DAE-B192-E516E8F21EF8}"/>
              </a:ext>
            </a:extLst>
          </p:cNvPr>
          <p:cNvPicPr>
            <a:picLocks noChangeAspect="1"/>
          </p:cNvPicPr>
          <p:nvPr/>
        </p:nvPicPr>
        <p:blipFill>
          <a:blip r:embed="rId10"/>
          <a:stretch>
            <a:fillRect/>
          </a:stretch>
        </p:blipFill>
        <p:spPr>
          <a:xfrm>
            <a:off x="946454" y="1176407"/>
            <a:ext cx="9423579" cy="5552361"/>
          </a:xfrm>
          <a:prstGeom prst="rect">
            <a:avLst/>
          </a:prstGeom>
        </p:spPr>
      </p:pic>
      <p:sp>
        <p:nvSpPr>
          <p:cNvPr id="18" name="文字方塊 17">
            <a:extLst>
              <a:ext uri="{FF2B5EF4-FFF2-40B4-BE49-F238E27FC236}">
                <a16:creationId xmlns="" xmlns:a16="http://schemas.microsoft.com/office/drawing/2014/main" id="{9323D1AE-55FC-46E0-A748-4AC7D8327966}"/>
              </a:ext>
            </a:extLst>
          </p:cNvPr>
          <p:cNvSpPr txBox="1"/>
          <p:nvPr/>
        </p:nvSpPr>
        <p:spPr>
          <a:xfrm>
            <a:off x="9350892" y="171298"/>
            <a:ext cx="2880359" cy="954107"/>
          </a:xfrm>
          <a:prstGeom prst="rect">
            <a:avLst/>
          </a:prstGeom>
          <a:noFill/>
        </p:spPr>
        <p:txBody>
          <a:bodyPr wrap="square" rtlCol="0">
            <a:spAutoFit/>
          </a:bodyPr>
          <a:lstStyle/>
          <a:p>
            <a:r>
              <a:rPr lang="zh-TW" altLang="en-US" sz="2800" dirty="0">
                <a:solidFill>
                  <a:schemeClr val="accent1"/>
                </a:solidFill>
              </a:rPr>
              <a:t>藍色是顧客動線</a:t>
            </a:r>
            <a:endParaRPr lang="en-US" altLang="zh-TW" sz="2800" dirty="0">
              <a:solidFill>
                <a:schemeClr val="accent1"/>
              </a:solidFill>
            </a:endParaRPr>
          </a:p>
          <a:p>
            <a:r>
              <a:rPr lang="zh-TW" altLang="en-US" sz="2800" dirty="0">
                <a:solidFill>
                  <a:srgbClr val="FF0000"/>
                </a:solidFill>
              </a:rPr>
              <a:t>紅色是店員動線</a:t>
            </a:r>
          </a:p>
        </p:txBody>
      </p:sp>
    </p:spTree>
    <p:extLst>
      <p:ext uri="{BB962C8B-B14F-4D97-AF65-F5344CB8AC3E}">
        <p14:creationId xmlns:p14="http://schemas.microsoft.com/office/powerpoint/2010/main" val="192046871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 calcmode="lin" valueType="num">
                                      <p:cBhvr>
                                        <p:cTn id="13" dur="500" fill="hold"/>
                                        <p:tgtEl>
                                          <p:spTgt spid="17"/>
                                        </p:tgtEl>
                                        <p:attrNameLst>
                                          <p:attrName>style.rotation</p:attrName>
                                        </p:attrNameLst>
                                      </p:cBhvr>
                                      <p:tavLst>
                                        <p:tav tm="0">
                                          <p:val>
                                            <p:fltVal val="90"/>
                                          </p:val>
                                        </p:tav>
                                        <p:tav tm="100000">
                                          <p:val>
                                            <p:fltVal val="0"/>
                                          </p:val>
                                        </p:tav>
                                      </p:tavLst>
                                    </p:anim>
                                    <p:animEffect transition="in" filter="fade">
                                      <p:cBhvr>
                                        <p:cTn id="14" dur="500"/>
                                        <p:tgtEl>
                                          <p:spTgt spid="17"/>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823804" y="369169"/>
            <a:ext cx="4544392"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菜單介紹</a:t>
            </a:r>
            <a:endParaRPr lang="en-US" altLang="zh-TW" sz="3600" spc="30" dirty="0">
              <a:solidFill>
                <a:srgbClr val="3F8B6F"/>
              </a:solidFill>
              <a:cs typeface="+mn-ea"/>
              <a:sym typeface="+mn-lt"/>
            </a:endParaRPr>
          </a:p>
        </p:txBody>
      </p:sp>
      <p:pic>
        <p:nvPicPr>
          <p:cNvPr id="19" name="圖片版面配置區 18"/>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l="3511" r="3511"/>
          <a:stretch>
            <a:fillRect/>
          </a:stretch>
        </p:blipFill>
        <p:spPr/>
      </p:pic>
      <p:pic>
        <p:nvPicPr>
          <p:cNvPr id="18" name="圖片版面配置區 17"/>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4295" b="4295"/>
          <a:stretch>
            <a:fillRect/>
          </a:stretch>
        </p:blipFill>
        <p:spPr>
          <a:xfrm>
            <a:off x="1143975" y="2392274"/>
            <a:ext cx="2679829" cy="2449086"/>
          </a:xfrm>
        </p:spPr>
      </p:pic>
      <p:pic>
        <p:nvPicPr>
          <p:cNvPr id="23" name="圖片版面配置區 2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13516" r="13516"/>
          <a:stretch>
            <a:fillRect/>
          </a:stretch>
        </p:blipFill>
        <p:spPr/>
      </p:pic>
      <p:pic>
        <p:nvPicPr>
          <p:cNvPr id="20" name="图片 10" descr="图片包含 柑橘, 水果&#10;&#10;已生成高可信度的说明">
            <a:extLst>
              <a:ext uri="{FF2B5EF4-FFF2-40B4-BE49-F238E27FC236}">
                <a16:creationId xmlns="" xmlns:a16="http://schemas.microsoft.com/office/drawing/2014/main" id="{F178E281-A8B5-4BE0-AB5E-C3B213CC269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21" name="图片 11">
            <a:extLst>
              <a:ext uri="{FF2B5EF4-FFF2-40B4-BE49-F238E27FC236}">
                <a16:creationId xmlns="" xmlns:a16="http://schemas.microsoft.com/office/drawing/2014/main" id="{F50C447E-F63B-4BDE-B198-33885495431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22" name="图片 13">
            <a:extLst>
              <a:ext uri="{FF2B5EF4-FFF2-40B4-BE49-F238E27FC236}">
                <a16:creationId xmlns="" xmlns:a16="http://schemas.microsoft.com/office/drawing/2014/main" id="{C54EB328-853E-4D7C-ADFC-BCF1EC5E4B9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4" name="图片 14" descr="图片包含 植物&#10;&#10;已生成极高可信度的说明">
            <a:extLst>
              <a:ext uri="{FF2B5EF4-FFF2-40B4-BE49-F238E27FC236}">
                <a16:creationId xmlns="" xmlns:a16="http://schemas.microsoft.com/office/drawing/2014/main" id="{1E815954-1F5D-4FAD-AF1A-44800571124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5" name="图片 6" descr="图片包含 美食, 香蕉, 盘子, 水果&#10;&#10;已生成极高可信度的说明">
            <a:extLst>
              <a:ext uri="{FF2B5EF4-FFF2-40B4-BE49-F238E27FC236}">
                <a16:creationId xmlns="" xmlns:a16="http://schemas.microsoft.com/office/drawing/2014/main" id="{479D4F66-AD91-412D-8B7C-05E7F5453C6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7" name="图片 9" descr="图片包含 甜甜圈, 美食, 巧克力, 室内&#10;&#10;已生成极高可信度的说明">
            <a:extLst>
              <a:ext uri="{FF2B5EF4-FFF2-40B4-BE49-F238E27FC236}">
                <a16:creationId xmlns="" xmlns:a16="http://schemas.microsoft.com/office/drawing/2014/main" id="{D7D422CF-1666-42B8-BE20-F7754CA336E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8" name="图片 28" descr="图片包含 蛋糕, 室内, 餐桌, 巧克力&#10;&#10;已生成极高可信度的说明">
            <a:extLst>
              <a:ext uri="{FF2B5EF4-FFF2-40B4-BE49-F238E27FC236}">
                <a16:creationId xmlns="" xmlns:a16="http://schemas.microsoft.com/office/drawing/2014/main" id="{73826DD9-9590-41FA-A762-45CAA3CACB2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274926087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650"/>
                            </p:stCondLst>
                            <p:childTnLst>
                              <p:par>
                                <p:cTn id="9" presetID="49" presetClass="entr" presetSubtype="0" decel="10000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 calcmode="lin" valueType="num">
                                      <p:cBhvr>
                                        <p:cTn id="13" dur="500" fill="hold"/>
                                        <p:tgtEl>
                                          <p:spTgt spid="18"/>
                                        </p:tgtEl>
                                        <p:attrNameLst>
                                          <p:attrName>style.rotation</p:attrName>
                                        </p:attrNameLst>
                                      </p:cBhvr>
                                      <p:tavLst>
                                        <p:tav tm="0">
                                          <p:val>
                                            <p:fltVal val="360"/>
                                          </p:val>
                                        </p:tav>
                                        <p:tav tm="100000">
                                          <p:val>
                                            <p:fltVal val="0"/>
                                          </p:val>
                                        </p:tav>
                                      </p:tavLst>
                                    </p:anim>
                                    <p:animEffect transition="in" filter="fade">
                                      <p:cBhvr>
                                        <p:cTn id="14" dur="500"/>
                                        <p:tgtEl>
                                          <p:spTgt spid="18"/>
                                        </p:tgtEl>
                                      </p:cBhvr>
                                    </p:animEffect>
                                  </p:childTnLst>
                                </p:cTn>
                              </p:par>
                            </p:childTnLst>
                          </p:cTn>
                        </p:par>
                        <p:par>
                          <p:cTn id="15" fill="hold">
                            <p:stCondLst>
                              <p:cond delay="1150"/>
                            </p:stCondLst>
                            <p:childTnLst>
                              <p:par>
                                <p:cTn id="16" presetID="49" presetClass="entr" presetSubtype="0" decel="10000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 calcmode="lin" valueType="num">
                                      <p:cBhvr>
                                        <p:cTn id="20" dur="500" fill="hold"/>
                                        <p:tgtEl>
                                          <p:spTgt spid="19"/>
                                        </p:tgtEl>
                                        <p:attrNameLst>
                                          <p:attrName>style.rotation</p:attrName>
                                        </p:attrNameLst>
                                      </p:cBhvr>
                                      <p:tavLst>
                                        <p:tav tm="0">
                                          <p:val>
                                            <p:fltVal val="360"/>
                                          </p:val>
                                        </p:tav>
                                        <p:tav tm="100000">
                                          <p:val>
                                            <p:fltVal val="0"/>
                                          </p:val>
                                        </p:tav>
                                      </p:tavLst>
                                    </p:anim>
                                    <p:animEffect transition="in" filter="fade">
                                      <p:cBhvr>
                                        <p:cTn id="21" dur="500"/>
                                        <p:tgtEl>
                                          <p:spTgt spid="19"/>
                                        </p:tgtEl>
                                      </p:cBhvr>
                                    </p:animEffect>
                                  </p:childTnLst>
                                </p:cTn>
                              </p:par>
                            </p:childTnLst>
                          </p:cTn>
                        </p:par>
                        <p:par>
                          <p:cTn id="22" fill="hold">
                            <p:stCondLst>
                              <p:cond delay="1650"/>
                            </p:stCondLst>
                            <p:childTnLst>
                              <p:par>
                                <p:cTn id="23" presetID="49" presetClass="entr" presetSubtype="0" decel="10000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 calcmode="lin" valueType="num">
                                      <p:cBhvr>
                                        <p:cTn id="27" dur="500" fill="hold"/>
                                        <p:tgtEl>
                                          <p:spTgt spid="23"/>
                                        </p:tgtEl>
                                        <p:attrNameLst>
                                          <p:attrName>style.rotation</p:attrName>
                                        </p:attrNameLst>
                                      </p:cBhvr>
                                      <p:tavLst>
                                        <p:tav tm="0">
                                          <p:val>
                                            <p:fltVal val="360"/>
                                          </p:val>
                                        </p:tav>
                                        <p:tav tm="100000">
                                          <p:val>
                                            <p:fltVal val="0"/>
                                          </p:val>
                                        </p:tav>
                                      </p:tavLst>
                                    </p:anim>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9" name="Hexagon 38"/>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4" name="TextBox 43"/>
          <p:cNvSpPr txBox="1"/>
          <p:nvPr/>
        </p:nvSpPr>
        <p:spPr>
          <a:xfrm>
            <a:off x="7201508" y="39180"/>
            <a:ext cx="5029743" cy="6863417"/>
          </a:xfrm>
          <a:prstGeom prst="rect">
            <a:avLst/>
          </a:prstGeom>
          <a:noFill/>
        </p:spPr>
        <p:txBody>
          <a:bodyPr wrap="square" rtlCol="0">
            <a:spAutoFit/>
          </a:bodyPr>
          <a:lstStyle/>
          <a:p>
            <a:pPr algn="ctr"/>
            <a:r>
              <a:rPr lang="zh-TW" altLang="en-US" sz="2200" spc="30" dirty="0">
                <a:solidFill>
                  <a:srgbClr val="3F8B6F"/>
                </a:solidFill>
                <a:latin typeface="+mn-ea"/>
                <a:cs typeface="+mn-ea"/>
                <a:sym typeface="+mn-lt"/>
              </a:rPr>
              <a:t>飽食拼盤</a:t>
            </a:r>
            <a:endParaRPr lang="en-US" altLang="zh-TW" sz="2200" dirty="0">
              <a:solidFill>
                <a:srgbClr val="3F8B6F"/>
              </a:solidFill>
              <a:latin typeface="+mn-ea"/>
              <a:cs typeface="+mn-ea"/>
              <a:sym typeface="+mn-lt"/>
            </a:endParaRPr>
          </a:p>
          <a:p>
            <a:pPr algn="ctr"/>
            <a:r>
              <a:rPr lang="zh-TW" altLang="en-US" sz="2200" dirty="0">
                <a:latin typeface="+mn-ea"/>
                <a:cs typeface="+mn-ea"/>
                <a:sym typeface="+mn-lt"/>
              </a:rPr>
              <a:t>日式炸豬排</a:t>
            </a:r>
            <a:r>
              <a:rPr lang="en-US" altLang="zh-TW" sz="2200" dirty="0">
                <a:latin typeface="+mn-ea"/>
                <a:cs typeface="+mn-ea"/>
                <a:sym typeface="+mn-lt"/>
              </a:rPr>
              <a:t>$</a:t>
            </a:r>
            <a:r>
              <a:rPr lang="en-US" altLang="zh-TW" sz="2200" dirty="0" smtClean="0">
                <a:latin typeface="+mn-ea"/>
                <a:cs typeface="+mn-ea"/>
                <a:sym typeface="+mn-lt"/>
              </a:rPr>
              <a:t>179</a:t>
            </a:r>
            <a:endParaRPr lang="en-US" altLang="zh-TW" sz="2200" dirty="0">
              <a:latin typeface="+mn-ea"/>
              <a:cs typeface="+mn-ea"/>
              <a:sym typeface="+mn-lt"/>
            </a:endParaRPr>
          </a:p>
          <a:p>
            <a:pPr algn="ctr"/>
            <a:r>
              <a:rPr lang="zh-TW" altLang="en-US" sz="2200" dirty="0">
                <a:latin typeface="+mn-ea"/>
                <a:cs typeface="+mn-ea"/>
                <a:sym typeface="+mn-lt"/>
              </a:rPr>
              <a:t>厚切牛排</a:t>
            </a:r>
            <a:r>
              <a:rPr lang="en-US" altLang="zh-TW" sz="2200" dirty="0" smtClean="0">
                <a:latin typeface="+mn-ea"/>
                <a:cs typeface="+mn-ea"/>
                <a:sym typeface="+mn-lt"/>
              </a:rPr>
              <a:t>$</a:t>
            </a:r>
            <a:r>
              <a:rPr lang="en-US" altLang="zh-TW" sz="2200" dirty="0" smtClean="0">
                <a:latin typeface="+mn-ea"/>
                <a:cs typeface="+mn-ea"/>
                <a:sym typeface="+mn-lt"/>
              </a:rPr>
              <a:t>199</a:t>
            </a:r>
            <a:endParaRPr lang="en-US" altLang="zh-TW" sz="2200" dirty="0">
              <a:latin typeface="+mn-ea"/>
              <a:cs typeface="+mn-ea"/>
              <a:sym typeface="+mn-lt"/>
            </a:endParaRPr>
          </a:p>
          <a:p>
            <a:pPr algn="ctr"/>
            <a:r>
              <a:rPr lang="zh-TW" altLang="en-US" sz="2200" dirty="0">
                <a:latin typeface="+mn-ea"/>
                <a:cs typeface="+mn-ea"/>
                <a:sym typeface="+mn-lt"/>
              </a:rPr>
              <a:t>辣味嫩雞</a:t>
            </a:r>
            <a:r>
              <a:rPr lang="en-US" altLang="zh-TW" sz="2200" dirty="0">
                <a:latin typeface="+mn-ea"/>
                <a:cs typeface="+mn-ea"/>
                <a:sym typeface="+mn-lt"/>
              </a:rPr>
              <a:t>$</a:t>
            </a:r>
            <a:r>
              <a:rPr lang="en-US" altLang="zh-TW" sz="2200" dirty="0" smtClean="0">
                <a:latin typeface="+mn-ea"/>
                <a:cs typeface="+mn-ea"/>
                <a:sym typeface="+mn-lt"/>
              </a:rPr>
              <a:t>179</a:t>
            </a:r>
            <a:endParaRPr lang="en-US" altLang="zh-TW" sz="2200" dirty="0">
              <a:latin typeface="+mn-ea"/>
              <a:cs typeface="+mn-ea"/>
              <a:sym typeface="+mn-lt"/>
            </a:endParaRPr>
          </a:p>
          <a:p>
            <a:pPr algn="ctr"/>
            <a:r>
              <a:rPr lang="zh-TW" altLang="en-US" sz="2200" dirty="0">
                <a:latin typeface="+mn-ea"/>
                <a:cs typeface="+mn-ea"/>
                <a:sym typeface="+mn-lt"/>
              </a:rPr>
              <a:t>德式香腸</a:t>
            </a:r>
            <a:r>
              <a:rPr lang="en-US" altLang="zh-TW" sz="2200" dirty="0">
                <a:latin typeface="+mn-ea"/>
                <a:cs typeface="+mn-ea"/>
                <a:sym typeface="+mn-lt"/>
              </a:rPr>
              <a:t>$</a:t>
            </a:r>
            <a:r>
              <a:rPr lang="en-US" altLang="zh-TW" sz="2200" dirty="0" smtClean="0">
                <a:latin typeface="+mn-ea"/>
                <a:cs typeface="+mn-ea"/>
                <a:sym typeface="+mn-lt"/>
              </a:rPr>
              <a:t>179</a:t>
            </a:r>
            <a:endParaRPr lang="en-US" altLang="zh-TW" sz="2200" dirty="0">
              <a:latin typeface="+mn-ea"/>
              <a:cs typeface="+mn-ea"/>
              <a:sym typeface="+mn-lt"/>
            </a:endParaRPr>
          </a:p>
          <a:p>
            <a:pPr algn="ctr"/>
            <a:r>
              <a:rPr lang="zh-TW" altLang="en-US" sz="2200" dirty="0">
                <a:solidFill>
                  <a:srgbClr val="3F8B6F"/>
                </a:solidFill>
                <a:latin typeface="+mn-ea"/>
                <a:cs typeface="+mn-ea"/>
                <a:sym typeface="+mn-lt"/>
              </a:rPr>
              <a:t>義大利麵</a:t>
            </a:r>
            <a:endParaRPr lang="en-US" altLang="zh-TW" sz="2200" dirty="0">
              <a:solidFill>
                <a:srgbClr val="3F8B6F"/>
              </a:solidFill>
              <a:latin typeface="+mn-ea"/>
              <a:cs typeface="+mn-ea"/>
              <a:sym typeface="+mn-lt"/>
            </a:endParaRPr>
          </a:p>
          <a:p>
            <a:pPr algn="ctr"/>
            <a:r>
              <a:rPr lang="zh-TW" altLang="zh-TW" sz="2200" dirty="0">
                <a:latin typeface="+mn-ea"/>
              </a:rPr>
              <a:t>燻雞</a:t>
            </a:r>
            <a:r>
              <a:rPr lang="en-US" altLang="zh-TW" sz="2200" dirty="0">
                <a:latin typeface="+mn-ea"/>
              </a:rPr>
              <a:t> $</a:t>
            </a:r>
            <a:r>
              <a:rPr lang="en-US" altLang="zh-TW" sz="2200" dirty="0" smtClean="0">
                <a:latin typeface="+mn-ea"/>
              </a:rPr>
              <a:t>119</a:t>
            </a:r>
            <a:endParaRPr lang="zh-TW" altLang="zh-TW" sz="2200" dirty="0">
              <a:latin typeface="+mn-ea"/>
            </a:endParaRPr>
          </a:p>
          <a:p>
            <a:pPr algn="ctr"/>
            <a:r>
              <a:rPr lang="zh-TW" altLang="zh-TW" sz="2200" dirty="0">
                <a:latin typeface="+mn-ea"/>
              </a:rPr>
              <a:t>德式香腸</a:t>
            </a:r>
            <a:r>
              <a:rPr lang="en-US" altLang="zh-TW" sz="2200" dirty="0">
                <a:latin typeface="+mn-ea"/>
              </a:rPr>
              <a:t> $</a:t>
            </a:r>
            <a:r>
              <a:rPr lang="en-US" altLang="zh-TW" sz="2200" dirty="0" smtClean="0">
                <a:latin typeface="+mn-ea"/>
              </a:rPr>
              <a:t>119</a:t>
            </a:r>
            <a:endParaRPr lang="zh-TW" altLang="zh-TW" sz="2200" dirty="0">
              <a:latin typeface="+mn-ea"/>
            </a:endParaRPr>
          </a:p>
          <a:p>
            <a:pPr algn="ctr"/>
            <a:r>
              <a:rPr lang="zh-TW" altLang="zh-TW" sz="2200" dirty="0">
                <a:latin typeface="+mn-ea"/>
              </a:rPr>
              <a:t>蒜味雞排</a:t>
            </a:r>
            <a:r>
              <a:rPr lang="en-US" altLang="zh-TW" sz="2200" dirty="0">
                <a:latin typeface="+mn-ea"/>
              </a:rPr>
              <a:t> $</a:t>
            </a:r>
            <a:r>
              <a:rPr lang="en-US" altLang="zh-TW" sz="2200" dirty="0" smtClean="0">
                <a:latin typeface="+mn-ea"/>
              </a:rPr>
              <a:t>119</a:t>
            </a:r>
            <a:endParaRPr lang="zh-TW" altLang="zh-TW" sz="2200" dirty="0">
              <a:latin typeface="+mn-ea"/>
            </a:endParaRPr>
          </a:p>
          <a:p>
            <a:pPr algn="ctr"/>
            <a:r>
              <a:rPr lang="zh-TW" altLang="zh-TW" sz="2200" dirty="0">
                <a:latin typeface="+mn-ea"/>
              </a:rPr>
              <a:t>日式酥炸魚排</a:t>
            </a:r>
            <a:r>
              <a:rPr lang="en-US" altLang="zh-TW" sz="2200" dirty="0">
                <a:latin typeface="+mn-ea"/>
              </a:rPr>
              <a:t> $</a:t>
            </a:r>
            <a:r>
              <a:rPr lang="en-US" altLang="zh-TW" sz="2200" dirty="0" smtClean="0">
                <a:latin typeface="+mn-ea"/>
              </a:rPr>
              <a:t>119</a:t>
            </a:r>
            <a:endParaRPr lang="zh-TW" altLang="zh-TW" sz="2200" dirty="0">
              <a:latin typeface="+mn-ea"/>
            </a:endParaRPr>
          </a:p>
          <a:p>
            <a:pPr algn="ctr"/>
            <a:r>
              <a:rPr lang="zh-TW" altLang="zh-TW" sz="2200" dirty="0">
                <a:solidFill>
                  <a:srgbClr val="3F8B6F"/>
                </a:solidFill>
                <a:latin typeface="+mn-ea"/>
              </a:rPr>
              <a:t>丼飯</a:t>
            </a:r>
          </a:p>
          <a:p>
            <a:pPr algn="ctr"/>
            <a:r>
              <a:rPr lang="zh-TW" altLang="zh-TW" sz="2200" dirty="0">
                <a:latin typeface="+mn-ea"/>
              </a:rPr>
              <a:t>起司豬排</a:t>
            </a:r>
            <a:r>
              <a:rPr lang="en-US" altLang="zh-TW" sz="2200" dirty="0">
                <a:latin typeface="+mn-ea"/>
              </a:rPr>
              <a:t> $</a:t>
            </a:r>
            <a:r>
              <a:rPr lang="en-US" altLang="zh-TW" sz="2200" dirty="0" smtClean="0">
                <a:latin typeface="+mn-ea"/>
              </a:rPr>
              <a:t>119</a:t>
            </a:r>
            <a:endParaRPr lang="zh-TW" altLang="zh-TW" sz="2200" dirty="0">
              <a:latin typeface="+mn-ea"/>
            </a:endParaRPr>
          </a:p>
          <a:p>
            <a:pPr algn="ctr"/>
            <a:r>
              <a:rPr lang="zh-TW" altLang="zh-TW" sz="2200" dirty="0">
                <a:latin typeface="+mn-ea"/>
              </a:rPr>
              <a:t>五花豬肉</a:t>
            </a:r>
            <a:r>
              <a:rPr lang="en-US" altLang="zh-TW" sz="2200" dirty="0">
                <a:latin typeface="+mn-ea"/>
              </a:rPr>
              <a:t> $</a:t>
            </a:r>
            <a:r>
              <a:rPr lang="en-US" altLang="zh-TW" sz="2200" dirty="0" smtClean="0">
                <a:latin typeface="+mn-ea"/>
              </a:rPr>
              <a:t>119</a:t>
            </a:r>
            <a:endParaRPr lang="en-US" altLang="zh-TW" sz="2200" dirty="0">
              <a:latin typeface="+mn-ea"/>
            </a:endParaRPr>
          </a:p>
          <a:p>
            <a:pPr algn="ctr"/>
            <a:r>
              <a:rPr lang="zh-TW" altLang="zh-TW" sz="2200" dirty="0">
                <a:latin typeface="+mn-ea"/>
              </a:rPr>
              <a:t>唐揚炸雞</a:t>
            </a:r>
            <a:r>
              <a:rPr lang="en-US" altLang="zh-TW" sz="2200" dirty="0">
                <a:latin typeface="+mn-ea"/>
              </a:rPr>
              <a:t> $</a:t>
            </a:r>
            <a:r>
              <a:rPr lang="en-US" altLang="zh-TW" sz="2200" dirty="0" smtClean="0">
                <a:latin typeface="+mn-ea"/>
              </a:rPr>
              <a:t>129</a:t>
            </a:r>
            <a:endParaRPr lang="zh-TW" altLang="zh-TW" sz="2200" dirty="0">
              <a:latin typeface="+mn-ea"/>
            </a:endParaRPr>
          </a:p>
          <a:p>
            <a:pPr algn="ctr"/>
            <a:r>
              <a:rPr lang="zh-TW" altLang="zh-TW" sz="2200" dirty="0">
                <a:latin typeface="+mn-ea"/>
              </a:rPr>
              <a:t>酥炸魚柳</a:t>
            </a:r>
            <a:r>
              <a:rPr lang="en-US" altLang="zh-TW" sz="2200" dirty="0">
                <a:latin typeface="+mn-ea"/>
              </a:rPr>
              <a:t> $</a:t>
            </a:r>
            <a:r>
              <a:rPr lang="en-US" altLang="zh-TW" sz="2200" dirty="0" smtClean="0">
                <a:latin typeface="+mn-ea"/>
              </a:rPr>
              <a:t>129</a:t>
            </a:r>
            <a:endParaRPr lang="zh-TW" altLang="zh-TW" sz="2200" dirty="0">
              <a:latin typeface="+mn-ea"/>
            </a:endParaRPr>
          </a:p>
          <a:p>
            <a:pPr algn="ctr"/>
            <a:r>
              <a:rPr lang="zh-TW" altLang="zh-TW" sz="2200" dirty="0">
                <a:latin typeface="+mn-ea"/>
              </a:rPr>
              <a:t>厚切牛排</a:t>
            </a:r>
            <a:r>
              <a:rPr lang="en-US" altLang="zh-TW" sz="2200" dirty="0">
                <a:latin typeface="+mn-ea"/>
              </a:rPr>
              <a:t> $</a:t>
            </a:r>
            <a:r>
              <a:rPr lang="en-US" altLang="zh-TW" sz="2200" dirty="0" smtClean="0">
                <a:latin typeface="+mn-ea"/>
              </a:rPr>
              <a:t>199</a:t>
            </a:r>
            <a:endParaRPr lang="en-US" altLang="zh-TW" sz="2200" dirty="0">
              <a:latin typeface="+mn-ea"/>
            </a:endParaRPr>
          </a:p>
          <a:p>
            <a:pPr algn="ctr"/>
            <a:r>
              <a:rPr lang="zh-TW" altLang="zh-TW" sz="2200" dirty="0">
                <a:solidFill>
                  <a:srgbClr val="3F8B6F"/>
                </a:solidFill>
                <a:latin typeface="+mn-ea"/>
              </a:rPr>
              <a:t>咖哩飯</a:t>
            </a:r>
          </a:p>
          <a:p>
            <a:pPr algn="ctr"/>
            <a:r>
              <a:rPr lang="zh-TW" altLang="zh-TW" sz="2200" dirty="0">
                <a:latin typeface="+mn-ea"/>
              </a:rPr>
              <a:t>蛋包豬排</a:t>
            </a:r>
            <a:r>
              <a:rPr lang="en-US" altLang="zh-TW" sz="2200" dirty="0">
                <a:latin typeface="+mn-ea"/>
              </a:rPr>
              <a:t> $</a:t>
            </a:r>
            <a:r>
              <a:rPr lang="en-US" altLang="zh-TW" sz="2200" dirty="0" smtClean="0">
                <a:latin typeface="+mn-ea"/>
              </a:rPr>
              <a:t>139</a:t>
            </a:r>
            <a:endParaRPr lang="zh-TW" altLang="zh-TW" sz="2200" dirty="0">
              <a:latin typeface="+mn-ea"/>
            </a:endParaRPr>
          </a:p>
          <a:p>
            <a:pPr algn="ctr"/>
            <a:r>
              <a:rPr lang="zh-TW" altLang="zh-TW" sz="2200" dirty="0">
                <a:latin typeface="+mn-ea"/>
              </a:rPr>
              <a:t>蛋包雞肉</a:t>
            </a:r>
            <a:r>
              <a:rPr lang="en-US" altLang="zh-TW" sz="2200" dirty="0">
                <a:latin typeface="+mn-ea"/>
              </a:rPr>
              <a:t> $</a:t>
            </a:r>
            <a:r>
              <a:rPr lang="en-US" altLang="zh-TW" sz="2200" dirty="0" smtClean="0">
                <a:latin typeface="+mn-ea"/>
              </a:rPr>
              <a:t>149</a:t>
            </a:r>
            <a:endParaRPr lang="zh-TW" altLang="zh-TW" sz="2200" dirty="0">
              <a:latin typeface="+mn-ea"/>
            </a:endParaRPr>
          </a:p>
          <a:p>
            <a:pPr algn="ctr"/>
            <a:r>
              <a:rPr lang="zh-TW" altLang="zh-TW" sz="2200" dirty="0">
                <a:latin typeface="+mn-ea"/>
              </a:rPr>
              <a:t>蛋包牛肉</a:t>
            </a:r>
            <a:r>
              <a:rPr lang="en-US" altLang="zh-TW" sz="2200" dirty="0">
                <a:latin typeface="+mn-ea"/>
              </a:rPr>
              <a:t> $</a:t>
            </a:r>
            <a:r>
              <a:rPr lang="en-US" altLang="zh-TW" sz="2200" dirty="0" smtClean="0">
                <a:latin typeface="+mn-ea"/>
              </a:rPr>
              <a:t>169</a:t>
            </a:r>
            <a:endParaRPr lang="zh-TW" altLang="zh-TW" sz="2200" dirty="0">
              <a:latin typeface="+mn-ea"/>
            </a:endParaRPr>
          </a:p>
        </p:txBody>
      </p:sp>
      <p:sp>
        <p:nvSpPr>
          <p:cNvPr id="53" name="Hexagon 52"/>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Hexagon 54"/>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3" name="圖片版面配置區 2" descr="咖啡">
            <a:extLst>
              <a:ext uri="{FF2B5EF4-FFF2-40B4-BE49-F238E27FC236}">
                <a16:creationId xmlns="" xmlns:a16="http://schemas.microsoft.com/office/drawing/2014/main" id="{A741B86D-7560-49BE-895C-09E37E731E93}"/>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12824" r="12824"/>
          <a:stretch>
            <a:fillRect/>
          </a:stretch>
        </p:blipFill>
        <p:spPr/>
      </p:pic>
      <p:pic>
        <p:nvPicPr>
          <p:cNvPr id="7" name="圖形 6" descr="餐桌擺放">
            <a:extLst>
              <a:ext uri="{FF2B5EF4-FFF2-40B4-BE49-F238E27FC236}">
                <a16:creationId xmlns="" xmlns:a16="http://schemas.microsoft.com/office/drawing/2014/main" id="{F85977BD-CC96-4ACE-9B72-04665EB058E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429744" y="4773801"/>
            <a:ext cx="720000" cy="720000"/>
          </a:xfrm>
          <a:prstGeom prst="rect">
            <a:avLst/>
          </a:prstGeom>
        </p:spPr>
      </p:pic>
      <p:pic>
        <p:nvPicPr>
          <p:cNvPr id="9" name="圖形 8" descr="塔可">
            <a:extLst>
              <a:ext uri="{FF2B5EF4-FFF2-40B4-BE49-F238E27FC236}">
                <a16:creationId xmlns="" xmlns:a16="http://schemas.microsoft.com/office/drawing/2014/main" id="{DEA5C8D7-F100-4885-9089-E33F1199AFC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429744" y="1370050"/>
            <a:ext cx="720000" cy="720000"/>
          </a:xfrm>
          <a:prstGeom prst="rect">
            <a:avLst/>
          </a:prstGeom>
        </p:spPr>
      </p:pic>
      <p:pic>
        <p:nvPicPr>
          <p:cNvPr id="11" name="圖形 10" descr="熱狗">
            <a:extLst>
              <a:ext uri="{FF2B5EF4-FFF2-40B4-BE49-F238E27FC236}">
                <a16:creationId xmlns="" xmlns:a16="http://schemas.microsoft.com/office/drawing/2014/main" id="{F17C4E21-0D04-44B8-BE95-629777677BB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424280" y="3064258"/>
            <a:ext cx="720000" cy="720000"/>
          </a:xfrm>
          <a:prstGeom prst="rect">
            <a:avLst/>
          </a:prstGeom>
        </p:spPr>
      </p:pic>
      <p:pic>
        <p:nvPicPr>
          <p:cNvPr id="2" name="圖片 1"/>
          <p:cNvPicPr>
            <a:picLocks noChangeAspect="1"/>
          </p:cNvPicPr>
          <p:nvPr/>
        </p:nvPicPr>
        <p:blipFill rotWithShape="1">
          <a:blip r:embed="rId12"/>
          <a:srcRect l="33750" t="15068" r="35275" b="7865"/>
          <a:stretch/>
        </p:blipFill>
        <p:spPr>
          <a:xfrm>
            <a:off x="0" y="-6878"/>
            <a:ext cx="5099660" cy="6864877"/>
          </a:xfrm>
          <a:prstGeom prst="rect">
            <a:avLst/>
          </a:prstGeom>
        </p:spPr>
      </p:pic>
    </p:spTree>
    <p:extLst>
      <p:ext uri="{BB962C8B-B14F-4D97-AF65-F5344CB8AC3E}">
        <p14:creationId xmlns:p14="http://schemas.microsoft.com/office/powerpoint/2010/main" val="291180681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up)">
                                      <p:cBhvr>
                                        <p:cTn id="27" dur="500"/>
                                        <p:tgtEl>
                                          <p:spTgt spid="5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up)">
                                      <p:cBhvr>
                                        <p:cTn id="39" dur="500"/>
                                        <p:tgtEl>
                                          <p:spTgt spid="5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up)">
                                      <p:cBhvr>
                                        <p:cTn id="5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p:bldP spid="53" grpId="0" animBg="1"/>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7201507" y="1182231"/>
            <a:ext cx="5029743" cy="4493538"/>
          </a:xfrm>
          <a:prstGeom prst="rect">
            <a:avLst/>
          </a:prstGeom>
          <a:noFill/>
        </p:spPr>
        <p:txBody>
          <a:bodyPr wrap="square" rtlCol="0">
            <a:spAutoFit/>
          </a:bodyPr>
          <a:lstStyle/>
          <a:p>
            <a:pPr algn="ctr"/>
            <a:r>
              <a:rPr lang="zh-TW" altLang="zh-TW" sz="2200" dirty="0">
                <a:solidFill>
                  <a:srgbClr val="3F8B6F"/>
                </a:solidFill>
              </a:rPr>
              <a:t>厚片吐司</a:t>
            </a:r>
          </a:p>
          <a:p>
            <a:pPr algn="ctr"/>
            <a:r>
              <a:rPr lang="zh-TW" altLang="zh-TW" sz="2200" dirty="0"/>
              <a:t>草莓</a:t>
            </a:r>
            <a:r>
              <a:rPr lang="en-US" altLang="zh-TW" sz="2200" dirty="0"/>
              <a:t> $20</a:t>
            </a:r>
            <a:endParaRPr lang="zh-TW" altLang="zh-TW" sz="2200" dirty="0"/>
          </a:p>
          <a:p>
            <a:pPr algn="ctr"/>
            <a:r>
              <a:rPr lang="zh-TW" altLang="zh-TW" sz="2200" dirty="0"/>
              <a:t>巧克力</a:t>
            </a:r>
            <a:r>
              <a:rPr lang="en-US" altLang="zh-TW" sz="2200" dirty="0"/>
              <a:t> $20</a:t>
            </a:r>
            <a:endParaRPr lang="zh-TW" altLang="zh-TW" sz="2200" dirty="0"/>
          </a:p>
          <a:p>
            <a:pPr algn="ctr"/>
            <a:r>
              <a:rPr lang="zh-TW" altLang="zh-TW" sz="2200" dirty="0"/>
              <a:t>花生</a:t>
            </a:r>
            <a:r>
              <a:rPr lang="en-US" altLang="zh-TW" sz="2200" dirty="0"/>
              <a:t> $20</a:t>
            </a:r>
            <a:endParaRPr lang="zh-TW" altLang="zh-TW" sz="2200" dirty="0"/>
          </a:p>
          <a:p>
            <a:pPr algn="ctr"/>
            <a:r>
              <a:rPr lang="zh-TW" altLang="zh-TW" sz="2200" dirty="0"/>
              <a:t>蒜味</a:t>
            </a:r>
            <a:r>
              <a:rPr lang="en-US" altLang="zh-TW" sz="2200" dirty="0"/>
              <a:t> $20</a:t>
            </a:r>
            <a:endParaRPr lang="zh-TW" altLang="zh-TW" sz="2200" dirty="0"/>
          </a:p>
          <a:p>
            <a:pPr algn="ctr"/>
            <a:r>
              <a:rPr lang="zh-TW" altLang="zh-TW" sz="2200" dirty="0"/>
              <a:t>奶油</a:t>
            </a:r>
            <a:r>
              <a:rPr lang="en-US" altLang="zh-TW" sz="2200" dirty="0"/>
              <a:t> $20</a:t>
            </a:r>
            <a:endParaRPr lang="zh-TW" altLang="zh-TW" sz="2200" dirty="0"/>
          </a:p>
          <a:p>
            <a:pPr algn="ctr"/>
            <a:r>
              <a:rPr lang="zh-TW" altLang="zh-TW" sz="2200" dirty="0"/>
              <a:t>煎蛋</a:t>
            </a:r>
            <a:r>
              <a:rPr lang="en-US" altLang="zh-TW" sz="2200" dirty="0"/>
              <a:t> $20</a:t>
            </a:r>
            <a:endParaRPr lang="zh-TW" altLang="zh-TW" sz="2200" dirty="0"/>
          </a:p>
          <a:p>
            <a:pPr algn="ctr"/>
            <a:r>
              <a:rPr lang="zh-TW" altLang="zh-TW" sz="2200" dirty="0"/>
              <a:t>香蕉巧克力</a:t>
            </a:r>
            <a:r>
              <a:rPr lang="en-US" altLang="zh-TW" sz="2200" dirty="0"/>
              <a:t> $30</a:t>
            </a:r>
            <a:endParaRPr lang="zh-TW" altLang="zh-TW" sz="2200" dirty="0"/>
          </a:p>
          <a:p>
            <a:pPr algn="ctr"/>
            <a:r>
              <a:rPr lang="zh-TW" altLang="zh-TW" sz="2200" dirty="0">
                <a:solidFill>
                  <a:srgbClr val="3F8B6F"/>
                </a:solidFill>
              </a:rPr>
              <a:t>漢堡</a:t>
            </a:r>
          </a:p>
          <a:p>
            <a:pPr algn="ctr"/>
            <a:r>
              <a:rPr lang="en-US" altLang="zh-TW" sz="2200" dirty="0"/>
              <a:t>(</a:t>
            </a:r>
            <a:r>
              <a:rPr lang="zh-TW" altLang="zh-TW" sz="2200" dirty="0"/>
              <a:t>蒜</a:t>
            </a:r>
            <a:r>
              <a:rPr lang="en-US" altLang="zh-TW" sz="2200" dirty="0"/>
              <a:t>,</a:t>
            </a:r>
            <a:r>
              <a:rPr lang="zh-TW" altLang="zh-TW" sz="2200" dirty="0"/>
              <a:t>辣</a:t>
            </a:r>
            <a:r>
              <a:rPr lang="en-US" altLang="zh-TW" sz="2200" dirty="0"/>
              <a:t>)</a:t>
            </a:r>
            <a:r>
              <a:rPr lang="zh-TW" altLang="zh-TW" sz="2200" dirty="0"/>
              <a:t>味雞腿</a:t>
            </a:r>
            <a:r>
              <a:rPr lang="en-US" altLang="zh-TW" sz="2200" dirty="0"/>
              <a:t> $ </a:t>
            </a:r>
            <a:r>
              <a:rPr lang="en-US" altLang="zh-TW" sz="2200" dirty="0" smtClean="0"/>
              <a:t>55</a:t>
            </a:r>
            <a:endParaRPr lang="zh-TW" altLang="zh-TW" sz="2200" dirty="0"/>
          </a:p>
          <a:p>
            <a:pPr algn="ctr"/>
            <a:r>
              <a:rPr lang="zh-TW" altLang="zh-TW" sz="2200" dirty="0"/>
              <a:t>陽光蛋</a:t>
            </a:r>
            <a:r>
              <a:rPr lang="en-US" altLang="zh-TW" sz="2200" dirty="0"/>
              <a:t> $ </a:t>
            </a:r>
            <a:r>
              <a:rPr lang="en-US" altLang="zh-TW" sz="2200" dirty="0" smtClean="0"/>
              <a:t>25</a:t>
            </a:r>
            <a:endParaRPr lang="zh-TW" altLang="zh-TW" sz="2200" dirty="0"/>
          </a:p>
          <a:p>
            <a:pPr algn="ctr"/>
            <a:r>
              <a:rPr lang="zh-TW" altLang="zh-TW" sz="2200" dirty="0"/>
              <a:t>酥炸豬排</a:t>
            </a:r>
            <a:r>
              <a:rPr lang="en-US" altLang="zh-TW" sz="2200" dirty="0"/>
              <a:t> $ 40</a:t>
            </a:r>
            <a:endParaRPr lang="zh-TW" altLang="zh-TW" sz="2200" dirty="0"/>
          </a:p>
          <a:p>
            <a:pPr algn="ctr"/>
            <a:r>
              <a:rPr lang="zh-TW" altLang="zh-TW" sz="2200" dirty="0"/>
              <a:t>雙層牛排</a:t>
            </a:r>
            <a:r>
              <a:rPr lang="en-US" altLang="zh-TW" sz="2200" dirty="0"/>
              <a:t> $ </a:t>
            </a:r>
            <a:r>
              <a:rPr lang="en-US" altLang="zh-TW" sz="2200" dirty="0" smtClean="0"/>
              <a:t>69</a:t>
            </a:r>
            <a:endParaRPr lang="en-US" altLang="zh-TW" sz="2200" dirty="0"/>
          </a:p>
        </p:txBody>
      </p:sp>
      <p:sp>
        <p:nvSpPr>
          <p:cNvPr id="6" name="圖片版面配置區 5"/>
          <p:cNvSpPr>
            <a:spLocks noGrp="1"/>
          </p:cNvSpPr>
          <p:nvPr>
            <p:ph type="pic" sz="quarter" idx="19"/>
          </p:nvPr>
        </p:nvSpPr>
        <p:spPr/>
      </p:sp>
      <p:cxnSp>
        <p:nvCxnSpPr>
          <p:cNvPr id="17" name="Straight Connector 37">
            <a:extLst>
              <a:ext uri="{FF2B5EF4-FFF2-40B4-BE49-F238E27FC236}">
                <a16:creationId xmlns="" xmlns:a16="http://schemas.microsoft.com/office/drawing/2014/main" id="{398E158F-329A-471D-A163-8B472F71E1F3}"/>
              </a:ext>
            </a:extLst>
          </p:cNvPr>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51">
            <a:extLst>
              <a:ext uri="{FF2B5EF4-FFF2-40B4-BE49-F238E27FC236}">
                <a16:creationId xmlns="" xmlns:a16="http://schemas.microsoft.com/office/drawing/2014/main" id="{76D755AC-90CD-4ADC-BC37-CB98C06653A2}"/>
              </a:ext>
            </a:extLst>
          </p:cNvPr>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53">
            <a:extLst>
              <a:ext uri="{FF2B5EF4-FFF2-40B4-BE49-F238E27FC236}">
                <a16:creationId xmlns="" xmlns:a16="http://schemas.microsoft.com/office/drawing/2014/main" id="{B9AA82BA-BDE0-4360-BD93-84881F55892B}"/>
              </a:ext>
            </a:extLst>
          </p:cNvPr>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55">
            <a:extLst>
              <a:ext uri="{FF2B5EF4-FFF2-40B4-BE49-F238E27FC236}">
                <a16:creationId xmlns="" xmlns:a16="http://schemas.microsoft.com/office/drawing/2014/main" id="{CCA0AB28-CB17-4325-8BF3-9034854527C6}"/>
              </a:ext>
            </a:extLst>
          </p:cNvPr>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Hexagon 38">
            <a:extLst>
              <a:ext uri="{FF2B5EF4-FFF2-40B4-BE49-F238E27FC236}">
                <a16:creationId xmlns="" xmlns:a16="http://schemas.microsoft.com/office/drawing/2014/main" id="{B7A47308-DDAE-4055-A5A9-E7DEF9D5E46F}"/>
              </a:ext>
            </a:extLst>
          </p:cNvPr>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2" name="Hexagon 52">
            <a:extLst>
              <a:ext uri="{FF2B5EF4-FFF2-40B4-BE49-F238E27FC236}">
                <a16:creationId xmlns="" xmlns:a16="http://schemas.microsoft.com/office/drawing/2014/main" id="{F3AAEE99-FE07-4672-9EB1-CE120FF0B77F}"/>
              </a:ext>
            </a:extLst>
          </p:cNvPr>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3" name="Hexagon 54">
            <a:extLst>
              <a:ext uri="{FF2B5EF4-FFF2-40B4-BE49-F238E27FC236}">
                <a16:creationId xmlns="" xmlns:a16="http://schemas.microsoft.com/office/drawing/2014/main" id="{DDE5B3BA-7679-4058-9284-4244C58A07BB}"/>
              </a:ext>
            </a:extLst>
          </p:cNvPr>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24" name="圖形 23" descr="餐桌擺放">
            <a:extLst>
              <a:ext uri="{FF2B5EF4-FFF2-40B4-BE49-F238E27FC236}">
                <a16:creationId xmlns="" xmlns:a16="http://schemas.microsoft.com/office/drawing/2014/main" id="{40BFC335-027D-46C8-9499-4B06CBFFE4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429744" y="4773801"/>
            <a:ext cx="720000" cy="720000"/>
          </a:xfrm>
          <a:prstGeom prst="rect">
            <a:avLst/>
          </a:prstGeom>
        </p:spPr>
      </p:pic>
      <p:pic>
        <p:nvPicPr>
          <p:cNvPr id="25" name="圖形 24" descr="櫻桃">
            <a:extLst>
              <a:ext uri="{FF2B5EF4-FFF2-40B4-BE49-F238E27FC236}">
                <a16:creationId xmlns="" xmlns:a16="http://schemas.microsoft.com/office/drawing/2014/main" id="{8B7756CF-4750-4414-969F-50343AE823B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429744" y="1370050"/>
            <a:ext cx="720000" cy="720000"/>
          </a:xfrm>
          <a:prstGeom prst="rect">
            <a:avLst/>
          </a:prstGeom>
        </p:spPr>
      </p:pic>
      <p:pic>
        <p:nvPicPr>
          <p:cNvPr id="26" name="圖形 25" descr="雞腿">
            <a:extLst>
              <a:ext uri="{FF2B5EF4-FFF2-40B4-BE49-F238E27FC236}">
                <a16:creationId xmlns="" xmlns:a16="http://schemas.microsoft.com/office/drawing/2014/main" id="{C6A9E746-E80C-46FC-8433-EE374FED229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424280" y="3102880"/>
            <a:ext cx="720000" cy="720000"/>
          </a:xfrm>
          <a:prstGeom prst="rect">
            <a:avLst/>
          </a:prstGeom>
        </p:spPr>
      </p:pic>
      <p:pic>
        <p:nvPicPr>
          <p:cNvPr id="27" name="圖片 26"/>
          <p:cNvPicPr>
            <a:picLocks noChangeAspect="1"/>
          </p:cNvPicPr>
          <p:nvPr/>
        </p:nvPicPr>
        <p:blipFill rotWithShape="1">
          <a:blip r:embed="rId10"/>
          <a:srcRect l="33975" t="15600" r="35200" b="6400"/>
          <a:stretch/>
        </p:blipFill>
        <p:spPr>
          <a:xfrm>
            <a:off x="0" y="-6878"/>
            <a:ext cx="5099660" cy="6864877"/>
          </a:xfrm>
          <a:prstGeom prst="rect">
            <a:avLst/>
          </a:prstGeom>
        </p:spPr>
      </p:pic>
    </p:spTree>
    <p:extLst>
      <p:ext uri="{BB962C8B-B14F-4D97-AF65-F5344CB8AC3E}">
        <p14:creationId xmlns:p14="http://schemas.microsoft.com/office/powerpoint/2010/main" val="235244710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7201508" y="1859340"/>
            <a:ext cx="5040670" cy="3139321"/>
          </a:xfrm>
          <a:prstGeom prst="rect">
            <a:avLst/>
          </a:prstGeom>
          <a:noFill/>
        </p:spPr>
        <p:txBody>
          <a:bodyPr wrap="square" rtlCol="0">
            <a:spAutoFit/>
          </a:bodyPr>
          <a:lstStyle/>
          <a:p>
            <a:pPr algn="ctr"/>
            <a:r>
              <a:rPr lang="zh-TW" altLang="zh-TW" sz="2200" dirty="0">
                <a:solidFill>
                  <a:srgbClr val="3F8B6F"/>
                </a:solidFill>
              </a:rPr>
              <a:t>蛋餅</a:t>
            </a:r>
          </a:p>
          <a:p>
            <a:pPr algn="ctr"/>
            <a:r>
              <a:rPr lang="zh-TW" altLang="zh-TW" sz="2200" dirty="0"/>
              <a:t>原</a:t>
            </a:r>
            <a:r>
              <a:rPr lang="zh-TW" altLang="zh-TW" sz="2200" dirty="0">
                <a:latin typeface="+mn-ea"/>
              </a:rPr>
              <a:t>味</a:t>
            </a:r>
            <a:r>
              <a:rPr lang="en-US" altLang="zh-TW" sz="2200" dirty="0">
                <a:latin typeface="+mn-ea"/>
              </a:rPr>
              <a:t> $ 20</a:t>
            </a:r>
            <a:endParaRPr lang="zh-TW" altLang="zh-TW" sz="2200" dirty="0">
              <a:latin typeface="+mn-ea"/>
            </a:endParaRPr>
          </a:p>
          <a:p>
            <a:pPr algn="ctr"/>
            <a:r>
              <a:rPr lang="zh-TW" altLang="zh-TW" sz="2200" dirty="0">
                <a:latin typeface="+mn-ea"/>
              </a:rPr>
              <a:t>玉米</a:t>
            </a:r>
            <a:r>
              <a:rPr lang="en-US" altLang="zh-TW" sz="2200" dirty="0">
                <a:latin typeface="+mn-ea"/>
              </a:rPr>
              <a:t> $ 25</a:t>
            </a:r>
          </a:p>
          <a:p>
            <a:pPr algn="ctr"/>
            <a:r>
              <a:rPr lang="zh-TW" altLang="zh-TW" sz="2200" dirty="0">
                <a:latin typeface="+mn-ea"/>
              </a:rPr>
              <a:t>培根</a:t>
            </a:r>
            <a:r>
              <a:rPr lang="en-US" altLang="zh-TW" sz="2200" dirty="0">
                <a:latin typeface="+mn-ea"/>
              </a:rPr>
              <a:t> $ 30</a:t>
            </a:r>
            <a:endParaRPr lang="zh-TW" altLang="zh-TW" sz="2200" dirty="0">
              <a:latin typeface="+mn-ea"/>
            </a:endParaRPr>
          </a:p>
          <a:p>
            <a:pPr algn="ctr"/>
            <a:r>
              <a:rPr lang="zh-TW" altLang="zh-TW" sz="2200" dirty="0">
                <a:latin typeface="+mn-ea"/>
              </a:rPr>
              <a:t>泡菜</a:t>
            </a:r>
            <a:r>
              <a:rPr lang="en-US" altLang="zh-TW" sz="2200" dirty="0">
                <a:latin typeface="+mn-ea"/>
              </a:rPr>
              <a:t> $ 30</a:t>
            </a:r>
            <a:endParaRPr lang="zh-TW" altLang="zh-TW" sz="2200" dirty="0">
              <a:latin typeface="+mn-ea"/>
            </a:endParaRPr>
          </a:p>
          <a:p>
            <a:pPr algn="ctr"/>
            <a:r>
              <a:rPr lang="zh-TW" altLang="zh-TW" sz="2200" dirty="0">
                <a:latin typeface="+mn-ea"/>
              </a:rPr>
              <a:t>起司</a:t>
            </a:r>
            <a:r>
              <a:rPr lang="en-US" altLang="zh-TW" sz="2200" dirty="0">
                <a:latin typeface="+mn-ea"/>
              </a:rPr>
              <a:t> $ 30</a:t>
            </a:r>
            <a:endParaRPr lang="zh-TW" altLang="zh-TW" sz="2200" dirty="0">
              <a:latin typeface="+mn-ea"/>
            </a:endParaRPr>
          </a:p>
          <a:p>
            <a:pPr algn="ctr"/>
            <a:r>
              <a:rPr lang="zh-TW" altLang="zh-TW" sz="2200" dirty="0">
                <a:latin typeface="+mn-ea"/>
              </a:rPr>
              <a:t>鮪魚</a:t>
            </a:r>
            <a:r>
              <a:rPr lang="en-US" altLang="zh-TW" sz="2200" dirty="0">
                <a:latin typeface="+mn-ea"/>
              </a:rPr>
              <a:t> $ 35</a:t>
            </a:r>
          </a:p>
          <a:p>
            <a:pPr algn="ctr"/>
            <a:endParaRPr lang="en-US" altLang="zh-TW" sz="2200" dirty="0">
              <a:latin typeface="+mn-ea"/>
            </a:endParaRPr>
          </a:p>
          <a:p>
            <a:pPr algn="ctr"/>
            <a:r>
              <a:rPr lang="en-US" altLang="zh-TW" sz="2200" dirty="0">
                <a:latin typeface="+mn-ea"/>
              </a:rPr>
              <a:t> </a:t>
            </a:r>
          </a:p>
        </p:txBody>
      </p:sp>
      <p:sp>
        <p:nvSpPr>
          <p:cNvPr id="2" name="圖片版面配置區 1"/>
          <p:cNvSpPr>
            <a:spLocks noGrp="1"/>
          </p:cNvSpPr>
          <p:nvPr>
            <p:ph type="pic" sz="quarter" idx="19"/>
          </p:nvPr>
        </p:nvSpPr>
        <p:spPr/>
      </p:sp>
      <p:cxnSp>
        <p:nvCxnSpPr>
          <p:cNvPr id="16" name="Straight Connector 37">
            <a:extLst>
              <a:ext uri="{FF2B5EF4-FFF2-40B4-BE49-F238E27FC236}">
                <a16:creationId xmlns="" xmlns:a16="http://schemas.microsoft.com/office/drawing/2014/main" id="{7773B047-2A6F-4F5B-927E-648CED5A26A7}"/>
              </a:ext>
            </a:extLst>
          </p:cNvPr>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51">
            <a:extLst>
              <a:ext uri="{FF2B5EF4-FFF2-40B4-BE49-F238E27FC236}">
                <a16:creationId xmlns="" xmlns:a16="http://schemas.microsoft.com/office/drawing/2014/main" id="{6BDC0C52-E424-48F0-9DF5-16426ECD5AA3}"/>
              </a:ext>
            </a:extLst>
          </p:cNvPr>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53">
            <a:extLst>
              <a:ext uri="{FF2B5EF4-FFF2-40B4-BE49-F238E27FC236}">
                <a16:creationId xmlns="" xmlns:a16="http://schemas.microsoft.com/office/drawing/2014/main" id="{5EF5B081-F6F7-4F20-B985-9FECB0050126}"/>
              </a:ext>
            </a:extLst>
          </p:cNvPr>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55">
            <a:extLst>
              <a:ext uri="{FF2B5EF4-FFF2-40B4-BE49-F238E27FC236}">
                <a16:creationId xmlns="" xmlns:a16="http://schemas.microsoft.com/office/drawing/2014/main" id="{327D757F-12FE-44B2-AD2B-63C7D039AC99}"/>
              </a:ext>
            </a:extLst>
          </p:cNvPr>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Hexagon 38">
            <a:extLst>
              <a:ext uri="{FF2B5EF4-FFF2-40B4-BE49-F238E27FC236}">
                <a16:creationId xmlns="" xmlns:a16="http://schemas.microsoft.com/office/drawing/2014/main" id="{2F0EED1A-86FF-4B70-9AF3-9E9F877C3762}"/>
              </a:ext>
            </a:extLst>
          </p:cNvPr>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2" name="Hexagon 52">
            <a:extLst>
              <a:ext uri="{FF2B5EF4-FFF2-40B4-BE49-F238E27FC236}">
                <a16:creationId xmlns="" xmlns:a16="http://schemas.microsoft.com/office/drawing/2014/main" id="{44171871-9A42-447B-93DA-64B2CFE8C251}"/>
              </a:ext>
            </a:extLst>
          </p:cNvPr>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3" name="Hexagon 54">
            <a:extLst>
              <a:ext uri="{FF2B5EF4-FFF2-40B4-BE49-F238E27FC236}">
                <a16:creationId xmlns="" xmlns:a16="http://schemas.microsoft.com/office/drawing/2014/main" id="{25BE6783-7EE5-41FA-8579-00F2F32A8CBA}"/>
              </a:ext>
            </a:extLst>
          </p:cNvPr>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24" name="圖形 23" descr="餐桌擺放">
            <a:extLst>
              <a:ext uri="{FF2B5EF4-FFF2-40B4-BE49-F238E27FC236}">
                <a16:creationId xmlns="" xmlns:a16="http://schemas.microsoft.com/office/drawing/2014/main" id="{7CF72F30-C90F-469C-93C6-BC3C6DAE5A2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429744" y="4773801"/>
            <a:ext cx="720000" cy="720000"/>
          </a:xfrm>
          <a:prstGeom prst="rect">
            <a:avLst/>
          </a:prstGeom>
        </p:spPr>
      </p:pic>
      <p:pic>
        <p:nvPicPr>
          <p:cNvPr id="25" name="圖形 24" descr="碗">
            <a:extLst>
              <a:ext uri="{FF2B5EF4-FFF2-40B4-BE49-F238E27FC236}">
                <a16:creationId xmlns="" xmlns:a16="http://schemas.microsoft.com/office/drawing/2014/main" id="{130FC42C-007F-4A75-92D5-18DFC315C9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429744" y="1370050"/>
            <a:ext cx="720000" cy="720000"/>
          </a:xfrm>
          <a:prstGeom prst="rect">
            <a:avLst/>
          </a:prstGeom>
        </p:spPr>
      </p:pic>
      <p:pic>
        <p:nvPicPr>
          <p:cNvPr id="26" name="圖形 25" descr="蓋上蓋子的餐盤">
            <a:extLst>
              <a:ext uri="{FF2B5EF4-FFF2-40B4-BE49-F238E27FC236}">
                <a16:creationId xmlns="" xmlns:a16="http://schemas.microsoft.com/office/drawing/2014/main" id="{4B8CF525-EE7B-43AE-9FD8-6EDDC2C17AF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424280" y="3053946"/>
            <a:ext cx="720000" cy="720000"/>
          </a:xfrm>
          <a:prstGeom prst="rect">
            <a:avLst/>
          </a:prstGeom>
        </p:spPr>
      </p:pic>
      <p:pic>
        <p:nvPicPr>
          <p:cNvPr id="28" name="圖片 27"/>
          <p:cNvPicPr>
            <a:picLocks noChangeAspect="1"/>
          </p:cNvPicPr>
          <p:nvPr/>
        </p:nvPicPr>
        <p:blipFill rotWithShape="1">
          <a:blip r:embed="rId10"/>
          <a:srcRect l="33975" t="15600" r="35200" b="6400"/>
          <a:stretch/>
        </p:blipFill>
        <p:spPr>
          <a:xfrm>
            <a:off x="0" y="-6878"/>
            <a:ext cx="5099660" cy="6864878"/>
          </a:xfrm>
          <a:prstGeom prst="rect">
            <a:avLst/>
          </a:prstGeom>
        </p:spPr>
      </p:pic>
    </p:spTree>
    <p:extLst>
      <p:ext uri="{BB962C8B-B14F-4D97-AF65-F5344CB8AC3E}">
        <p14:creationId xmlns:p14="http://schemas.microsoft.com/office/powerpoint/2010/main" val="67726228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ppt_x"/>
                                          </p:val>
                                        </p:tav>
                                        <p:tav tm="100000">
                                          <p:val>
                                            <p:strVal val="#ppt_x"/>
                                          </p:val>
                                        </p:tav>
                                      </p:tavLst>
                                    </p:anim>
                                    <p:anim calcmode="lin" valueType="num">
                                      <p:cBhvr additive="base">
                                        <p:cTn id="5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7201508" y="1012954"/>
            <a:ext cx="5040670" cy="4832092"/>
          </a:xfrm>
          <a:prstGeom prst="rect">
            <a:avLst/>
          </a:prstGeom>
          <a:noFill/>
        </p:spPr>
        <p:txBody>
          <a:bodyPr wrap="square" rtlCol="0">
            <a:spAutoFit/>
          </a:bodyPr>
          <a:lstStyle/>
          <a:p>
            <a:pPr algn="ctr"/>
            <a:r>
              <a:rPr lang="zh-TW" altLang="en-US" sz="2200" dirty="0" smtClean="0">
                <a:solidFill>
                  <a:srgbClr val="3F8B6F"/>
                </a:solidFill>
              </a:rPr>
              <a:t>單</a:t>
            </a:r>
            <a:r>
              <a:rPr lang="zh-TW" altLang="en-US" sz="2200" dirty="0">
                <a:solidFill>
                  <a:srgbClr val="3F8B6F"/>
                </a:solidFill>
              </a:rPr>
              <a:t>點</a:t>
            </a:r>
            <a:r>
              <a:rPr lang="zh-TW" altLang="en-US" sz="2200" dirty="0" smtClean="0">
                <a:solidFill>
                  <a:srgbClr val="3F8B6F"/>
                </a:solidFill>
              </a:rPr>
              <a:t>小品</a:t>
            </a:r>
            <a:endParaRPr lang="en-US" altLang="zh-TW" sz="2200" dirty="0" smtClean="0">
              <a:solidFill>
                <a:srgbClr val="3F8B6F"/>
              </a:solidFill>
            </a:endParaRPr>
          </a:p>
          <a:p>
            <a:pPr algn="ctr"/>
            <a:r>
              <a:rPr lang="zh-TW" altLang="en-US" sz="2200" dirty="0" smtClean="0">
                <a:latin typeface="+mn-ea"/>
              </a:rPr>
              <a:t>花枝丸 </a:t>
            </a:r>
            <a:r>
              <a:rPr lang="en-US" altLang="zh-TW" sz="2200" dirty="0">
                <a:latin typeface="+mn-ea"/>
              </a:rPr>
              <a:t>$</a:t>
            </a:r>
            <a:r>
              <a:rPr lang="en-US" altLang="zh-TW" sz="2200" dirty="0" smtClean="0">
                <a:latin typeface="+mn-ea"/>
              </a:rPr>
              <a:t>20</a:t>
            </a:r>
          </a:p>
          <a:p>
            <a:pPr algn="ctr"/>
            <a:r>
              <a:rPr lang="zh-TW" altLang="en-US" sz="2200" dirty="0" smtClean="0">
                <a:latin typeface="+mn-ea"/>
              </a:rPr>
              <a:t>薯條 </a:t>
            </a:r>
            <a:r>
              <a:rPr lang="en-US" altLang="zh-TW" sz="2200" dirty="0">
                <a:latin typeface="+mn-ea"/>
              </a:rPr>
              <a:t>$</a:t>
            </a:r>
            <a:r>
              <a:rPr lang="en-US" altLang="zh-TW" sz="2200" dirty="0" smtClean="0">
                <a:latin typeface="+mn-ea"/>
              </a:rPr>
              <a:t>20</a:t>
            </a:r>
          </a:p>
          <a:p>
            <a:pPr algn="ctr"/>
            <a:r>
              <a:rPr lang="zh-TW" altLang="en-US" sz="2200" dirty="0" smtClean="0">
                <a:latin typeface="+mn-ea"/>
              </a:rPr>
              <a:t>可樂</a:t>
            </a:r>
            <a:r>
              <a:rPr lang="zh-TW" altLang="en-US" sz="2200" dirty="0">
                <a:latin typeface="+mn-ea"/>
              </a:rPr>
              <a:t>餅 </a:t>
            </a:r>
            <a:r>
              <a:rPr lang="en-US" altLang="zh-TW" sz="2200" dirty="0">
                <a:latin typeface="+mn-ea"/>
              </a:rPr>
              <a:t>$</a:t>
            </a:r>
            <a:r>
              <a:rPr lang="en-US" altLang="zh-TW" sz="2200" dirty="0" smtClean="0">
                <a:latin typeface="+mn-ea"/>
              </a:rPr>
              <a:t>25</a:t>
            </a:r>
          </a:p>
          <a:p>
            <a:pPr algn="ctr"/>
            <a:r>
              <a:rPr lang="zh-TW" altLang="en-US" sz="2200" dirty="0" smtClean="0">
                <a:latin typeface="+mn-ea"/>
              </a:rPr>
              <a:t>地瓜</a:t>
            </a:r>
            <a:r>
              <a:rPr lang="zh-TW" altLang="en-US" sz="2200" dirty="0">
                <a:latin typeface="+mn-ea"/>
              </a:rPr>
              <a:t>條 </a:t>
            </a:r>
            <a:r>
              <a:rPr lang="en-US" altLang="zh-TW" sz="2200" dirty="0" smtClean="0">
                <a:latin typeface="+mn-ea"/>
              </a:rPr>
              <a:t>$30</a:t>
            </a:r>
          </a:p>
          <a:p>
            <a:pPr algn="ctr"/>
            <a:r>
              <a:rPr lang="zh-TW" altLang="en-US" sz="2200" dirty="0" smtClean="0">
                <a:latin typeface="+mn-ea"/>
              </a:rPr>
              <a:t>薯</a:t>
            </a:r>
            <a:r>
              <a:rPr lang="zh-TW" altLang="en-US" sz="2200" dirty="0">
                <a:latin typeface="+mn-ea"/>
              </a:rPr>
              <a:t>餅 </a:t>
            </a:r>
            <a:r>
              <a:rPr lang="en-US" altLang="zh-TW" sz="2200" dirty="0" smtClean="0">
                <a:latin typeface="+mn-ea"/>
              </a:rPr>
              <a:t>$30</a:t>
            </a:r>
          </a:p>
          <a:p>
            <a:pPr algn="ctr"/>
            <a:r>
              <a:rPr lang="zh-TW" altLang="en-US" sz="2200" dirty="0" smtClean="0">
                <a:latin typeface="+mn-ea"/>
              </a:rPr>
              <a:t>黃金炸豆腐 </a:t>
            </a:r>
            <a:r>
              <a:rPr lang="en-US" altLang="zh-TW" sz="2200" dirty="0">
                <a:latin typeface="+mn-ea"/>
              </a:rPr>
              <a:t>$</a:t>
            </a:r>
            <a:r>
              <a:rPr lang="en-US" altLang="zh-TW" sz="2200" dirty="0" smtClean="0">
                <a:latin typeface="+mn-ea"/>
              </a:rPr>
              <a:t>30</a:t>
            </a:r>
            <a:r>
              <a:rPr lang="zh-TW" altLang="en-US" sz="2200" dirty="0" smtClean="0">
                <a:latin typeface="+mn-ea"/>
              </a:rPr>
              <a:t> </a:t>
            </a:r>
            <a:endParaRPr lang="zh-TW" altLang="en-US" sz="2200" dirty="0">
              <a:latin typeface="+mn-ea"/>
            </a:endParaRPr>
          </a:p>
          <a:p>
            <a:pPr algn="ctr"/>
            <a:r>
              <a:rPr lang="zh-TW" altLang="en-US" sz="2200" dirty="0" smtClean="0">
                <a:latin typeface="+mn-ea"/>
              </a:rPr>
              <a:t>甜不辣 </a:t>
            </a:r>
            <a:r>
              <a:rPr lang="en-US" altLang="zh-TW" sz="2200" dirty="0">
                <a:latin typeface="+mn-ea"/>
              </a:rPr>
              <a:t>$</a:t>
            </a:r>
            <a:r>
              <a:rPr lang="en-US" altLang="zh-TW" sz="2200" dirty="0" smtClean="0">
                <a:latin typeface="+mn-ea"/>
              </a:rPr>
              <a:t>30</a:t>
            </a:r>
          </a:p>
          <a:p>
            <a:pPr algn="ctr"/>
            <a:r>
              <a:rPr lang="zh-TW" altLang="en-US" sz="2200" dirty="0" smtClean="0">
                <a:latin typeface="+mn-ea"/>
              </a:rPr>
              <a:t>雞</a:t>
            </a:r>
            <a:r>
              <a:rPr lang="zh-TW" altLang="en-US" sz="2200" dirty="0">
                <a:latin typeface="+mn-ea"/>
              </a:rPr>
              <a:t>米花 </a:t>
            </a:r>
            <a:r>
              <a:rPr lang="en-US" altLang="zh-TW" sz="2200" dirty="0">
                <a:latin typeface="+mn-ea"/>
              </a:rPr>
              <a:t>$</a:t>
            </a:r>
            <a:r>
              <a:rPr lang="en-US" altLang="zh-TW" sz="2200" dirty="0" smtClean="0">
                <a:latin typeface="+mn-ea"/>
              </a:rPr>
              <a:t>50</a:t>
            </a:r>
          </a:p>
          <a:p>
            <a:pPr algn="ctr"/>
            <a:r>
              <a:rPr lang="zh-TW" altLang="en-US" sz="2200" dirty="0" smtClean="0">
                <a:latin typeface="+mn-ea"/>
              </a:rPr>
              <a:t>洋蔥</a:t>
            </a:r>
            <a:r>
              <a:rPr lang="zh-TW" altLang="en-US" sz="2200" dirty="0">
                <a:latin typeface="+mn-ea"/>
              </a:rPr>
              <a:t>圈 </a:t>
            </a:r>
            <a:r>
              <a:rPr lang="en-US" altLang="zh-TW" sz="2200" dirty="0">
                <a:latin typeface="+mn-ea"/>
              </a:rPr>
              <a:t>$</a:t>
            </a:r>
            <a:r>
              <a:rPr lang="en-US" altLang="zh-TW" sz="2200" dirty="0" smtClean="0">
                <a:latin typeface="+mn-ea"/>
              </a:rPr>
              <a:t>40</a:t>
            </a:r>
            <a:endParaRPr lang="en-US" altLang="zh-TW" sz="2200" dirty="0">
              <a:latin typeface="+mn-ea"/>
            </a:endParaRPr>
          </a:p>
          <a:p>
            <a:pPr algn="ctr"/>
            <a:r>
              <a:rPr lang="zh-TW" altLang="en-US" sz="2200" dirty="0">
                <a:latin typeface="+mn-ea"/>
              </a:rPr>
              <a:t>炸</a:t>
            </a:r>
            <a:r>
              <a:rPr lang="zh-TW" altLang="en-US" sz="2200" dirty="0" smtClean="0">
                <a:latin typeface="+mn-ea"/>
              </a:rPr>
              <a:t>天</a:t>
            </a:r>
            <a:r>
              <a:rPr lang="zh-TW" altLang="en-US" sz="2200" dirty="0">
                <a:latin typeface="+mn-ea"/>
              </a:rPr>
              <a:t>婦</a:t>
            </a:r>
            <a:r>
              <a:rPr lang="zh-TW" altLang="en-US" sz="2200" dirty="0" smtClean="0">
                <a:latin typeface="+mn-ea"/>
              </a:rPr>
              <a:t>羅 </a:t>
            </a:r>
            <a:r>
              <a:rPr lang="en-US" altLang="zh-TW" sz="2200" dirty="0" smtClean="0">
                <a:latin typeface="+mn-ea"/>
              </a:rPr>
              <a:t>$50</a:t>
            </a:r>
          </a:p>
          <a:p>
            <a:pPr algn="ctr"/>
            <a:r>
              <a:rPr lang="zh-TW" altLang="en-US" sz="2200" dirty="0" smtClean="0">
                <a:latin typeface="+mn-ea"/>
              </a:rPr>
              <a:t>玉米濃湯 </a:t>
            </a:r>
            <a:r>
              <a:rPr lang="en-US" altLang="zh-TW" sz="2200" dirty="0">
                <a:latin typeface="+mn-ea"/>
              </a:rPr>
              <a:t>$</a:t>
            </a:r>
            <a:r>
              <a:rPr lang="en-US" altLang="zh-TW" sz="2200" dirty="0" smtClean="0">
                <a:latin typeface="+mn-ea"/>
              </a:rPr>
              <a:t>40</a:t>
            </a:r>
            <a:endParaRPr lang="en-US" altLang="zh-TW" sz="2200" dirty="0" smtClean="0">
              <a:latin typeface="+mn-ea"/>
            </a:endParaRPr>
          </a:p>
          <a:p>
            <a:pPr algn="ctr"/>
            <a:r>
              <a:rPr lang="zh-TW" altLang="en-US" sz="2200" dirty="0" smtClean="0">
                <a:latin typeface="+mn-ea"/>
              </a:rPr>
              <a:t>南瓜濃湯 </a:t>
            </a:r>
            <a:r>
              <a:rPr lang="en-US" altLang="zh-TW" sz="2200" dirty="0" smtClean="0">
                <a:latin typeface="+mn-ea"/>
              </a:rPr>
              <a:t>$40</a:t>
            </a:r>
            <a:endParaRPr lang="en-US" altLang="zh-TW" sz="2200" dirty="0" smtClean="0">
              <a:latin typeface="+mn-ea"/>
            </a:endParaRPr>
          </a:p>
          <a:p>
            <a:pPr algn="ctr"/>
            <a:r>
              <a:rPr lang="zh-TW" altLang="en-US" sz="2200" dirty="0" smtClean="0">
                <a:latin typeface="+mn-ea"/>
              </a:rPr>
              <a:t>酥皮濃湯 </a:t>
            </a:r>
            <a:r>
              <a:rPr lang="en-US" altLang="zh-TW" sz="2200" dirty="0" smtClean="0">
                <a:latin typeface="+mn-ea"/>
              </a:rPr>
              <a:t>$70</a:t>
            </a:r>
            <a:endParaRPr lang="en-US" altLang="zh-TW" sz="2200" dirty="0">
              <a:latin typeface="+mn-ea"/>
            </a:endParaRPr>
          </a:p>
        </p:txBody>
      </p:sp>
      <p:sp>
        <p:nvSpPr>
          <p:cNvPr id="2" name="圖片版面配置區 1"/>
          <p:cNvSpPr>
            <a:spLocks noGrp="1"/>
          </p:cNvSpPr>
          <p:nvPr>
            <p:ph type="pic" sz="quarter" idx="19"/>
          </p:nvPr>
        </p:nvSpPr>
        <p:spPr/>
      </p:sp>
      <p:cxnSp>
        <p:nvCxnSpPr>
          <p:cNvPr id="16" name="Straight Connector 37">
            <a:extLst>
              <a:ext uri="{FF2B5EF4-FFF2-40B4-BE49-F238E27FC236}">
                <a16:creationId xmlns="" xmlns:a16="http://schemas.microsoft.com/office/drawing/2014/main" id="{7773B047-2A6F-4F5B-927E-648CED5A26A7}"/>
              </a:ext>
            </a:extLst>
          </p:cNvPr>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51">
            <a:extLst>
              <a:ext uri="{FF2B5EF4-FFF2-40B4-BE49-F238E27FC236}">
                <a16:creationId xmlns="" xmlns:a16="http://schemas.microsoft.com/office/drawing/2014/main" id="{6BDC0C52-E424-48F0-9DF5-16426ECD5AA3}"/>
              </a:ext>
            </a:extLst>
          </p:cNvPr>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53">
            <a:extLst>
              <a:ext uri="{FF2B5EF4-FFF2-40B4-BE49-F238E27FC236}">
                <a16:creationId xmlns="" xmlns:a16="http://schemas.microsoft.com/office/drawing/2014/main" id="{5EF5B081-F6F7-4F20-B985-9FECB0050126}"/>
              </a:ext>
            </a:extLst>
          </p:cNvPr>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55">
            <a:extLst>
              <a:ext uri="{FF2B5EF4-FFF2-40B4-BE49-F238E27FC236}">
                <a16:creationId xmlns="" xmlns:a16="http://schemas.microsoft.com/office/drawing/2014/main" id="{327D757F-12FE-44B2-AD2B-63C7D039AC99}"/>
              </a:ext>
            </a:extLst>
          </p:cNvPr>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Hexagon 38">
            <a:extLst>
              <a:ext uri="{FF2B5EF4-FFF2-40B4-BE49-F238E27FC236}">
                <a16:creationId xmlns="" xmlns:a16="http://schemas.microsoft.com/office/drawing/2014/main" id="{2F0EED1A-86FF-4B70-9AF3-9E9F877C3762}"/>
              </a:ext>
            </a:extLst>
          </p:cNvPr>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2" name="Hexagon 52">
            <a:extLst>
              <a:ext uri="{FF2B5EF4-FFF2-40B4-BE49-F238E27FC236}">
                <a16:creationId xmlns="" xmlns:a16="http://schemas.microsoft.com/office/drawing/2014/main" id="{44171871-9A42-447B-93DA-64B2CFE8C251}"/>
              </a:ext>
            </a:extLst>
          </p:cNvPr>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3" name="Hexagon 54">
            <a:extLst>
              <a:ext uri="{FF2B5EF4-FFF2-40B4-BE49-F238E27FC236}">
                <a16:creationId xmlns="" xmlns:a16="http://schemas.microsoft.com/office/drawing/2014/main" id="{25BE6783-7EE5-41FA-8579-00F2F32A8CBA}"/>
              </a:ext>
            </a:extLst>
          </p:cNvPr>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24" name="圖形 23" descr="餐桌擺放">
            <a:extLst>
              <a:ext uri="{FF2B5EF4-FFF2-40B4-BE49-F238E27FC236}">
                <a16:creationId xmlns="" xmlns:a16="http://schemas.microsoft.com/office/drawing/2014/main" id="{7CF72F30-C90F-469C-93C6-BC3C6DAE5A2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429744" y="4773801"/>
            <a:ext cx="720000" cy="720000"/>
          </a:xfrm>
          <a:prstGeom prst="rect">
            <a:avLst/>
          </a:prstGeom>
        </p:spPr>
      </p:pic>
      <p:pic>
        <p:nvPicPr>
          <p:cNvPr id="25" name="圖形 24" descr="碗">
            <a:extLst>
              <a:ext uri="{FF2B5EF4-FFF2-40B4-BE49-F238E27FC236}">
                <a16:creationId xmlns="" xmlns:a16="http://schemas.microsoft.com/office/drawing/2014/main" id="{130FC42C-007F-4A75-92D5-18DFC315C9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429744" y="1370050"/>
            <a:ext cx="720000" cy="720000"/>
          </a:xfrm>
          <a:prstGeom prst="rect">
            <a:avLst/>
          </a:prstGeom>
        </p:spPr>
      </p:pic>
      <p:pic>
        <p:nvPicPr>
          <p:cNvPr id="26" name="圖形 25" descr="蓋上蓋子的餐盤">
            <a:extLst>
              <a:ext uri="{FF2B5EF4-FFF2-40B4-BE49-F238E27FC236}">
                <a16:creationId xmlns="" xmlns:a16="http://schemas.microsoft.com/office/drawing/2014/main" id="{4B8CF525-EE7B-43AE-9FD8-6EDDC2C17AF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424280" y="3053946"/>
            <a:ext cx="720000" cy="720000"/>
          </a:xfrm>
          <a:prstGeom prst="rect">
            <a:avLst/>
          </a:prstGeom>
        </p:spPr>
      </p:pic>
      <p:pic>
        <p:nvPicPr>
          <p:cNvPr id="3" name="圖片 2"/>
          <p:cNvPicPr>
            <a:picLocks noChangeAspect="1"/>
          </p:cNvPicPr>
          <p:nvPr/>
        </p:nvPicPr>
        <p:blipFill rotWithShape="1">
          <a:blip r:embed="rId10"/>
          <a:srcRect l="33975" t="15600" r="35200" b="6400"/>
          <a:stretch/>
        </p:blipFill>
        <p:spPr>
          <a:xfrm>
            <a:off x="0" y="-6878"/>
            <a:ext cx="5099660" cy="6864877"/>
          </a:xfrm>
          <a:prstGeom prst="rect">
            <a:avLst/>
          </a:prstGeom>
        </p:spPr>
      </p:pic>
    </p:spTree>
    <p:extLst>
      <p:ext uri="{BB962C8B-B14F-4D97-AF65-F5344CB8AC3E}">
        <p14:creationId xmlns:p14="http://schemas.microsoft.com/office/powerpoint/2010/main" val="84549530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ppt_x"/>
                                          </p:val>
                                        </p:tav>
                                        <p:tav tm="100000">
                                          <p:val>
                                            <p:strVal val="#ppt_x"/>
                                          </p:val>
                                        </p:tav>
                                      </p:tavLst>
                                    </p:anim>
                                    <p:anim calcmode="lin" valueType="num">
                                      <p:cBhvr additive="base">
                                        <p:cTn id="5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a:cxnSpLocks/>
          </p:cNvCxnSpPr>
          <p:nvPr/>
        </p:nvCxnSpPr>
        <p:spPr>
          <a:xfrm>
            <a:off x="2250415" y="3470889"/>
            <a:ext cx="59883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7190581" y="166569"/>
            <a:ext cx="5028284" cy="6524863"/>
          </a:xfrm>
          <a:prstGeom prst="rect">
            <a:avLst/>
          </a:prstGeom>
          <a:noFill/>
        </p:spPr>
        <p:txBody>
          <a:bodyPr wrap="square" rtlCol="0">
            <a:spAutoFit/>
          </a:bodyPr>
          <a:lstStyle/>
          <a:p>
            <a:pPr algn="ctr"/>
            <a:r>
              <a:rPr lang="zh-TW" altLang="en-US" sz="2200" dirty="0">
                <a:solidFill>
                  <a:srgbClr val="3F8B6F"/>
                </a:solidFill>
                <a:latin typeface="+mn-ea"/>
              </a:rPr>
              <a:t>飲品小站</a:t>
            </a:r>
            <a:endParaRPr lang="en-US" altLang="zh-TW" sz="2200" dirty="0">
              <a:solidFill>
                <a:srgbClr val="3F8B6F"/>
              </a:solidFill>
              <a:latin typeface="+mn-ea"/>
            </a:endParaRPr>
          </a:p>
          <a:p>
            <a:pPr algn="ctr"/>
            <a:r>
              <a:rPr lang="zh-TW" altLang="zh-TW" sz="2200" dirty="0">
                <a:latin typeface="+mn-ea"/>
              </a:rPr>
              <a:t>紅茶</a:t>
            </a:r>
            <a:r>
              <a:rPr lang="en-US" altLang="zh-TW" sz="2200" dirty="0">
                <a:latin typeface="+mn-ea"/>
              </a:rPr>
              <a:t> $ 20    </a:t>
            </a:r>
            <a:endParaRPr lang="zh-TW" altLang="zh-TW" sz="2200" dirty="0">
              <a:latin typeface="+mn-ea"/>
            </a:endParaRPr>
          </a:p>
          <a:p>
            <a:pPr algn="ctr"/>
            <a:r>
              <a:rPr lang="zh-TW" altLang="zh-TW" sz="2200" dirty="0">
                <a:latin typeface="+mn-ea"/>
              </a:rPr>
              <a:t>綠茶</a:t>
            </a:r>
            <a:r>
              <a:rPr lang="en-US" altLang="zh-TW" sz="2200" dirty="0">
                <a:latin typeface="+mn-ea"/>
              </a:rPr>
              <a:t> $ 20     </a:t>
            </a:r>
            <a:endParaRPr lang="zh-TW" altLang="zh-TW" sz="2200" dirty="0">
              <a:latin typeface="+mn-ea"/>
            </a:endParaRPr>
          </a:p>
          <a:p>
            <a:pPr algn="ctr"/>
            <a:r>
              <a:rPr lang="zh-TW" altLang="zh-TW" sz="2200" dirty="0">
                <a:latin typeface="+mn-ea"/>
              </a:rPr>
              <a:t>奶茶</a:t>
            </a:r>
            <a:r>
              <a:rPr lang="en-US" altLang="zh-TW" sz="2200" dirty="0">
                <a:latin typeface="+mn-ea"/>
              </a:rPr>
              <a:t> $ 25        </a:t>
            </a:r>
            <a:endParaRPr lang="zh-TW" altLang="zh-TW" sz="2200" dirty="0">
              <a:latin typeface="+mn-ea"/>
            </a:endParaRPr>
          </a:p>
          <a:p>
            <a:pPr algn="ctr"/>
            <a:r>
              <a:rPr lang="zh-TW" altLang="zh-TW" sz="2200" dirty="0">
                <a:latin typeface="+mn-ea"/>
              </a:rPr>
              <a:t>豆漿</a:t>
            </a:r>
            <a:r>
              <a:rPr lang="en-US" altLang="zh-TW" sz="2200" dirty="0">
                <a:latin typeface="+mn-ea"/>
              </a:rPr>
              <a:t> $ 25     </a:t>
            </a:r>
            <a:endParaRPr lang="zh-TW" altLang="zh-TW" sz="2200" dirty="0">
              <a:latin typeface="+mn-ea"/>
            </a:endParaRPr>
          </a:p>
          <a:p>
            <a:pPr algn="ctr"/>
            <a:r>
              <a:rPr lang="zh-TW" altLang="zh-TW" sz="2200" dirty="0">
                <a:latin typeface="+mn-ea"/>
              </a:rPr>
              <a:t>柳橙汁</a:t>
            </a:r>
            <a:r>
              <a:rPr lang="en-US" altLang="zh-TW" sz="2200" dirty="0">
                <a:latin typeface="+mn-ea"/>
              </a:rPr>
              <a:t> $ 30        </a:t>
            </a:r>
            <a:endParaRPr lang="zh-TW" altLang="zh-TW" sz="2200" dirty="0">
              <a:latin typeface="+mn-ea"/>
            </a:endParaRPr>
          </a:p>
          <a:p>
            <a:pPr algn="ctr"/>
            <a:r>
              <a:rPr lang="zh-TW" altLang="zh-TW" sz="2200" dirty="0">
                <a:latin typeface="+mn-ea"/>
              </a:rPr>
              <a:t>蘋果汁</a:t>
            </a:r>
            <a:r>
              <a:rPr lang="en-US" altLang="zh-TW" sz="2200" dirty="0">
                <a:latin typeface="+mn-ea"/>
              </a:rPr>
              <a:t>$ 30        </a:t>
            </a:r>
            <a:endParaRPr lang="zh-TW" altLang="zh-TW" sz="2200" dirty="0">
              <a:latin typeface="+mn-ea"/>
            </a:endParaRPr>
          </a:p>
          <a:p>
            <a:pPr algn="ctr"/>
            <a:r>
              <a:rPr lang="zh-TW" altLang="zh-TW" sz="2200" dirty="0">
                <a:latin typeface="+mn-ea"/>
              </a:rPr>
              <a:t>可可亞</a:t>
            </a:r>
            <a:r>
              <a:rPr lang="en-US" altLang="zh-TW" sz="2200" dirty="0">
                <a:latin typeface="+mn-ea"/>
              </a:rPr>
              <a:t> $ 30</a:t>
            </a:r>
          </a:p>
          <a:p>
            <a:pPr algn="ctr"/>
            <a:r>
              <a:rPr lang="zh-TW" altLang="en-US" sz="2200" dirty="0">
                <a:solidFill>
                  <a:srgbClr val="3F8B6F"/>
                </a:solidFill>
                <a:latin typeface="+mn-ea"/>
              </a:rPr>
              <a:t>水乳交響曲</a:t>
            </a:r>
            <a:endParaRPr lang="en-US" altLang="zh-TW" sz="2200" dirty="0">
              <a:solidFill>
                <a:srgbClr val="3F8B6F"/>
              </a:solidFill>
              <a:latin typeface="+mn-ea"/>
            </a:endParaRPr>
          </a:p>
          <a:p>
            <a:pPr algn="ctr"/>
            <a:r>
              <a:rPr lang="zh-TW" altLang="en-US" sz="2200" dirty="0">
                <a:latin typeface="+mn-ea"/>
              </a:rPr>
              <a:t>香蕉牛乳 </a:t>
            </a:r>
            <a:r>
              <a:rPr lang="en-US" altLang="zh-TW" sz="2200" dirty="0">
                <a:latin typeface="+mn-ea"/>
              </a:rPr>
              <a:t>$50</a:t>
            </a:r>
          </a:p>
          <a:p>
            <a:pPr algn="ctr"/>
            <a:r>
              <a:rPr lang="zh-TW" altLang="en-US" sz="2200" dirty="0">
                <a:latin typeface="+mn-ea"/>
              </a:rPr>
              <a:t>蘋果牛乳 </a:t>
            </a:r>
            <a:r>
              <a:rPr lang="en-US" altLang="zh-TW" sz="2200" dirty="0">
                <a:latin typeface="+mn-ea"/>
              </a:rPr>
              <a:t>$50</a:t>
            </a:r>
          </a:p>
          <a:p>
            <a:pPr algn="ctr"/>
            <a:r>
              <a:rPr lang="zh-TW" altLang="en-US" sz="2200" dirty="0">
                <a:latin typeface="+mn-ea"/>
              </a:rPr>
              <a:t>木瓜牛乳 </a:t>
            </a:r>
            <a:r>
              <a:rPr lang="en-US" altLang="zh-TW" sz="2200" dirty="0">
                <a:latin typeface="+mn-ea"/>
              </a:rPr>
              <a:t>$50</a:t>
            </a:r>
          </a:p>
          <a:p>
            <a:pPr algn="ctr"/>
            <a:r>
              <a:rPr lang="zh-TW" altLang="en-US" sz="2200" dirty="0">
                <a:latin typeface="+mn-ea"/>
              </a:rPr>
              <a:t>西瓜牛乳 </a:t>
            </a:r>
            <a:r>
              <a:rPr lang="en-US" altLang="zh-TW" sz="2200" dirty="0">
                <a:latin typeface="+mn-ea"/>
              </a:rPr>
              <a:t>$50</a:t>
            </a:r>
          </a:p>
          <a:p>
            <a:pPr algn="ctr"/>
            <a:r>
              <a:rPr lang="zh-TW" altLang="en-US" sz="2200" dirty="0">
                <a:latin typeface="+mn-ea"/>
              </a:rPr>
              <a:t>草莓牛乳 </a:t>
            </a:r>
            <a:r>
              <a:rPr lang="en-US" altLang="zh-TW" sz="2200" dirty="0">
                <a:latin typeface="+mn-ea"/>
              </a:rPr>
              <a:t>$50</a:t>
            </a:r>
          </a:p>
          <a:p>
            <a:pPr algn="ctr"/>
            <a:r>
              <a:rPr lang="zh-TW" altLang="en-US" sz="2200" dirty="0">
                <a:solidFill>
                  <a:srgbClr val="3F8B6F"/>
                </a:solidFill>
                <a:latin typeface="+mn-ea"/>
              </a:rPr>
              <a:t>咖啡好朋友</a:t>
            </a:r>
            <a:endParaRPr lang="en-US" altLang="zh-TW" sz="2200" dirty="0">
              <a:solidFill>
                <a:srgbClr val="3F8B6F"/>
              </a:solidFill>
              <a:latin typeface="+mn-ea"/>
            </a:endParaRPr>
          </a:p>
          <a:p>
            <a:pPr algn="ctr"/>
            <a:r>
              <a:rPr lang="zh-TW" altLang="en-US" sz="2200" dirty="0">
                <a:latin typeface="+mn-ea"/>
              </a:rPr>
              <a:t>黑美式 </a:t>
            </a:r>
            <a:r>
              <a:rPr lang="en-US" altLang="zh-TW" sz="2200" dirty="0">
                <a:latin typeface="+mn-ea"/>
              </a:rPr>
              <a:t>$</a:t>
            </a:r>
            <a:r>
              <a:rPr lang="zh-TW" altLang="en-US" sz="2200" dirty="0">
                <a:latin typeface="+mn-ea"/>
              </a:rPr>
              <a:t> </a:t>
            </a:r>
            <a:r>
              <a:rPr lang="en-US" altLang="zh-TW" sz="2200" dirty="0">
                <a:latin typeface="+mn-ea"/>
              </a:rPr>
              <a:t>45</a:t>
            </a:r>
          </a:p>
          <a:p>
            <a:pPr algn="ctr"/>
            <a:r>
              <a:rPr lang="zh-TW" altLang="en-US" sz="2200" dirty="0">
                <a:latin typeface="+mn-ea"/>
              </a:rPr>
              <a:t>卡布奇諾 </a:t>
            </a:r>
            <a:r>
              <a:rPr lang="en-US" altLang="zh-TW" sz="2200" dirty="0">
                <a:latin typeface="+mn-ea"/>
              </a:rPr>
              <a:t>$</a:t>
            </a:r>
            <a:r>
              <a:rPr lang="zh-TW" altLang="en-US" sz="2200" dirty="0">
                <a:latin typeface="+mn-ea"/>
              </a:rPr>
              <a:t> </a:t>
            </a:r>
            <a:r>
              <a:rPr lang="en-US" altLang="zh-TW" sz="2200" dirty="0">
                <a:latin typeface="+mn-ea"/>
              </a:rPr>
              <a:t>50</a:t>
            </a:r>
          </a:p>
          <a:p>
            <a:pPr algn="ctr"/>
            <a:r>
              <a:rPr lang="zh-TW" altLang="en-US" sz="2200" dirty="0">
                <a:latin typeface="+mn-ea"/>
              </a:rPr>
              <a:t>重乳</a:t>
            </a:r>
            <a:r>
              <a:rPr lang="zh-TW" altLang="zh-TW" sz="2200" dirty="0">
                <a:latin typeface="+mn-ea"/>
              </a:rPr>
              <a:t>拿鐵</a:t>
            </a:r>
            <a:r>
              <a:rPr lang="en-US" altLang="zh-TW" sz="2200" dirty="0">
                <a:latin typeface="+mn-ea"/>
              </a:rPr>
              <a:t> $ 50 </a:t>
            </a:r>
          </a:p>
          <a:p>
            <a:pPr algn="ctr"/>
            <a:r>
              <a:rPr lang="zh-TW" altLang="zh-TW" sz="2200" dirty="0">
                <a:latin typeface="+mn-ea"/>
              </a:rPr>
              <a:t>冰淇淋拿鐵</a:t>
            </a:r>
            <a:r>
              <a:rPr lang="en-US" altLang="zh-TW" sz="2200" dirty="0">
                <a:latin typeface="+mn-ea"/>
              </a:rPr>
              <a:t> $ 60 </a:t>
            </a:r>
            <a:endParaRPr lang="zh-TW" altLang="zh-TW" sz="2200" dirty="0">
              <a:latin typeface="+mn-ea"/>
            </a:endParaRPr>
          </a:p>
        </p:txBody>
      </p:sp>
      <p:sp>
        <p:nvSpPr>
          <p:cNvPr id="7" name="圖片版面配置區 6"/>
          <p:cNvSpPr>
            <a:spLocks noGrp="1"/>
          </p:cNvSpPr>
          <p:nvPr>
            <p:ph type="pic" sz="quarter" idx="19"/>
          </p:nvPr>
        </p:nvSpPr>
        <p:spPr/>
      </p:sp>
      <p:pic>
        <p:nvPicPr>
          <p:cNvPr id="8" name="圖片 7"/>
          <p:cNvPicPr>
            <a:picLocks noChangeAspect="1"/>
          </p:cNvPicPr>
          <p:nvPr/>
        </p:nvPicPr>
        <p:blipFill rotWithShape="1">
          <a:blip r:embed="rId3"/>
          <a:srcRect l="33634" t="14708" r="34897" b="5980"/>
          <a:stretch/>
        </p:blipFill>
        <p:spPr>
          <a:xfrm>
            <a:off x="-16244" y="-6878"/>
            <a:ext cx="5115904" cy="6864877"/>
          </a:xfrm>
          <a:prstGeom prst="rect">
            <a:avLst/>
          </a:prstGeom>
        </p:spPr>
      </p:pic>
      <p:cxnSp>
        <p:nvCxnSpPr>
          <p:cNvPr id="16" name="Straight Connector 37">
            <a:extLst>
              <a:ext uri="{FF2B5EF4-FFF2-40B4-BE49-F238E27FC236}">
                <a16:creationId xmlns="" xmlns:a16="http://schemas.microsoft.com/office/drawing/2014/main" id="{D50A24B4-ADA0-46D8-B6B2-1EDDF7B7D181}"/>
              </a:ext>
            </a:extLst>
          </p:cNvPr>
          <p:cNvCxnSpPr>
            <a:cxnSpLocks/>
          </p:cNvCxnSpPr>
          <p:nvPr/>
        </p:nvCxnSpPr>
        <p:spPr>
          <a:xfrm flipV="1">
            <a:off x="6790473" y="-6877"/>
            <a:ext cx="0" cy="12893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51">
            <a:extLst>
              <a:ext uri="{FF2B5EF4-FFF2-40B4-BE49-F238E27FC236}">
                <a16:creationId xmlns="" xmlns:a16="http://schemas.microsoft.com/office/drawing/2014/main" id="{08E16155-0ECA-4421-8631-147891F516C7}"/>
              </a:ext>
            </a:extLst>
          </p:cNvPr>
          <p:cNvCxnSpPr>
            <a:cxnSpLocks/>
          </p:cNvCxnSpPr>
          <p:nvPr/>
        </p:nvCxnSpPr>
        <p:spPr>
          <a:xfrm flipV="1">
            <a:off x="6790473" y="2177606"/>
            <a:ext cx="0" cy="78878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53">
            <a:extLst>
              <a:ext uri="{FF2B5EF4-FFF2-40B4-BE49-F238E27FC236}">
                <a16:creationId xmlns="" xmlns:a16="http://schemas.microsoft.com/office/drawing/2014/main" id="{027D4F88-BEB6-42DA-9641-220A9B329C5A}"/>
              </a:ext>
            </a:extLst>
          </p:cNvPr>
          <p:cNvCxnSpPr>
            <a:cxnSpLocks/>
          </p:cNvCxnSpPr>
          <p:nvPr/>
        </p:nvCxnSpPr>
        <p:spPr>
          <a:xfrm flipV="1">
            <a:off x="6789014" y="3882126"/>
            <a:ext cx="1459" cy="775036"/>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55">
            <a:extLst>
              <a:ext uri="{FF2B5EF4-FFF2-40B4-BE49-F238E27FC236}">
                <a16:creationId xmlns="" xmlns:a16="http://schemas.microsoft.com/office/drawing/2014/main" id="{91347590-5113-4DBF-A697-015BDABF8893}"/>
              </a:ext>
            </a:extLst>
          </p:cNvPr>
          <p:cNvCxnSpPr>
            <a:cxnSpLocks/>
          </p:cNvCxnSpPr>
          <p:nvPr/>
        </p:nvCxnSpPr>
        <p:spPr>
          <a:xfrm flipV="1">
            <a:off x="6784280" y="5591669"/>
            <a:ext cx="6193" cy="127079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Hexagon 38">
            <a:extLst>
              <a:ext uri="{FF2B5EF4-FFF2-40B4-BE49-F238E27FC236}">
                <a16:creationId xmlns="" xmlns:a16="http://schemas.microsoft.com/office/drawing/2014/main" id="{43FA271F-200A-4EE3-8EDF-2C513CC8E839}"/>
              </a:ext>
            </a:extLst>
          </p:cNvPr>
          <p:cNvSpPr/>
          <p:nvPr/>
        </p:nvSpPr>
        <p:spPr>
          <a:xfrm rot="5400000">
            <a:off x="6311980" y="1300368"/>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1" name="Hexagon 52">
            <a:extLst>
              <a:ext uri="{FF2B5EF4-FFF2-40B4-BE49-F238E27FC236}">
                <a16:creationId xmlns="" xmlns:a16="http://schemas.microsoft.com/office/drawing/2014/main" id="{FEA2C60E-7879-4EEA-90DB-A649CBE674A3}"/>
              </a:ext>
            </a:extLst>
          </p:cNvPr>
          <p:cNvSpPr/>
          <p:nvPr/>
        </p:nvSpPr>
        <p:spPr>
          <a:xfrm rot="5400000">
            <a:off x="6311980" y="3011764"/>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2" name="Hexagon 54">
            <a:extLst>
              <a:ext uri="{FF2B5EF4-FFF2-40B4-BE49-F238E27FC236}">
                <a16:creationId xmlns="" xmlns:a16="http://schemas.microsoft.com/office/drawing/2014/main" id="{BC3FFFCF-71DF-493B-9C03-BB1D65D80854}"/>
              </a:ext>
            </a:extLst>
          </p:cNvPr>
          <p:cNvSpPr/>
          <p:nvPr/>
        </p:nvSpPr>
        <p:spPr>
          <a:xfrm rot="5400000">
            <a:off x="6311980" y="4721307"/>
            <a:ext cx="956986" cy="824988"/>
          </a:xfrm>
          <a:prstGeom prst="hexagon">
            <a:avLst/>
          </a:prstGeom>
          <a:solidFill>
            <a:srgbClr val="3F8B6F"/>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23" name="圖形 22" descr="茶">
            <a:extLst>
              <a:ext uri="{FF2B5EF4-FFF2-40B4-BE49-F238E27FC236}">
                <a16:creationId xmlns="" xmlns:a16="http://schemas.microsoft.com/office/drawing/2014/main" id="{D49421B4-A313-48A2-A632-A08D8F22892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450163" y="4773801"/>
            <a:ext cx="720000" cy="720000"/>
          </a:xfrm>
          <a:prstGeom prst="rect">
            <a:avLst/>
          </a:prstGeom>
        </p:spPr>
      </p:pic>
      <p:pic>
        <p:nvPicPr>
          <p:cNvPr id="24" name="圖形 23" descr="馬丁尼">
            <a:extLst>
              <a:ext uri="{FF2B5EF4-FFF2-40B4-BE49-F238E27FC236}">
                <a16:creationId xmlns="" xmlns:a16="http://schemas.microsoft.com/office/drawing/2014/main" id="{AAE0D780-63DF-47C8-A28F-146F6A5F15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429744" y="1370050"/>
            <a:ext cx="720000" cy="720000"/>
          </a:xfrm>
          <a:prstGeom prst="rect">
            <a:avLst/>
          </a:prstGeom>
        </p:spPr>
      </p:pic>
      <p:pic>
        <p:nvPicPr>
          <p:cNvPr id="25" name="圖形 24" descr="咖啡">
            <a:extLst>
              <a:ext uri="{FF2B5EF4-FFF2-40B4-BE49-F238E27FC236}">
                <a16:creationId xmlns="" xmlns:a16="http://schemas.microsoft.com/office/drawing/2014/main" id="{63A9854C-CF02-403F-B3DE-BA4A039D440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481508" y="2998947"/>
            <a:ext cx="720000" cy="720000"/>
          </a:xfrm>
          <a:prstGeom prst="rect">
            <a:avLst/>
          </a:prstGeom>
        </p:spPr>
      </p:pic>
    </p:spTree>
    <p:extLst>
      <p:ext uri="{BB962C8B-B14F-4D97-AF65-F5344CB8AC3E}">
        <p14:creationId xmlns:p14="http://schemas.microsoft.com/office/powerpoint/2010/main" val="188681100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4422648" y="516644"/>
            <a:ext cx="3346704" cy="646331"/>
          </a:xfrm>
          <a:prstGeom prst="rect">
            <a:avLst/>
          </a:prstGeom>
          <a:noFill/>
        </p:spPr>
        <p:txBody>
          <a:bodyPr wrap="square" rtlCol="0">
            <a:spAutoFit/>
          </a:bodyPr>
          <a:lstStyle/>
          <a:p>
            <a:pPr algn="ctr"/>
            <a:r>
              <a:rPr lang="zh-TW" altLang="en-US" sz="3600" dirty="0">
                <a:solidFill>
                  <a:srgbClr val="3F8B6F"/>
                </a:solidFill>
              </a:rPr>
              <a:t>廚房考勤制度</a:t>
            </a:r>
          </a:p>
        </p:txBody>
      </p:sp>
      <p:pic>
        <p:nvPicPr>
          <p:cNvPr id="8" name="图片 18">
            <a:extLst>
              <a:ext uri="{FF2B5EF4-FFF2-40B4-BE49-F238E27FC236}">
                <a16:creationId xmlns="" xmlns:a16="http://schemas.microsoft.com/office/drawing/2014/main" id="{B4987135-3849-438E-BE53-91874A1D4A4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354262672"/>
              </p:ext>
            </p:extLst>
          </p:nvPr>
        </p:nvGraphicFramePr>
        <p:xfrm>
          <a:off x="1213633" y="1491553"/>
          <a:ext cx="9764734" cy="4328160"/>
        </p:xfrm>
        <a:graphic>
          <a:graphicData uri="http://schemas.openxmlformats.org/drawingml/2006/table">
            <a:tbl>
              <a:tblPr firstRow="1" bandRow="1">
                <a:tableStyleId>{5940675A-B579-460E-94D1-54222C63F5DA}</a:tableStyleId>
              </a:tblPr>
              <a:tblGrid>
                <a:gridCol w="9764734">
                  <a:extLst>
                    <a:ext uri="{9D8B030D-6E8A-4147-A177-3AD203B41FA5}">
                      <a16:colId xmlns="" xmlns:a16="http://schemas.microsoft.com/office/drawing/2014/main" val="20000"/>
                    </a:ext>
                  </a:extLst>
                </a:gridCol>
              </a:tblGrid>
              <a:tr h="370840">
                <a:tc>
                  <a:txBody>
                    <a:bodyPr/>
                    <a:lstStyle/>
                    <a:p>
                      <a:r>
                        <a:rPr lang="en-US" altLang="zh-TW" sz="2200" kern="1200" dirty="0">
                          <a:effectLst/>
                        </a:rPr>
                        <a:t>1.</a:t>
                      </a:r>
                      <a:r>
                        <a:rPr lang="zh-TW" altLang="en-US" sz="2200" kern="1200" dirty="0">
                          <a:effectLst/>
                        </a:rPr>
                        <a:t>廚政部工作人員上</a:t>
                      </a:r>
                      <a:r>
                        <a:rPr lang="en-US" altLang="zh-TW" sz="2200" kern="1200" dirty="0">
                          <a:effectLst/>
                        </a:rPr>
                        <a:t>,</a:t>
                      </a:r>
                      <a:r>
                        <a:rPr lang="zh-TW" altLang="en-US" sz="2200" kern="1200" dirty="0">
                          <a:effectLst/>
                        </a:rPr>
                        <a:t>下班時</a:t>
                      </a:r>
                      <a:r>
                        <a:rPr lang="en-US" altLang="zh-TW" sz="2200" kern="1200" dirty="0">
                          <a:effectLst/>
                        </a:rPr>
                        <a:t>,</a:t>
                      </a:r>
                      <a:r>
                        <a:rPr lang="zh-TW" altLang="en-US" sz="2200" kern="1200" dirty="0">
                          <a:effectLst/>
                        </a:rPr>
                        <a:t>必須打考勤</a:t>
                      </a:r>
                      <a:r>
                        <a:rPr lang="en-US" altLang="zh-TW" sz="2200" kern="1200" dirty="0">
                          <a:effectLst/>
                        </a:rPr>
                        <a:t>,</a:t>
                      </a:r>
                      <a:r>
                        <a:rPr lang="zh-TW" altLang="en-US" sz="2200" kern="1200" dirty="0">
                          <a:effectLst/>
                        </a:rPr>
                        <a:t>嚴禁代人或委託人代打考勤。</a:t>
                      </a:r>
                      <a:endParaRPr lang="zh-TW" altLang="en-US" sz="2200" dirty="0">
                        <a:latin typeface="+mn-ea"/>
                        <a:ea typeface="+mn-ea"/>
                      </a:endParaRPr>
                    </a:p>
                  </a:txBody>
                  <a:tcPr/>
                </a:tc>
                <a:extLst>
                  <a:ext uri="{0D108BD9-81ED-4DB2-BD59-A6C34878D82A}">
                    <a16:rowId xmlns="" xmlns:a16="http://schemas.microsoft.com/office/drawing/2014/main" val="10000"/>
                  </a:ext>
                </a:extLst>
              </a:tr>
              <a:tr h="370840">
                <a:tc>
                  <a:txBody>
                    <a:bodyPr/>
                    <a:lstStyle/>
                    <a:p>
                      <a:r>
                        <a:rPr lang="en-US" altLang="zh-TW" sz="2200" kern="1200" dirty="0">
                          <a:effectLst/>
                        </a:rPr>
                        <a:t>2.</a:t>
                      </a:r>
                      <a:r>
                        <a:rPr lang="zh-TW" altLang="en-US" sz="2200" kern="1200" dirty="0">
                          <a:effectLst/>
                        </a:rPr>
                        <a:t>穿好工作服後</a:t>
                      </a:r>
                      <a:r>
                        <a:rPr lang="en-US" altLang="zh-TW" sz="2200" kern="1200" dirty="0">
                          <a:effectLst/>
                        </a:rPr>
                        <a:t>,</a:t>
                      </a:r>
                      <a:r>
                        <a:rPr lang="zh-TW" altLang="en-US" sz="2200" kern="1200" dirty="0">
                          <a:effectLst/>
                        </a:rPr>
                        <a:t>應向組長或廚師長報到或總體點名。</a:t>
                      </a:r>
                      <a:endParaRPr lang="zh-TW" altLang="en-US" sz="2200" dirty="0">
                        <a:latin typeface="+mn-ea"/>
                        <a:ea typeface="+mn-ea"/>
                      </a:endParaRPr>
                    </a:p>
                  </a:txBody>
                  <a:tcPr/>
                </a:tc>
                <a:extLst>
                  <a:ext uri="{0D108BD9-81ED-4DB2-BD59-A6C34878D82A}">
                    <a16:rowId xmlns="" xmlns:a16="http://schemas.microsoft.com/office/drawing/2014/main" val="10001"/>
                  </a:ext>
                </a:extLst>
              </a:tr>
              <a:tr h="370840">
                <a:tc>
                  <a:txBody>
                    <a:bodyPr/>
                    <a:lstStyle/>
                    <a:p>
                      <a:r>
                        <a:rPr lang="en-US" altLang="zh-TW" sz="2200" kern="1200" dirty="0">
                          <a:effectLst/>
                        </a:rPr>
                        <a:t>3.</a:t>
                      </a:r>
                      <a:r>
                        <a:rPr lang="zh-TW" altLang="en-US" sz="2200" kern="1200" dirty="0">
                          <a:effectLst/>
                        </a:rPr>
                        <a:t>根據廚房工作需要</a:t>
                      </a:r>
                      <a:r>
                        <a:rPr lang="en-US" altLang="zh-TW" sz="2200" kern="1200" dirty="0">
                          <a:effectLst/>
                        </a:rPr>
                        <a:t>,</a:t>
                      </a:r>
                      <a:r>
                        <a:rPr lang="zh-TW" altLang="en-US" sz="2200" kern="1200" dirty="0">
                          <a:effectLst/>
                        </a:rPr>
                        <a:t>加班的廚師留下</a:t>
                      </a:r>
                      <a:r>
                        <a:rPr lang="en-US" altLang="zh-TW" sz="2200" kern="1200" dirty="0">
                          <a:effectLst/>
                        </a:rPr>
                        <a:t>,</a:t>
                      </a:r>
                      <a:r>
                        <a:rPr lang="zh-TW" altLang="en-US" sz="2200" kern="1200" dirty="0">
                          <a:effectLst/>
                        </a:rPr>
                        <a:t>不加班的廚師下班後應離開工作地。</a:t>
                      </a:r>
                      <a:endParaRPr lang="zh-TW" altLang="en-US" sz="2200" dirty="0">
                        <a:latin typeface="+mn-ea"/>
                        <a:ea typeface="+mn-ea"/>
                      </a:endParaRPr>
                    </a:p>
                  </a:txBody>
                  <a:tcPr/>
                </a:tc>
                <a:extLst>
                  <a:ext uri="{0D108BD9-81ED-4DB2-BD59-A6C34878D82A}">
                    <a16:rowId xmlns="" xmlns:a16="http://schemas.microsoft.com/office/drawing/2014/main" val="10002"/>
                  </a:ext>
                </a:extLst>
              </a:tr>
              <a:tr h="370840">
                <a:tc>
                  <a:txBody>
                    <a:bodyPr/>
                    <a:lstStyle/>
                    <a:p>
                      <a:r>
                        <a:rPr lang="en-US" altLang="zh-TW" sz="2200" kern="1200" dirty="0">
                          <a:effectLst/>
                        </a:rPr>
                        <a:t>4.</a:t>
                      </a:r>
                      <a:r>
                        <a:rPr lang="zh-TW" altLang="en-US" sz="2200" kern="1200" dirty="0">
                          <a:effectLst/>
                        </a:rPr>
                        <a:t>上班時應堅守工作崗位</a:t>
                      </a:r>
                      <a:r>
                        <a:rPr lang="en-US" altLang="zh-TW" sz="2200" kern="1200" dirty="0">
                          <a:effectLst/>
                        </a:rPr>
                        <a:t>,</a:t>
                      </a:r>
                      <a:r>
                        <a:rPr lang="zh-TW" altLang="en-US" sz="2200" kern="1200" dirty="0">
                          <a:effectLst/>
                        </a:rPr>
                        <a:t>不脫崗</a:t>
                      </a:r>
                      <a:r>
                        <a:rPr lang="en-US" altLang="zh-TW" sz="2200" kern="1200" dirty="0">
                          <a:effectLst/>
                        </a:rPr>
                        <a:t>,</a:t>
                      </a:r>
                      <a:r>
                        <a:rPr lang="zh-TW" altLang="en-US" sz="2200" kern="1200" dirty="0">
                          <a:effectLst/>
                        </a:rPr>
                        <a:t>不串崗</a:t>
                      </a:r>
                      <a:r>
                        <a:rPr lang="en-US" altLang="zh-TW" sz="2200" kern="1200" dirty="0">
                          <a:effectLst/>
                        </a:rPr>
                        <a:t>,</a:t>
                      </a:r>
                      <a:r>
                        <a:rPr lang="zh-TW" altLang="en-US" sz="2200" kern="1200" dirty="0">
                          <a:effectLst/>
                        </a:rPr>
                        <a:t>不准做與工作無關的事</a:t>
                      </a:r>
                      <a:r>
                        <a:rPr lang="en-US" altLang="zh-TW" sz="2200" kern="1200" dirty="0">
                          <a:effectLst/>
                        </a:rPr>
                        <a:t>,</a:t>
                      </a:r>
                      <a:r>
                        <a:rPr lang="zh-TW" altLang="en-US" sz="2200" kern="1200" dirty="0">
                          <a:effectLst/>
                        </a:rPr>
                        <a:t>如會客</a:t>
                      </a:r>
                      <a:r>
                        <a:rPr lang="en-US" altLang="zh-TW" sz="2200" kern="1200" dirty="0">
                          <a:effectLst/>
                        </a:rPr>
                        <a:t>,</a:t>
                      </a:r>
                      <a:r>
                        <a:rPr lang="zh-TW" altLang="en-US" sz="2200" kern="1200" dirty="0">
                          <a:effectLst/>
                        </a:rPr>
                        <a:t>看書報</a:t>
                      </a:r>
                      <a:r>
                        <a:rPr lang="en-US" altLang="zh-TW" sz="2200" kern="1200" dirty="0">
                          <a:effectLst/>
                        </a:rPr>
                        <a:t>,</a:t>
                      </a:r>
                      <a:r>
                        <a:rPr lang="zh-TW" altLang="en-US" sz="2200" kern="1200" dirty="0">
                          <a:effectLst/>
                        </a:rPr>
                        <a:t>下棋</a:t>
                      </a:r>
                      <a:r>
                        <a:rPr lang="en-US" altLang="zh-TW" sz="2200" kern="1200" dirty="0">
                          <a:effectLst/>
                        </a:rPr>
                        <a:t>,</a:t>
                      </a:r>
                      <a:r>
                        <a:rPr lang="zh-TW" altLang="en-US" sz="2200" kern="1200" dirty="0">
                          <a:effectLst/>
                        </a:rPr>
                        <a:t>打私人電話</a:t>
                      </a:r>
                      <a:r>
                        <a:rPr lang="en-US" altLang="zh-TW" sz="2200" kern="1200" dirty="0">
                          <a:effectLst/>
                        </a:rPr>
                        <a:t>,</a:t>
                      </a:r>
                      <a:r>
                        <a:rPr lang="zh-TW" altLang="en-US" sz="2200" kern="1200" dirty="0">
                          <a:effectLst/>
                        </a:rPr>
                        <a:t>不得帶親戚朋友到酒店公共場所玩耍</a:t>
                      </a:r>
                      <a:r>
                        <a:rPr lang="en-US" altLang="zh-TW" sz="2200" kern="1200" dirty="0">
                          <a:effectLst/>
                        </a:rPr>
                        <a:t>,</a:t>
                      </a:r>
                      <a:r>
                        <a:rPr lang="zh-TW" altLang="en-US" sz="2200" kern="1200" dirty="0">
                          <a:effectLst/>
                        </a:rPr>
                        <a:t>聊天</a:t>
                      </a:r>
                      <a:r>
                        <a:rPr lang="en-US" altLang="zh-TW" sz="2200" kern="1200" dirty="0">
                          <a:effectLst/>
                        </a:rPr>
                        <a:t>,</a:t>
                      </a:r>
                      <a:r>
                        <a:rPr lang="zh-TW" altLang="en-US" sz="2200" kern="1200" dirty="0">
                          <a:effectLst/>
                        </a:rPr>
                        <a:t>不得哼唱歌曲</a:t>
                      </a:r>
                      <a:r>
                        <a:rPr lang="en-US" altLang="zh-TW" sz="2200" kern="1200" dirty="0">
                          <a:effectLst/>
                        </a:rPr>
                        <a:t>,</a:t>
                      </a:r>
                      <a:r>
                        <a:rPr lang="zh-TW" altLang="en-US" sz="2200" kern="1200" dirty="0">
                          <a:effectLst/>
                        </a:rPr>
                        <a:t>小調。</a:t>
                      </a:r>
                      <a:endParaRPr lang="zh-TW" altLang="en-US" sz="2200" dirty="0">
                        <a:latin typeface="+mn-ea"/>
                        <a:ea typeface="+mn-ea"/>
                      </a:endParaRPr>
                    </a:p>
                  </a:txBody>
                  <a:tcPr/>
                </a:tc>
                <a:extLst>
                  <a:ext uri="{0D108BD9-81ED-4DB2-BD59-A6C34878D82A}">
                    <a16:rowId xmlns="" xmlns:a16="http://schemas.microsoft.com/office/drawing/2014/main" val="10003"/>
                  </a:ext>
                </a:extLst>
              </a:tr>
              <a:tr h="370840">
                <a:tc>
                  <a:txBody>
                    <a:bodyPr/>
                    <a:lstStyle/>
                    <a:p>
                      <a:r>
                        <a:rPr lang="en-US" altLang="zh-TW" sz="2200" dirty="0"/>
                        <a:t>5.</a:t>
                      </a:r>
                      <a:r>
                        <a:rPr lang="zh-TW" altLang="en-US" sz="2200" dirty="0"/>
                        <a:t>因病需要請假的員工</a:t>
                      </a:r>
                      <a:r>
                        <a:rPr lang="en-US" altLang="zh-TW" sz="2200" dirty="0"/>
                        <a:t>,</a:t>
                      </a:r>
                      <a:r>
                        <a:rPr lang="zh-TW" altLang="en-US" sz="2200" dirty="0"/>
                        <a:t>應提前一日向廚師長辦理准假手續</a:t>
                      </a:r>
                      <a:r>
                        <a:rPr lang="en-US" altLang="zh-TW" sz="2200" dirty="0"/>
                        <a:t>,</a:t>
                      </a:r>
                      <a:r>
                        <a:rPr lang="zh-TW" altLang="en-US" sz="2200" dirty="0"/>
                        <a:t>並出示醫院開出的有效證明</a:t>
                      </a:r>
                      <a:r>
                        <a:rPr lang="en-US" altLang="zh-TW" sz="2200" dirty="0"/>
                        <a:t>,</a:t>
                      </a:r>
                      <a:r>
                        <a:rPr lang="zh-TW" altLang="en-US" sz="2200" dirty="0"/>
                        <a:t>因不能提供相關手續或手續不符合規定者</a:t>
                      </a:r>
                      <a:r>
                        <a:rPr lang="en-US" altLang="zh-TW" sz="2200" dirty="0"/>
                        <a:t>,</a:t>
                      </a:r>
                      <a:r>
                        <a:rPr lang="zh-TW" altLang="en-US" sz="2200" dirty="0"/>
                        <a:t>按曠工或早退處理。請假應寫請假條書面備案。</a:t>
                      </a:r>
                      <a:endParaRPr lang="zh-TW" altLang="en-US" sz="2200" dirty="0">
                        <a:latin typeface="+mn-ea"/>
                        <a:ea typeface="+mn-ea"/>
                      </a:endParaRPr>
                    </a:p>
                  </a:txBody>
                  <a:tcPr/>
                </a:tc>
                <a:extLst>
                  <a:ext uri="{0D108BD9-81ED-4DB2-BD59-A6C34878D82A}">
                    <a16:rowId xmlns="" xmlns:a16="http://schemas.microsoft.com/office/drawing/2014/main" val="10004"/>
                  </a:ext>
                </a:extLst>
              </a:tr>
              <a:tr h="370840">
                <a:tc>
                  <a:txBody>
                    <a:bodyPr/>
                    <a:lstStyle/>
                    <a:p>
                      <a:r>
                        <a:rPr lang="en-US" altLang="zh-TW" sz="2200" dirty="0"/>
                        <a:t>6.</a:t>
                      </a:r>
                      <a:r>
                        <a:rPr lang="zh-TW" altLang="en-US" sz="2200" dirty="0"/>
                        <a:t>需請事假的，必須提前一日辦理事假手續，經廚師長批准後方有效，未經批准的不得無故缺席或擅離崗位。電話請假一律無效。</a:t>
                      </a:r>
                      <a:endParaRPr lang="zh-TW" altLang="en-US" sz="2200" dirty="0">
                        <a:latin typeface="+mn-ea"/>
                        <a:ea typeface="+mn-ea"/>
                      </a:endParaRPr>
                    </a:p>
                  </a:txBody>
                  <a:tcPr/>
                </a:tc>
                <a:extLst>
                  <a:ext uri="{0D108BD9-81ED-4DB2-BD59-A6C34878D82A}">
                    <a16:rowId xmlns="" xmlns:a16="http://schemas.microsoft.com/office/drawing/2014/main" val="10005"/>
                  </a:ext>
                </a:extLst>
              </a:tr>
              <a:tr h="370840">
                <a:tc>
                  <a:txBody>
                    <a:bodyPr/>
                    <a:lstStyle/>
                    <a:p>
                      <a:r>
                        <a:rPr lang="en-US" altLang="zh-TW" sz="2200" kern="1200" dirty="0">
                          <a:effectLst/>
                        </a:rPr>
                        <a:t>7.</a:t>
                      </a:r>
                      <a:r>
                        <a:rPr lang="zh-TW" altLang="en-US" sz="2200" kern="1200" dirty="0">
                          <a:effectLst/>
                        </a:rPr>
                        <a:t>根據工作需要，需廷長工作時間的，經領導同意，可按加班或計時銷假處理。</a:t>
                      </a:r>
                      <a:endParaRPr lang="zh-TW" altLang="en-US" sz="2200" dirty="0">
                        <a:latin typeface="+mn-ea"/>
                        <a:ea typeface="+mn-ea"/>
                      </a:endParaRPr>
                    </a:p>
                  </a:txBody>
                  <a:tcPr/>
                </a:tc>
                <a:extLst>
                  <a:ext uri="{0D108BD9-81ED-4DB2-BD59-A6C34878D82A}">
                    <a16:rowId xmlns="" xmlns:a16="http://schemas.microsoft.com/office/drawing/2014/main" val="10006"/>
                  </a:ext>
                </a:extLst>
              </a:tr>
            </a:tbl>
          </a:graphicData>
        </a:graphic>
      </p:graphicFrame>
      <p:pic>
        <p:nvPicPr>
          <p:cNvPr id="4098" name="Picture 2" descr="「可愛的圖」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8480" y="5230915"/>
            <a:ext cx="1493520" cy="149352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15" descr="图片包含 美食, 香蕉, 盘子, 水果&#10;&#10;已生成极高可信度的说明">
            <a:extLst>
              <a:ext uri="{FF2B5EF4-FFF2-40B4-BE49-F238E27FC236}">
                <a16:creationId xmlns="" xmlns:a16="http://schemas.microsoft.com/office/drawing/2014/main" id="{8A5A4191-D2FA-4B19-AB49-BDF496C0CC4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183614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CF985998-2C3F-49CD-8A07-5295941E826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5" name="图片 4" descr="图片包含 餐桌, 就坐, 杯子, 室内&#10;&#10;已生成极高可信度的说明">
            <a:extLst>
              <a:ext uri="{FF2B5EF4-FFF2-40B4-BE49-F238E27FC236}">
                <a16:creationId xmlns="" xmlns:a16="http://schemas.microsoft.com/office/drawing/2014/main" id="{6885E638-A103-4753-ACA4-1C5CEFDD52B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527" y="1991904"/>
            <a:ext cx="1565759" cy="3133387"/>
          </a:xfrm>
          <a:prstGeom prst="rect">
            <a:avLst/>
          </a:prstGeom>
        </p:spPr>
      </p:pic>
      <p:pic>
        <p:nvPicPr>
          <p:cNvPr id="6" name="图片 5" descr="图片包含 植物&#10;&#10;已生成极高可信度的说明">
            <a:extLst>
              <a:ext uri="{FF2B5EF4-FFF2-40B4-BE49-F238E27FC236}">
                <a16:creationId xmlns="" xmlns:a16="http://schemas.microsoft.com/office/drawing/2014/main" id="{9B72A135-3C50-40E1-8125-8DE11D8929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7" name="图片 6" descr="图片包含 美食, 香蕉, 盘子, 水果&#10;&#10;已生成极高可信度的说明">
            <a:extLst>
              <a:ext uri="{FF2B5EF4-FFF2-40B4-BE49-F238E27FC236}">
                <a16:creationId xmlns="" xmlns:a16="http://schemas.microsoft.com/office/drawing/2014/main" id="{FC1393E4-1C22-40EF-88C0-1E060ED2E1C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8" name="图片 7" descr="图片包含 甜甜圈, 美食, 巧克力, 室内&#10;&#10;已生成极高可信度的说明">
            <a:extLst>
              <a:ext uri="{FF2B5EF4-FFF2-40B4-BE49-F238E27FC236}">
                <a16:creationId xmlns="" xmlns:a16="http://schemas.microsoft.com/office/drawing/2014/main" id="{484602D4-DCA0-4E42-9DED-2102E7D8494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grpSp>
        <p:nvGrpSpPr>
          <p:cNvPr id="29" name="组合 28">
            <a:extLst>
              <a:ext uri="{FF2B5EF4-FFF2-40B4-BE49-F238E27FC236}">
                <a16:creationId xmlns="" xmlns:a16="http://schemas.microsoft.com/office/drawing/2014/main" id="{44ED7B45-B621-45D7-9328-00FA45A4FBD9}"/>
              </a:ext>
            </a:extLst>
          </p:cNvPr>
          <p:cNvGrpSpPr/>
          <p:nvPr/>
        </p:nvGrpSpPr>
        <p:grpSpPr>
          <a:xfrm flipH="1" flipV="1">
            <a:off x="28527" y="3570633"/>
            <a:ext cx="3999146" cy="3349827"/>
            <a:chOff x="8216575" y="-94320"/>
            <a:chExt cx="3999146" cy="3349827"/>
          </a:xfrm>
        </p:grpSpPr>
        <p:pic>
          <p:nvPicPr>
            <p:cNvPr id="26" name="图片 25" descr="图片包含 坚果, 水果, 室内&#10;&#10;已生成极高可信度的说明">
              <a:extLst>
                <a:ext uri="{FF2B5EF4-FFF2-40B4-BE49-F238E27FC236}">
                  <a16:creationId xmlns="" xmlns:a16="http://schemas.microsoft.com/office/drawing/2014/main" id="{C457D474-6EED-4E5F-B928-8B238096433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55816" y="-94320"/>
              <a:ext cx="1259905" cy="2245106"/>
            </a:xfrm>
            <a:prstGeom prst="rect">
              <a:avLst/>
            </a:prstGeom>
          </p:spPr>
        </p:pic>
        <p:pic>
          <p:nvPicPr>
            <p:cNvPr id="27" name="图片 26" descr="图片包含 植物, 树叶&#10;&#10;已生成极高可信度的说明">
              <a:extLst>
                <a:ext uri="{FF2B5EF4-FFF2-40B4-BE49-F238E27FC236}">
                  <a16:creationId xmlns="" xmlns:a16="http://schemas.microsoft.com/office/drawing/2014/main" id="{E795CA5F-BD4F-4703-9053-7C9082D1E25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16575" y="-3"/>
              <a:ext cx="2227060" cy="1771317"/>
            </a:xfrm>
            <a:prstGeom prst="rect">
              <a:avLst/>
            </a:prstGeom>
          </p:spPr>
        </p:pic>
        <p:pic>
          <p:nvPicPr>
            <p:cNvPr id="28" name="图片 27" descr="图片包含 就坐, 室内, 餐桌&#10;&#10;已生成高可信度的说明">
              <a:extLst>
                <a:ext uri="{FF2B5EF4-FFF2-40B4-BE49-F238E27FC236}">
                  <a16:creationId xmlns="" xmlns:a16="http://schemas.microsoft.com/office/drawing/2014/main" id="{ED13E56A-9843-4689-BDD7-61949FED82E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39512" y="-19025"/>
              <a:ext cx="2711699" cy="3274532"/>
            </a:xfrm>
            <a:prstGeom prst="rect">
              <a:avLst/>
            </a:prstGeom>
          </p:spPr>
        </p:pic>
      </p:grpSp>
      <p:pic>
        <p:nvPicPr>
          <p:cNvPr id="33" name="图片 32" descr="图片包含 坚果, 水果, 室内&#10;&#10;已生成极高可信度的说明">
            <a:extLst>
              <a:ext uri="{FF2B5EF4-FFF2-40B4-BE49-F238E27FC236}">
                <a16:creationId xmlns="" xmlns:a16="http://schemas.microsoft.com/office/drawing/2014/main" id="{0F7C8B63-8AC2-4E4D-9A13-D95A88E267E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55816" y="-94320"/>
            <a:ext cx="1259905" cy="2245106"/>
          </a:xfrm>
          <a:prstGeom prst="rect">
            <a:avLst/>
          </a:prstGeom>
        </p:spPr>
      </p:pic>
      <p:pic>
        <p:nvPicPr>
          <p:cNvPr id="34" name="图片 33" descr="图片包含 植物, 树叶&#10;&#10;已生成极高可信度的说明">
            <a:extLst>
              <a:ext uri="{FF2B5EF4-FFF2-40B4-BE49-F238E27FC236}">
                <a16:creationId xmlns="" xmlns:a16="http://schemas.microsoft.com/office/drawing/2014/main" id="{0647C3D2-F673-4E94-BF93-5B512EFAE6E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16575" y="-3"/>
            <a:ext cx="2227060" cy="1771317"/>
          </a:xfrm>
          <a:prstGeom prst="rect">
            <a:avLst/>
          </a:prstGeom>
        </p:spPr>
      </p:pic>
      <p:pic>
        <p:nvPicPr>
          <p:cNvPr id="35" name="图片 34" descr="图片包含 就坐, 室内, 餐桌&#10;&#10;已生成高可信度的说明">
            <a:extLst>
              <a:ext uri="{FF2B5EF4-FFF2-40B4-BE49-F238E27FC236}">
                <a16:creationId xmlns="" xmlns:a16="http://schemas.microsoft.com/office/drawing/2014/main" id="{19469EE0-699E-4762-83EC-5E82D4809BE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39512" y="-19025"/>
            <a:ext cx="2711699" cy="3274532"/>
          </a:xfrm>
          <a:prstGeom prst="rect">
            <a:avLst/>
          </a:prstGeom>
        </p:spPr>
      </p:pic>
      <p:pic>
        <p:nvPicPr>
          <p:cNvPr id="36" name="图片 35" descr="图片包含 蛋糕, 室内, 餐桌, 盘子&#10;&#10;已生成极高可信度的说明">
            <a:extLst>
              <a:ext uri="{FF2B5EF4-FFF2-40B4-BE49-F238E27FC236}">
                <a16:creationId xmlns="" xmlns:a16="http://schemas.microsoft.com/office/drawing/2014/main" id="{2DC1F44A-9353-4925-8A34-BD3D566F4D94}"/>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10230505" y="1863398"/>
            <a:ext cx="2381356" cy="3122025"/>
          </a:xfrm>
          <a:prstGeom prst="rect">
            <a:avLst/>
          </a:prstGeom>
        </p:spPr>
      </p:pic>
      <p:pic>
        <p:nvPicPr>
          <p:cNvPr id="37" name="图片 36">
            <a:extLst>
              <a:ext uri="{FF2B5EF4-FFF2-40B4-BE49-F238E27FC236}">
                <a16:creationId xmlns="" xmlns:a16="http://schemas.microsoft.com/office/drawing/2014/main" id="{9C8AE72C-8869-4E33-BDB5-884BF6DF8BD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38" name="图片 37">
            <a:extLst>
              <a:ext uri="{FF2B5EF4-FFF2-40B4-BE49-F238E27FC236}">
                <a16:creationId xmlns="" xmlns:a16="http://schemas.microsoft.com/office/drawing/2014/main" id="{87CA2190-4E53-4784-ADB8-2CC6F2DCD19B}"/>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1502221" y="2071260"/>
            <a:ext cx="753743" cy="2033998"/>
          </a:xfrm>
          <a:prstGeom prst="rect">
            <a:avLst/>
          </a:prstGeom>
        </p:spPr>
      </p:pic>
      <p:pic>
        <p:nvPicPr>
          <p:cNvPr id="39" name="图片 38" descr="图片包含 室内, 杯子&#10;&#10;已生成高可信度的说明">
            <a:extLst>
              <a:ext uri="{FF2B5EF4-FFF2-40B4-BE49-F238E27FC236}">
                <a16:creationId xmlns="" xmlns:a16="http://schemas.microsoft.com/office/drawing/2014/main" id="{28AA801A-01F1-4DC6-BF62-2A373E4B838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11116" y="3074222"/>
            <a:ext cx="1620135" cy="2184868"/>
          </a:xfrm>
          <a:prstGeom prst="rect">
            <a:avLst/>
          </a:prstGeom>
        </p:spPr>
      </p:pic>
      <p:pic>
        <p:nvPicPr>
          <p:cNvPr id="41" name="图片 28" descr="图片包含 蛋糕, 室内, 餐桌, 巧克力&#10;&#10;已生成极高可信度的说明">
            <a:extLst>
              <a:ext uri="{FF2B5EF4-FFF2-40B4-BE49-F238E27FC236}">
                <a16:creationId xmlns="" xmlns:a16="http://schemas.microsoft.com/office/drawing/2014/main" id="{D470FD66-8086-431C-A1F4-05CF1946B9EA}"/>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grpSp>
        <p:nvGrpSpPr>
          <p:cNvPr id="3" name="群組 2">
            <a:extLst>
              <a:ext uri="{FF2B5EF4-FFF2-40B4-BE49-F238E27FC236}">
                <a16:creationId xmlns="" xmlns:a16="http://schemas.microsoft.com/office/drawing/2014/main" id="{F4C08C4C-D4C6-4A06-B491-CF570EEB9B95}"/>
              </a:ext>
            </a:extLst>
          </p:cNvPr>
          <p:cNvGrpSpPr/>
          <p:nvPr/>
        </p:nvGrpSpPr>
        <p:grpSpPr>
          <a:xfrm>
            <a:off x="2370446" y="185817"/>
            <a:ext cx="5465519" cy="8297783"/>
            <a:chOff x="2370446" y="185817"/>
            <a:chExt cx="5465519" cy="8297783"/>
          </a:xfrm>
        </p:grpSpPr>
        <p:cxnSp>
          <p:nvCxnSpPr>
            <p:cNvPr id="10" name="直接连接符 9">
              <a:extLst>
                <a:ext uri="{FF2B5EF4-FFF2-40B4-BE49-F238E27FC236}">
                  <a16:creationId xmlns="" xmlns:a16="http://schemas.microsoft.com/office/drawing/2014/main" id="{4D7E9BBC-EB68-4D0A-B6F1-77C2990A01F5}"/>
                </a:ext>
              </a:extLst>
            </p:cNvPr>
            <p:cNvCxnSpPr>
              <a:cxnSpLocks/>
            </p:cNvCxnSpPr>
            <p:nvPr/>
          </p:nvCxnSpPr>
          <p:spPr>
            <a:xfrm>
              <a:off x="6825673" y="347172"/>
              <a:ext cx="0" cy="813642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群組 1">
              <a:extLst>
                <a:ext uri="{FF2B5EF4-FFF2-40B4-BE49-F238E27FC236}">
                  <a16:creationId xmlns="" xmlns:a16="http://schemas.microsoft.com/office/drawing/2014/main" id="{9E8B649E-FAC9-4B39-AB08-2C2A17A9D082}"/>
                </a:ext>
              </a:extLst>
            </p:cNvPr>
            <p:cNvGrpSpPr/>
            <p:nvPr/>
          </p:nvGrpSpPr>
          <p:grpSpPr>
            <a:xfrm>
              <a:off x="2370446" y="185817"/>
              <a:ext cx="5465519" cy="7204967"/>
              <a:chOff x="2370446" y="185817"/>
              <a:chExt cx="5465519" cy="7204967"/>
            </a:xfrm>
          </p:grpSpPr>
          <p:sp>
            <p:nvSpPr>
              <p:cNvPr id="11" name="椭圆 10">
                <a:extLst>
                  <a:ext uri="{FF2B5EF4-FFF2-40B4-BE49-F238E27FC236}">
                    <a16:creationId xmlns="" xmlns:a16="http://schemas.microsoft.com/office/drawing/2014/main" id="{12D1C77D-BAA7-49C0-878A-1C2FB24EB4FD}"/>
                  </a:ext>
                </a:extLst>
              </p:cNvPr>
              <p:cNvSpPr/>
              <p:nvPr/>
            </p:nvSpPr>
            <p:spPr>
              <a:xfrm flipH="1">
                <a:off x="6734601" y="2687367"/>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12" name="文本框 25">
                <a:extLst>
                  <a:ext uri="{FF2B5EF4-FFF2-40B4-BE49-F238E27FC236}">
                    <a16:creationId xmlns="" xmlns:a16="http://schemas.microsoft.com/office/drawing/2014/main" id="{787D487C-1CF6-4500-8FBD-F0A979564D08}"/>
                  </a:ext>
                </a:extLst>
              </p:cNvPr>
              <p:cNvSpPr txBox="1">
                <a:spLocks noChangeArrowheads="1"/>
              </p:cNvSpPr>
              <p:nvPr/>
            </p:nvSpPr>
            <p:spPr bwMode="auto">
              <a:xfrm flipH="1">
                <a:off x="7056885" y="2602973"/>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01</a:t>
                </a:r>
                <a:endParaRPr lang="zh-CN" altLang="en-US" sz="2000" b="1" dirty="0">
                  <a:solidFill>
                    <a:srgbClr val="6A6966"/>
                  </a:solidFill>
                  <a:latin typeface="+mn-lt"/>
                  <a:ea typeface="+mn-ea"/>
                  <a:cs typeface="+mn-ea"/>
                  <a:sym typeface="+mn-lt"/>
                </a:endParaRPr>
              </a:p>
            </p:txBody>
          </p:sp>
          <p:sp>
            <p:nvSpPr>
              <p:cNvPr id="13" name="文本框 12">
                <a:extLst>
                  <a:ext uri="{FF2B5EF4-FFF2-40B4-BE49-F238E27FC236}">
                    <a16:creationId xmlns="" xmlns:a16="http://schemas.microsoft.com/office/drawing/2014/main" id="{D97FF8C8-2411-4248-B1D5-42AFC860DA56}"/>
                  </a:ext>
                </a:extLst>
              </p:cNvPr>
              <p:cNvSpPr txBox="1"/>
              <p:nvPr/>
            </p:nvSpPr>
            <p:spPr>
              <a:xfrm flipH="1">
                <a:off x="2385590" y="2673834"/>
                <a:ext cx="3713568" cy="369331"/>
              </a:xfrm>
              <a:prstGeom prst="rect">
                <a:avLst/>
              </a:prstGeom>
              <a:noFill/>
            </p:spPr>
            <p:txBody>
              <a:bodyPr lIns="0" tIns="0" rIns="0" bIns="0">
                <a:spAutoFit/>
              </a:bodyPr>
              <a:lstStyle/>
              <a:p>
                <a:pPr lvl="0" algn="r"/>
                <a:r>
                  <a:rPr lang="zh-TW" altLang="en-US" sz="2400" dirty="0">
                    <a:solidFill>
                      <a:schemeClr val="tx1">
                        <a:lumMod val="65000"/>
                        <a:lumOff val="35000"/>
                      </a:schemeClr>
                    </a:solidFill>
                    <a:cs typeface="+mn-ea"/>
                    <a:sym typeface="+mn-lt"/>
                  </a:rPr>
                  <a:t>前言</a:t>
                </a:r>
                <a:endParaRPr lang="zh-CN" altLang="zh-CN" sz="2400" dirty="0">
                  <a:solidFill>
                    <a:schemeClr val="tx1">
                      <a:lumMod val="65000"/>
                      <a:lumOff val="35000"/>
                    </a:schemeClr>
                  </a:solidFill>
                  <a:cs typeface="+mn-ea"/>
                  <a:sym typeface="+mn-lt"/>
                </a:endParaRPr>
              </a:p>
            </p:txBody>
          </p:sp>
          <p:sp>
            <p:nvSpPr>
              <p:cNvPr id="14" name="椭圆 13">
                <a:extLst>
                  <a:ext uri="{FF2B5EF4-FFF2-40B4-BE49-F238E27FC236}">
                    <a16:creationId xmlns="" xmlns:a16="http://schemas.microsoft.com/office/drawing/2014/main" id="{9DAF57C9-6EA0-47FD-8F9C-CD7AF3984769}"/>
                  </a:ext>
                </a:extLst>
              </p:cNvPr>
              <p:cNvSpPr/>
              <p:nvPr/>
            </p:nvSpPr>
            <p:spPr>
              <a:xfrm flipH="1">
                <a:off x="6734601" y="3565628"/>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15" name="文本框 28">
                <a:extLst>
                  <a:ext uri="{FF2B5EF4-FFF2-40B4-BE49-F238E27FC236}">
                    <a16:creationId xmlns="" xmlns:a16="http://schemas.microsoft.com/office/drawing/2014/main" id="{22DBB622-08DB-472B-BBBE-17C92EAA8C44}"/>
                  </a:ext>
                </a:extLst>
              </p:cNvPr>
              <p:cNvSpPr txBox="1">
                <a:spLocks noChangeArrowheads="1"/>
              </p:cNvSpPr>
              <p:nvPr/>
            </p:nvSpPr>
            <p:spPr bwMode="auto">
              <a:xfrm flipH="1">
                <a:off x="7056885" y="3456520"/>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02</a:t>
                </a:r>
                <a:endParaRPr lang="zh-CN" altLang="en-US" sz="2000" b="1" dirty="0">
                  <a:solidFill>
                    <a:srgbClr val="6A6966"/>
                  </a:solidFill>
                  <a:latin typeface="+mn-lt"/>
                  <a:ea typeface="+mn-ea"/>
                  <a:cs typeface="+mn-ea"/>
                  <a:sym typeface="+mn-lt"/>
                </a:endParaRPr>
              </a:p>
            </p:txBody>
          </p:sp>
          <p:sp>
            <p:nvSpPr>
              <p:cNvPr id="16" name="文本框 15">
                <a:extLst>
                  <a:ext uri="{FF2B5EF4-FFF2-40B4-BE49-F238E27FC236}">
                    <a16:creationId xmlns="" xmlns:a16="http://schemas.microsoft.com/office/drawing/2014/main" id="{87107AB0-D776-42F3-A1AF-49AEBA388BB2}"/>
                  </a:ext>
                </a:extLst>
              </p:cNvPr>
              <p:cNvSpPr txBox="1"/>
              <p:nvPr/>
            </p:nvSpPr>
            <p:spPr>
              <a:xfrm flipH="1">
                <a:off x="2385590" y="3552093"/>
                <a:ext cx="3713568" cy="369331"/>
              </a:xfrm>
              <a:prstGeom prst="rect">
                <a:avLst/>
              </a:prstGeom>
              <a:noFill/>
            </p:spPr>
            <p:txBody>
              <a:bodyPr lIns="0" tIns="0" rIns="0" bIns="0">
                <a:spAutoFit/>
              </a:bodyPr>
              <a:lstStyle/>
              <a:p>
                <a:pPr lvl="0" algn="r"/>
                <a:r>
                  <a:rPr lang="zh-TW" altLang="en-US" sz="2400" dirty="0">
                    <a:solidFill>
                      <a:schemeClr val="tx1">
                        <a:lumMod val="65000"/>
                        <a:lumOff val="35000"/>
                      </a:schemeClr>
                    </a:solidFill>
                    <a:cs typeface="+mn-ea"/>
                    <a:sym typeface="+mn-lt"/>
                  </a:rPr>
                  <a:t>組織</a:t>
                </a:r>
                <a:r>
                  <a:rPr lang="zh-CN" altLang="en-US" sz="2400" dirty="0">
                    <a:solidFill>
                      <a:schemeClr val="tx1">
                        <a:lumMod val="65000"/>
                        <a:lumOff val="35000"/>
                      </a:schemeClr>
                    </a:solidFill>
                    <a:cs typeface="+mn-ea"/>
                    <a:sym typeface="+mn-lt"/>
                  </a:rPr>
                  <a:t>介绍</a:t>
                </a:r>
                <a:endParaRPr lang="zh-CN" altLang="zh-CN" sz="2400" dirty="0">
                  <a:solidFill>
                    <a:schemeClr val="tx1">
                      <a:lumMod val="65000"/>
                      <a:lumOff val="35000"/>
                    </a:schemeClr>
                  </a:solidFill>
                  <a:cs typeface="+mn-ea"/>
                  <a:sym typeface="+mn-lt"/>
                </a:endParaRPr>
              </a:p>
            </p:txBody>
          </p:sp>
          <p:sp>
            <p:nvSpPr>
              <p:cNvPr id="17" name="椭圆 16">
                <a:extLst>
                  <a:ext uri="{FF2B5EF4-FFF2-40B4-BE49-F238E27FC236}">
                    <a16:creationId xmlns="" xmlns:a16="http://schemas.microsoft.com/office/drawing/2014/main" id="{315D90D9-6CD1-4B12-BB0E-B11FE4B2D262}"/>
                  </a:ext>
                </a:extLst>
              </p:cNvPr>
              <p:cNvSpPr/>
              <p:nvPr/>
            </p:nvSpPr>
            <p:spPr>
              <a:xfrm flipH="1">
                <a:off x="6734601" y="4443887"/>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18" name="文本框 30">
                <a:extLst>
                  <a:ext uri="{FF2B5EF4-FFF2-40B4-BE49-F238E27FC236}">
                    <a16:creationId xmlns="" xmlns:a16="http://schemas.microsoft.com/office/drawing/2014/main" id="{EC333109-DB35-42E3-B5B8-BCFF3E3F5FB7}"/>
                  </a:ext>
                </a:extLst>
              </p:cNvPr>
              <p:cNvSpPr txBox="1">
                <a:spLocks noChangeArrowheads="1"/>
              </p:cNvSpPr>
              <p:nvPr/>
            </p:nvSpPr>
            <p:spPr bwMode="auto">
              <a:xfrm flipH="1">
                <a:off x="7056885" y="4335466"/>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03</a:t>
                </a:r>
                <a:endParaRPr lang="zh-CN" altLang="en-US" sz="2000" b="1" dirty="0">
                  <a:solidFill>
                    <a:srgbClr val="6A6966"/>
                  </a:solidFill>
                  <a:latin typeface="+mn-lt"/>
                  <a:ea typeface="+mn-ea"/>
                  <a:cs typeface="+mn-ea"/>
                  <a:sym typeface="+mn-lt"/>
                </a:endParaRPr>
              </a:p>
            </p:txBody>
          </p:sp>
          <p:sp>
            <p:nvSpPr>
              <p:cNvPr id="19" name="文本框 18">
                <a:extLst>
                  <a:ext uri="{FF2B5EF4-FFF2-40B4-BE49-F238E27FC236}">
                    <a16:creationId xmlns="" xmlns:a16="http://schemas.microsoft.com/office/drawing/2014/main" id="{B7EBCBD5-523A-47BB-9957-8714C0249050}"/>
                  </a:ext>
                </a:extLst>
              </p:cNvPr>
              <p:cNvSpPr txBox="1"/>
              <p:nvPr/>
            </p:nvSpPr>
            <p:spPr>
              <a:xfrm flipH="1">
                <a:off x="2385590" y="5281254"/>
                <a:ext cx="3713568" cy="369331"/>
              </a:xfrm>
              <a:prstGeom prst="rect">
                <a:avLst/>
              </a:prstGeom>
              <a:noFill/>
            </p:spPr>
            <p:txBody>
              <a:bodyPr lIns="0" tIns="0" rIns="0" bIns="0">
                <a:spAutoFit/>
              </a:bodyPr>
              <a:lstStyle/>
              <a:p>
                <a:pPr lvl="0" algn="r"/>
                <a:r>
                  <a:rPr lang="zh-TW" altLang="en-US" sz="2400" dirty="0">
                    <a:solidFill>
                      <a:schemeClr val="tx1">
                        <a:lumMod val="65000"/>
                        <a:lumOff val="35000"/>
                      </a:schemeClr>
                    </a:solidFill>
                    <a:cs typeface="+mn-ea"/>
                    <a:sym typeface="+mn-lt"/>
                  </a:rPr>
                  <a:t>市場分析</a:t>
                </a:r>
                <a:endParaRPr lang="zh-CN" altLang="zh-CN" sz="2400" dirty="0">
                  <a:solidFill>
                    <a:schemeClr val="tx1">
                      <a:lumMod val="65000"/>
                      <a:lumOff val="35000"/>
                    </a:schemeClr>
                  </a:solidFill>
                  <a:cs typeface="+mn-ea"/>
                  <a:sym typeface="+mn-lt"/>
                </a:endParaRPr>
              </a:p>
            </p:txBody>
          </p:sp>
          <p:sp>
            <p:nvSpPr>
              <p:cNvPr id="20" name="椭圆 19">
                <a:extLst>
                  <a:ext uri="{FF2B5EF4-FFF2-40B4-BE49-F238E27FC236}">
                    <a16:creationId xmlns="" xmlns:a16="http://schemas.microsoft.com/office/drawing/2014/main" id="{AFEA7893-A0C3-4BD0-9694-B4BB4ED0E537}"/>
                  </a:ext>
                </a:extLst>
              </p:cNvPr>
              <p:cNvSpPr/>
              <p:nvPr/>
            </p:nvSpPr>
            <p:spPr>
              <a:xfrm flipH="1">
                <a:off x="6719457" y="5273023"/>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21" name="文本框 32">
                <a:extLst>
                  <a:ext uri="{FF2B5EF4-FFF2-40B4-BE49-F238E27FC236}">
                    <a16:creationId xmlns="" xmlns:a16="http://schemas.microsoft.com/office/drawing/2014/main" id="{CD429026-146C-4805-A1E7-541A647C4EA1}"/>
                  </a:ext>
                </a:extLst>
              </p:cNvPr>
              <p:cNvSpPr txBox="1">
                <a:spLocks noChangeArrowheads="1"/>
              </p:cNvSpPr>
              <p:nvPr/>
            </p:nvSpPr>
            <p:spPr bwMode="auto">
              <a:xfrm flipH="1">
                <a:off x="7041741" y="5214030"/>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04</a:t>
                </a:r>
                <a:endParaRPr lang="zh-CN" altLang="en-US" sz="2000" b="1" dirty="0">
                  <a:solidFill>
                    <a:srgbClr val="6A6966"/>
                  </a:solidFill>
                  <a:latin typeface="+mn-lt"/>
                  <a:ea typeface="+mn-ea"/>
                  <a:cs typeface="+mn-ea"/>
                  <a:sym typeface="+mn-lt"/>
                </a:endParaRPr>
              </a:p>
            </p:txBody>
          </p:sp>
          <p:sp>
            <p:nvSpPr>
              <p:cNvPr id="22" name="文本框 21">
                <a:extLst>
                  <a:ext uri="{FF2B5EF4-FFF2-40B4-BE49-F238E27FC236}">
                    <a16:creationId xmlns="" xmlns:a16="http://schemas.microsoft.com/office/drawing/2014/main" id="{BFB3455F-F58F-4FA6-B3CB-B56695234CFC}"/>
                  </a:ext>
                </a:extLst>
              </p:cNvPr>
              <p:cNvSpPr txBox="1"/>
              <p:nvPr/>
            </p:nvSpPr>
            <p:spPr>
              <a:xfrm flipH="1">
                <a:off x="2370446" y="6110390"/>
                <a:ext cx="3713568" cy="369331"/>
              </a:xfrm>
              <a:prstGeom prst="rect">
                <a:avLst/>
              </a:prstGeom>
              <a:noFill/>
            </p:spPr>
            <p:txBody>
              <a:bodyPr lIns="0" tIns="0" rIns="0" bIns="0">
                <a:spAutoFit/>
              </a:bodyPr>
              <a:lstStyle/>
              <a:p>
                <a:pPr algn="r"/>
                <a:r>
                  <a:rPr lang="zh-TW" altLang="en-US" sz="2400" dirty="0">
                    <a:solidFill>
                      <a:schemeClr val="tx1">
                        <a:lumMod val="65000"/>
                        <a:lumOff val="35000"/>
                      </a:schemeClr>
                    </a:solidFill>
                    <a:cs typeface="+mn-ea"/>
                    <a:sym typeface="+mn-lt"/>
                  </a:rPr>
                  <a:t>短中長期目標</a:t>
                </a:r>
                <a:endParaRPr lang="zh-CN" altLang="zh-CN" sz="2400" dirty="0">
                  <a:solidFill>
                    <a:schemeClr val="tx1">
                      <a:lumMod val="65000"/>
                      <a:lumOff val="35000"/>
                    </a:schemeClr>
                  </a:solidFill>
                  <a:cs typeface="+mn-ea"/>
                  <a:sym typeface="+mn-lt"/>
                </a:endParaRPr>
              </a:p>
            </p:txBody>
          </p:sp>
          <p:sp>
            <p:nvSpPr>
              <p:cNvPr id="23" name="椭圆 22">
                <a:extLst>
                  <a:ext uri="{FF2B5EF4-FFF2-40B4-BE49-F238E27FC236}">
                    <a16:creationId xmlns="" xmlns:a16="http://schemas.microsoft.com/office/drawing/2014/main" id="{D727629F-3A97-47C4-963F-DB7EF810131E}"/>
                  </a:ext>
                </a:extLst>
              </p:cNvPr>
              <p:cNvSpPr/>
              <p:nvPr/>
            </p:nvSpPr>
            <p:spPr>
              <a:xfrm flipH="1">
                <a:off x="5876006" y="286204"/>
                <a:ext cx="1959959" cy="1960671"/>
              </a:xfrm>
              <a:prstGeom prst="ellipse">
                <a:avLst/>
              </a:prstGeom>
              <a:solidFill>
                <a:srgbClr val="6A69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a:cs typeface="+mn-ea"/>
                  <a:sym typeface="+mn-lt"/>
                </a:endParaRPr>
              </a:p>
            </p:txBody>
          </p:sp>
          <p:sp>
            <p:nvSpPr>
              <p:cNvPr id="24" name="MH_Others_1">
                <a:extLst>
                  <a:ext uri="{FF2B5EF4-FFF2-40B4-BE49-F238E27FC236}">
                    <a16:creationId xmlns="" xmlns:a16="http://schemas.microsoft.com/office/drawing/2014/main" id="{CF96D992-8BDE-4E53-8E06-1BE1A7BA8F64}"/>
                  </a:ext>
                </a:extLst>
              </p:cNvPr>
              <p:cNvSpPr txBox="1"/>
              <p:nvPr>
                <p:custDataLst>
                  <p:tags r:id="rId1"/>
                </p:custDataLst>
              </p:nvPr>
            </p:nvSpPr>
            <p:spPr>
              <a:xfrm flipH="1">
                <a:off x="5994191" y="185817"/>
                <a:ext cx="1406006" cy="2019395"/>
              </a:xfrm>
              <a:prstGeom prst="rect">
                <a:avLst/>
              </a:prstGeom>
              <a:noFill/>
            </p:spPr>
            <p:txBody>
              <a:bodyPr wrap="square" lIns="0" tIns="0" rIns="0" bIns="0" rtlCol="0" anchor="ctr" anchorCtr="0">
                <a:noAutofit/>
              </a:bodyPr>
              <a:lstStyle/>
              <a:p>
                <a:pPr algn="ctr"/>
                <a:r>
                  <a:rPr lang="zh-CN" altLang="en-US" sz="3600" dirty="0">
                    <a:solidFill>
                      <a:schemeClr val="bg1"/>
                    </a:solidFill>
                    <a:cs typeface="+mn-ea"/>
                    <a:sym typeface="+mn-lt"/>
                  </a:rPr>
                  <a:t>目</a:t>
                </a:r>
                <a:endParaRPr lang="en-US" altLang="zh-CN" sz="3600" dirty="0">
                  <a:solidFill>
                    <a:schemeClr val="bg1"/>
                  </a:solidFill>
                  <a:cs typeface="+mn-ea"/>
                  <a:sym typeface="+mn-lt"/>
                </a:endParaRPr>
              </a:p>
              <a:p>
                <a:pPr algn="ctr"/>
                <a:r>
                  <a:rPr lang="zh-TW" altLang="en-US" sz="3600" dirty="0">
                    <a:solidFill>
                      <a:schemeClr val="bg1"/>
                    </a:solidFill>
                    <a:cs typeface="+mn-ea"/>
                    <a:sym typeface="+mn-lt"/>
                  </a:rPr>
                  <a:t>錄</a:t>
                </a:r>
                <a:endParaRPr lang="zh-CN" altLang="en-US" sz="3600" dirty="0">
                  <a:solidFill>
                    <a:schemeClr val="bg1"/>
                  </a:solidFill>
                  <a:cs typeface="+mn-ea"/>
                  <a:sym typeface="+mn-lt"/>
                </a:endParaRPr>
              </a:p>
            </p:txBody>
          </p:sp>
          <p:sp>
            <p:nvSpPr>
              <p:cNvPr id="25" name="MH_Others_2">
                <a:extLst>
                  <a:ext uri="{FF2B5EF4-FFF2-40B4-BE49-F238E27FC236}">
                    <a16:creationId xmlns="" xmlns:a16="http://schemas.microsoft.com/office/drawing/2014/main" id="{DCFECCA3-846E-46FC-BFB6-FE04296278CB}"/>
                  </a:ext>
                </a:extLst>
              </p:cNvPr>
              <p:cNvSpPr txBox="1"/>
              <p:nvPr>
                <p:custDataLst>
                  <p:tags r:id="rId2"/>
                </p:custDataLst>
              </p:nvPr>
            </p:nvSpPr>
            <p:spPr>
              <a:xfrm rot="16200000" flipH="1">
                <a:off x="6272514" y="1090354"/>
                <a:ext cx="1829027" cy="342666"/>
              </a:xfrm>
              <a:prstGeom prst="rect">
                <a:avLst/>
              </a:prstGeom>
              <a:noFill/>
            </p:spPr>
            <p:txBody>
              <a:bodyPr wrap="square" lIns="65032" tIns="32516" rIns="65032" bIns="32516">
                <a:spAutoFit/>
              </a:bodyPr>
              <a:lstStyle/>
              <a:p>
                <a:pPr algn="ctr">
                  <a:defRPr/>
                </a:pPr>
                <a:r>
                  <a:rPr lang="en-US" altLang="zh-CN" dirty="0">
                    <a:solidFill>
                      <a:schemeClr val="bg1"/>
                    </a:solidFill>
                    <a:cs typeface="+mn-ea"/>
                    <a:sym typeface="+mn-lt"/>
                  </a:rPr>
                  <a:t>CONTENTS</a:t>
                </a:r>
                <a:endParaRPr lang="zh-CN" altLang="en-US" dirty="0">
                  <a:solidFill>
                    <a:schemeClr val="bg1"/>
                  </a:solidFill>
                  <a:cs typeface="+mn-ea"/>
                  <a:sym typeface="+mn-lt"/>
                </a:endParaRPr>
              </a:p>
            </p:txBody>
          </p:sp>
          <p:sp>
            <p:nvSpPr>
              <p:cNvPr id="30" name="椭圆 29">
                <a:extLst>
                  <a:ext uri="{FF2B5EF4-FFF2-40B4-BE49-F238E27FC236}">
                    <a16:creationId xmlns="" xmlns:a16="http://schemas.microsoft.com/office/drawing/2014/main" id="{AFEA7893-A0C3-4BD0-9694-B4BB4ED0E537}"/>
                  </a:ext>
                </a:extLst>
              </p:cNvPr>
              <p:cNvSpPr/>
              <p:nvPr/>
            </p:nvSpPr>
            <p:spPr>
              <a:xfrm flipH="1">
                <a:off x="6735797" y="6184086"/>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sp>
            <p:nvSpPr>
              <p:cNvPr id="31" name="文本框 32">
                <a:extLst>
                  <a:ext uri="{FF2B5EF4-FFF2-40B4-BE49-F238E27FC236}">
                    <a16:creationId xmlns="" xmlns:a16="http://schemas.microsoft.com/office/drawing/2014/main" id="{CD429026-146C-4805-A1E7-541A647C4EA1}"/>
                  </a:ext>
                </a:extLst>
              </p:cNvPr>
              <p:cNvSpPr txBox="1">
                <a:spLocks noChangeArrowheads="1"/>
              </p:cNvSpPr>
              <p:nvPr/>
            </p:nvSpPr>
            <p:spPr bwMode="auto">
              <a:xfrm flipH="1">
                <a:off x="7058081" y="6125093"/>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05</a:t>
                </a:r>
                <a:endParaRPr lang="zh-CN" altLang="en-US" sz="2000" b="1" dirty="0">
                  <a:solidFill>
                    <a:srgbClr val="6A6966"/>
                  </a:solidFill>
                  <a:latin typeface="+mn-lt"/>
                  <a:ea typeface="+mn-ea"/>
                  <a:cs typeface="+mn-ea"/>
                  <a:sym typeface="+mn-lt"/>
                </a:endParaRPr>
              </a:p>
            </p:txBody>
          </p:sp>
          <p:sp>
            <p:nvSpPr>
              <p:cNvPr id="32" name="文本框 31">
                <a:extLst>
                  <a:ext uri="{FF2B5EF4-FFF2-40B4-BE49-F238E27FC236}">
                    <a16:creationId xmlns="" xmlns:a16="http://schemas.microsoft.com/office/drawing/2014/main" id="{BFB3455F-F58F-4FA6-B3CB-B56695234CFC}"/>
                  </a:ext>
                </a:extLst>
              </p:cNvPr>
              <p:cNvSpPr txBox="1"/>
              <p:nvPr/>
            </p:nvSpPr>
            <p:spPr>
              <a:xfrm flipH="1">
                <a:off x="2386786" y="7021453"/>
                <a:ext cx="3713568" cy="369331"/>
              </a:xfrm>
              <a:prstGeom prst="rect">
                <a:avLst/>
              </a:prstGeom>
              <a:noFill/>
            </p:spPr>
            <p:txBody>
              <a:bodyPr lIns="0" tIns="0" rIns="0" bIns="0">
                <a:spAutoFit/>
              </a:bodyPr>
              <a:lstStyle/>
              <a:p>
                <a:pPr algn="r"/>
                <a:r>
                  <a:rPr lang="zh-TW" altLang="en-US" sz="2400" dirty="0">
                    <a:solidFill>
                      <a:schemeClr val="tx1">
                        <a:lumMod val="65000"/>
                        <a:lumOff val="35000"/>
                      </a:schemeClr>
                    </a:solidFill>
                    <a:cs typeface="+mn-ea"/>
                    <a:sym typeface="+mn-lt"/>
                  </a:rPr>
                  <a:t>市場調查分析</a:t>
                </a:r>
                <a:endParaRPr lang="zh-CN" altLang="zh-CN" sz="2400" dirty="0">
                  <a:solidFill>
                    <a:schemeClr val="tx1">
                      <a:lumMod val="65000"/>
                      <a:lumOff val="35000"/>
                    </a:schemeClr>
                  </a:solidFill>
                  <a:cs typeface="+mn-ea"/>
                  <a:sym typeface="+mn-lt"/>
                </a:endParaRPr>
              </a:p>
            </p:txBody>
          </p:sp>
          <p:sp>
            <p:nvSpPr>
              <p:cNvPr id="42" name="文本框 15">
                <a:extLst>
                  <a:ext uri="{FF2B5EF4-FFF2-40B4-BE49-F238E27FC236}">
                    <a16:creationId xmlns="" xmlns:a16="http://schemas.microsoft.com/office/drawing/2014/main" id="{CFF943B1-D1AC-4E1E-B6BE-96C5D6A820F3}"/>
                  </a:ext>
                </a:extLst>
              </p:cNvPr>
              <p:cNvSpPr txBox="1"/>
              <p:nvPr/>
            </p:nvSpPr>
            <p:spPr>
              <a:xfrm flipH="1">
                <a:off x="2370446" y="4452682"/>
                <a:ext cx="3713568" cy="369331"/>
              </a:xfrm>
              <a:prstGeom prst="rect">
                <a:avLst/>
              </a:prstGeom>
              <a:noFill/>
            </p:spPr>
            <p:txBody>
              <a:bodyPr lIns="0" tIns="0" rIns="0" bIns="0">
                <a:spAutoFit/>
              </a:bodyPr>
              <a:lstStyle/>
              <a:p>
                <a:pPr lvl="0" algn="r"/>
                <a:r>
                  <a:rPr lang="zh-TW" altLang="en-US" sz="2400" dirty="0">
                    <a:solidFill>
                      <a:schemeClr val="tx1">
                        <a:lumMod val="65000"/>
                        <a:lumOff val="35000"/>
                      </a:schemeClr>
                    </a:solidFill>
                    <a:cs typeface="+mn-ea"/>
                    <a:sym typeface="+mn-lt"/>
                  </a:rPr>
                  <a:t>作業規劃</a:t>
                </a:r>
                <a:endParaRPr lang="zh-CN" altLang="zh-CN" sz="2400" dirty="0">
                  <a:solidFill>
                    <a:schemeClr val="tx1">
                      <a:lumMod val="65000"/>
                      <a:lumOff val="35000"/>
                    </a:schemeClr>
                  </a:solidFill>
                  <a:cs typeface="+mn-ea"/>
                  <a:sym typeface="+mn-lt"/>
                </a:endParaRPr>
              </a:p>
            </p:txBody>
          </p:sp>
          <p:sp>
            <p:nvSpPr>
              <p:cNvPr id="43" name="文本框 32">
                <a:extLst>
                  <a:ext uri="{FF2B5EF4-FFF2-40B4-BE49-F238E27FC236}">
                    <a16:creationId xmlns="" xmlns:a16="http://schemas.microsoft.com/office/drawing/2014/main" id="{8547DBD4-4D7C-4F40-8564-621D3FA94B4A}"/>
                  </a:ext>
                </a:extLst>
              </p:cNvPr>
              <p:cNvSpPr txBox="1">
                <a:spLocks noChangeArrowheads="1"/>
              </p:cNvSpPr>
              <p:nvPr/>
            </p:nvSpPr>
            <p:spPr bwMode="auto">
              <a:xfrm flipH="1">
                <a:off x="7043618" y="6996114"/>
                <a:ext cx="653536"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000" b="1" dirty="0">
                    <a:solidFill>
                      <a:srgbClr val="6A6966"/>
                    </a:solidFill>
                    <a:latin typeface="+mn-lt"/>
                    <a:ea typeface="+mn-ea"/>
                    <a:cs typeface="+mn-ea"/>
                    <a:sym typeface="+mn-lt"/>
                  </a:rPr>
                  <a:t>0</a:t>
                </a:r>
                <a:r>
                  <a:rPr lang="en-US" altLang="zh-TW" sz="2000" b="1" dirty="0">
                    <a:solidFill>
                      <a:srgbClr val="6A6966"/>
                    </a:solidFill>
                    <a:latin typeface="+mn-lt"/>
                    <a:ea typeface="+mn-ea"/>
                    <a:cs typeface="+mn-ea"/>
                    <a:sym typeface="+mn-lt"/>
                  </a:rPr>
                  <a:t>6</a:t>
                </a:r>
                <a:endParaRPr lang="zh-CN" altLang="en-US" sz="2000" b="1" dirty="0">
                  <a:solidFill>
                    <a:srgbClr val="6A6966"/>
                  </a:solidFill>
                  <a:latin typeface="+mn-lt"/>
                  <a:ea typeface="+mn-ea"/>
                  <a:cs typeface="+mn-ea"/>
                  <a:sym typeface="+mn-lt"/>
                </a:endParaRPr>
              </a:p>
            </p:txBody>
          </p:sp>
          <p:sp>
            <p:nvSpPr>
              <p:cNvPr id="44" name="椭圆 29">
                <a:extLst>
                  <a:ext uri="{FF2B5EF4-FFF2-40B4-BE49-F238E27FC236}">
                    <a16:creationId xmlns="" xmlns:a16="http://schemas.microsoft.com/office/drawing/2014/main" id="{969AF172-EADD-4D7A-B9D7-CD9B772F3E84}"/>
                  </a:ext>
                </a:extLst>
              </p:cNvPr>
              <p:cNvSpPr/>
              <p:nvPr/>
            </p:nvSpPr>
            <p:spPr>
              <a:xfrm flipH="1">
                <a:off x="6734601" y="7117098"/>
                <a:ext cx="201838" cy="201911"/>
              </a:xfrm>
              <a:prstGeom prst="ellipse">
                <a:avLst/>
              </a:prstGeom>
              <a:solidFill>
                <a:srgbClr val="6A69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a:defRPr/>
                </a:pPr>
                <a:endParaRPr lang="zh-CN" altLang="en-US" sz="1700" b="1" dirty="0">
                  <a:solidFill>
                    <a:schemeClr val="bg1">
                      <a:lumMod val="65000"/>
                    </a:schemeClr>
                  </a:solidFill>
                  <a:cs typeface="+mn-ea"/>
                  <a:sym typeface="+mn-lt"/>
                </a:endParaRPr>
              </a:p>
            </p:txBody>
          </p:sp>
        </p:grpSp>
      </p:grpSp>
    </p:spTree>
    <p:extLst>
      <p:ext uri="{BB962C8B-B14F-4D97-AF65-F5344CB8AC3E}">
        <p14:creationId xmlns:p14="http://schemas.microsoft.com/office/powerpoint/2010/main" val="26360318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0 L 0 -0.25 E" pathEditMode="relative" ptsTypes="">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135290649"/>
              </p:ext>
            </p:extLst>
          </p:nvPr>
        </p:nvGraphicFramePr>
        <p:xfrm>
          <a:off x="2032000" y="1584706"/>
          <a:ext cx="8128000" cy="3230880"/>
        </p:xfrm>
        <a:graphic>
          <a:graphicData uri="http://schemas.openxmlformats.org/drawingml/2006/table">
            <a:tbl>
              <a:tblPr firstRow="1" bandRow="1">
                <a:tableStyleId>{5940675A-B579-460E-94D1-54222C63F5DA}</a:tableStyleId>
              </a:tblPr>
              <a:tblGrid>
                <a:gridCol w="8128000">
                  <a:extLst>
                    <a:ext uri="{9D8B030D-6E8A-4147-A177-3AD203B41FA5}">
                      <a16:colId xmlns="" xmlns:a16="http://schemas.microsoft.com/office/drawing/2014/main" val="20000"/>
                    </a:ext>
                  </a:extLst>
                </a:gridCol>
              </a:tblGrid>
              <a:tr h="370840">
                <a:tc>
                  <a:txBody>
                    <a:bodyPr/>
                    <a:lstStyle/>
                    <a:p>
                      <a:r>
                        <a:rPr lang="en-US" altLang="zh-TW" sz="2200" dirty="0"/>
                        <a:t>1.</a:t>
                      </a:r>
                      <a:r>
                        <a:rPr lang="zh-TW" altLang="en-US" sz="2200" dirty="0"/>
                        <a:t>上班時需穿戴工作服帽，在規定位置佩戴工號牌或工作證。服裝要乾淨，整潔、工作時間不得裸背敞胸、穿便裝和怪服。</a:t>
                      </a:r>
                    </a:p>
                  </a:txBody>
                  <a:tcPr/>
                </a:tc>
                <a:extLst>
                  <a:ext uri="{0D108BD9-81ED-4DB2-BD59-A6C34878D82A}">
                    <a16:rowId xmlns="" xmlns:a16="http://schemas.microsoft.com/office/drawing/2014/main" val="10000"/>
                  </a:ext>
                </a:extLst>
              </a:tr>
              <a:tr h="370840">
                <a:tc>
                  <a:txBody>
                    <a:bodyPr/>
                    <a:lstStyle/>
                    <a:p>
                      <a:r>
                        <a:rPr lang="en-US" altLang="zh-TW" sz="2200" dirty="0"/>
                        <a:t>2.</a:t>
                      </a:r>
                      <a:r>
                        <a:rPr lang="zh-TW" altLang="en-US" sz="2200" dirty="0"/>
                        <a:t>上班時間需穿工作鞋，不得穿拖鞋、水鞋、涼鞋。</a:t>
                      </a:r>
                    </a:p>
                  </a:txBody>
                  <a:tcPr/>
                </a:tc>
                <a:extLst>
                  <a:ext uri="{0D108BD9-81ED-4DB2-BD59-A6C34878D82A}">
                    <a16:rowId xmlns="" xmlns:a16="http://schemas.microsoft.com/office/drawing/2014/main" val="10001"/>
                  </a:ext>
                </a:extLst>
              </a:tr>
              <a:tr h="370840">
                <a:tc>
                  <a:txBody>
                    <a:bodyPr/>
                    <a:lstStyle/>
                    <a:p>
                      <a:r>
                        <a:rPr lang="en-US" altLang="zh-TW" sz="2200" dirty="0"/>
                        <a:t>3.</a:t>
                      </a:r>
                      <a:r>
                        <a:rPr lang="zh-TW" altLang="en-US" sz="2200" dirty="0"/>
                        <a:t>工作服應保持乾淨整潔，不得用其它飾物代替紐扣。</a:t>
                      </a:r>
                    </a:p>
                  </a:txBody>
                  <a:tcPr/>
                </a:tc>
                <a:extLst>
                  <a:ext uri="{0D108BD9-81ED-4DB2-BD59-A6C34878D82A}">
                    <a16:rowId xmlns="" xmlns:a16="http://schemas.microsoft.com/office/drawing/2014/main" val="10002"/>
                  </a:ext>
                </a:extLst>
              </a:tr>
              <a:tr h="370840">
                <a:tc>
                  <a:txBody>
                    <a:bodyPr/>
                    <a:lstStyle/>
                    <a:p>
                      <a:r>
                        <a:rPr lang="en-US" altLang="zh-TW" sz="2200" dirty="0"/>
                        <a:t>4.</a:t>
                      </a:r>
                      <a:r>
                        <a:rPr lang="zh-TW" altLang="en-US" sz="2200" dirty="0"/>
                        <a:t>工作服只能在工作區域或相關地點穿戴，不得進入作業區域之外的地點，禁止著工裝進入前廳。</a:t>
                      </a:r>
                      <a:endParaRPr lang="en-US" altLang="zh-TW" sz="2200" dirty="0"/>
                    </a:p>
                  </a:txBody>
                  <a:tcPr/>
                </a:tc>
                <a:extLst>
                  <a:ext uri="{0D108BD9-81ED-4DB2-BD59-A6C34878D82A}">
                    <a16:rowId xmlns="" xmlns:a16="http://schemas.microsoft.com/office/drawing/2014/main" val="10003"/>
                  </a:ext>
                </a:extLst>
              </a:tr>
              <a:tr h="370840">
                <a:tc>
                  <a:txBody>
                    <a:bodyPr/>
                    <a:lstStyle/>
                    <a:p>
                      <a:r>
                        <a:rPr lang="en-US" altLang="zh-TW" sz="2200" dirty="0"/>
                        <a:t>5.</a:t>
                      </a:r>
                      <a:r>
                        <a:rPr lang="zh-TW" altLang="en-US" sz="2200" dirty="0"/>
                        <a:t>必須按規定圍腰系帶操作，不得拖曳。</a:t>
                      </a:r>
                    </a:p>
                  </a:txBody>
                  <a:tcPr/>
                </a:tc>
                <a:extLst>
                  <a:ext uri="{0D108BD9-81ED-4DB2-BD59-A6C34878D82A}">
                    <a16:rowId xmlns="" xmlns:a16="http://schemas.microsoft.com/office/drawing/2014/main" val="10004"/>
                  </a:ext>
                </a:extLst>
              </a:tr>
              <a:tr h="370840">
                <a:tc>
                  <a:txBody>
                    <a:bodyPr/>
                    <a:lstStyle/>
                    <a:p>
                      <a:r>
                        <a:rPr lang="zh-TW" altLang="en-US" sz="2200" dirty="0">
                          <a:solidFill>
                            <a:srgbClr val="FF0000"/>
                          </a:solidFill>
                        </a:rPr>
                        <a:t>違反上述規定者</a:t>
                      </a:r>
                      <a:r>
                        <a:rPr lang="zh-TW" altLang="en-US" sz="2200" dirty="0" smtClean="0">
                          <a:solidFill>
                            <a:srgbClr val="FF0000"/>
                          </a:solidFill>
                        </a:rPr>
                        <a:t>，罰</a:t>
                      </a:r>
                      <a:r>
                        <a:rPr lang="en-US" altLang="zh-TW" sz="2200" dirty="0" smtClean="0">
                          <a:solidFill>
                            <a:srgbClr val="FF0000"/>
                          </a:solidFill>
                        </a:rPr>
                        <a:t>100</a:t>
                      </a:r>
                      <a:r>
                        <a:rPr lang="zh-TW" altLang="en-US" sz="2200" dirty="0" smtClean="0">
                          <a:solidFill>
                            <a:srgbClr val="FF0000"/>
                          </a:solidFill>
                        </a:rPr>
                        <a:t>元。</a:t>
                      </a:r>
                      <a:endParaRPr lang="zh-TW" altLang="en-US" sz="2200" dirty="0">
                        <a:solidFill>
                          <a:srgbClr val="FF0000"/>
                        </a:solidFill>
                      </a:endParaRPr>
                    </a:p>
                  </a:txBody>
                  <a:tcPr/>
                </a:tc>
                <a:extLst>
                  <a:ext uri="{0D108BD9-81ED-4DB2-BD59-A6C34878D82A}">
                    <a16:rowId xmlns="" xmlns:a16="http://schemas.microsoft.com/office/drawing/2014/main" val="10005"/>
                  </a:ext>
                </a:extLst>
              </a:tr>
            </a:tbl>
          </a:graphicData>
        </a:graphic>
      </p:graphicFrame>
      <p:pic>
        <p:nvPicPr>
          <p:cNvPr id="9" name="图片 9" descr="图片包含 甜甜圈, 美食, 巧克力, 室内&#10;&#10;已生成极高可信度的说明">
            <a:extLst>
              <a:ext uri="{FF2B5EF4-FFF2-40B4-BE49-F238E27FC236}">
                <a16:creationId xmlns="" xmlns:a16="http://schemas.microsoft.com/office/drawing/2014/main" id="{6DF61F07-8F40-4340-9892-6F4AFCE3EBC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4" descr="图片包含 植物&#10;&#10;已生成极高可信度的说明">
            <a:extLst>
              <a:ext uri="{FF2B5EF4-FFF2-40B4-BE49-F238E27FC236}">
                <a16:creationId xmlns="" xmlns:a16="http://schemas.microsoft.com/office/drawing/2014/main" id="{1CC33C48-5CD9-4578-B0CA-A3E17DAF64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3" name="Picture 2" descr="「可愛的圖」的圖片搜尋結果">
            <a:extLst>
              <a:ext uri="{FF2B5EF4-FFF2-40B4-BE49-F238E27FC236}">
                <a16:creationId xmlns="" xmlns:a16="http://schemas.microsoft.com/office/drawing/2014/main" id="{E066A330-C5E7-4674-8C1A-72D23010D0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8480" y="5230915"/>
            <a:ext cx="1493520" cy="1493521"/>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8">
            <a:extLst>
              <a:ext uri="{FF2B5EF4-FFF2-40B4-BE49-F238E27FC236}">
                <a16:creationId xmlns="" xmlns:a16="http://schemas.microsoft.com/office/drawing/2014/main" id="{44FC57F6-9123-450C-BA85-28F376662FB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8" name="图片 15" descr="图片包含 美食, 香蕉, 盘子, 水果&#10;&#10;已生成极高可信度的说明">
            <a:extLst>
              <a:ext uri="{FF2B5EF4-FFF2-40B4-BE49-F238E27FC236}">
                <a16:creationId xmlns="" xmlns:a16="http://schemas.microsoft.com/office/drawing/2014/main" id="{300F17D2-300F-4A31-91EB-EFF353A4DE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
        <p:nvSpPr>
          <p:cNvPr id="10" name="文字方塊 9">
            <a:extLst>
              <a:ext uri="{FF2B5EF4-FFF2-40B4-BE49-F238E27FC236}">
                <a16:creationId xmlns="" xmlns:a16="http://schemas.microsoft.com/office/drawing/2014/main" id="{C54EFDF3-5B07-4BA5-B216-5350341408A6}"/>
              </a:ext>
            </a:extLst>
          </p:cNvPr>
          <p:cNvSpPr txBox="1"/>
          <p:nvPr/>
        </p:nvSpPr>
        <p:spPr>
          <a:xfrm>
            <a:off x="4422648" y="516644"/>
            <a:ext cx="3346704" cy="646331"/>
          </a:xfrm>
          <a:prstGeom prst="rect">
            <a:avLst/>
          </a:prstGeom>
          <a:noFill/>
        </p:spPr>
        <p:txBody>
          <a:bodyPr wrap="square" rtlCol="0">
            <a:spAutoFit/>
          </a:bodyPr>
          <a:lstStyle/>
          <a:p>
            <a:pPr algn="ctr"/>
            <a:r>
              <a:rPr lang="zh-TW" altLang="en-US" sz="3600" dirty="0">
                <a:solidFill>
                  <a:srgbClr val="3F8B6F"/>
                </a:solidFill>
              </a:rPr>
              <a:t>內場著裝制度</a:t>
            </a:r>
          </a:p>
        </p:txBody>
      </p:sp>
    </p:spTree>
    <p:extLst>
      <p:ext uri="{BB962C8B-B14F-4D97-AF65-F5344CB8AC3E}">
        <p14:creationId xmlns:p14="http://schemas.microsoft.com/office/powerpoint/2010/main" val="28453705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754763048"/>
              </p:ext>
            </p:extLst>
          </p:nvPr>
        </p:nvGraphicFramePr>
        <p:xfrm>
          <a:off x="3251814" y="1584706"/>
          <a:ext cx="5688372" cy="4693920"/>
        </p:xfrm>
        <a:graphic>
          <a:graphicData uri="http://schemas.openxmlformats.org/drawingml/2006/table">
            <a:tbl>
              <a:tblPr firstRow="1" bandRow="1">
                <a:tableStyleId>{5940675A-B579-460E-94D1-54222C63F5DA}</a:tableStyleId>
              </a:tblPr>
              <a:tblGrid>
                <a:gridCol w="5688372">
                  <a:extLst>
                    <a:ext uri="{9D8B030D-6E8A-4147-A177-3AD203B41FA5}">
                      <a16:colId xmlns="" xmlns:a16="http://schemas.microsoft.com/office/drawing/2014/main" val="20000"/>
                    </a:ext>
                  </a:extLst>
                </a:gridCol>
              </a:tblGrid>
              <a:tr h="370840">
                <a:tc>
                  <a:txBody>
                    <a:bodyPr/>
                    <a:lstStyle/>
                    <a:p>
                      <a:r>
                        <a:rPr lang="en-US" altLang="zh-TW" sz="2200" kern="1200" dirty="0">
                          <a:solidFill>
                            <a:schemeClr val="tx1"/>
                          </a:solidFill>
                          <a:effectLst/>
                          <a:latin typeface="+mn-lt"/>
                          <a:ea typeface="+mn-ea"/>
                          <a:cs typeface="+mn-cs"/>
                        </a:rPr>
                        <a:t>1.</a:t>
                      </a:r>
                      <a:r>
                        <a:rPr lang="zh-TW" altLang="zh-TW" sz="2200" kern="1200" dirty="0">
                          <a:solidFill>
                            <a:schemeClr val="tx1"/>
                          </a:solidFill>
                          <a:effectLst/>
                          <a:latin typeface="+mn-lt"/>
                          <a:ea typeface="+mn-ea"/>
                          <a:cs typeface="+mn-cs"/>
                        </a:rPr>
                        <a:t>要戴工作帽，避免頭髮掉到餐點上。</a:t>
                      </a: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2.</a:t>
                      </a:r>
                      <a:r>
                        <a:rPr lang="zh-TW" altLang="zh-TW" sz="2200" kern="1200" dirty="0">
                          <a:solidFill>
                            <a:schemeClr val="tx1"/>
                          </a:solidFill>
                          <a:effectLst/>
                          <a:latin typeface="+mn-lt"/>
                          <a:ea typeface="+mn-ea"/>
                          <a:cs typeface="+mn-cs"/>
                        </a:rPr>
                        <a:t>瀏海長度不要遮蓋到眼睛。</a:t>
                      </a:r>
                    </a:p>
                  </a:txBody>
                  <a:tcPr/>
                </a:tc>
                <a:extLst>
                  <a:ext uri="{0D108BD9-81ED-4DB2-BD59-A6C34878D82A}">
                    <a16:rowId xmlns="" xmlns:a16="http://schemas.microsoft.com/office/drawing/2014/main" val="10001"/>
                  </a:ext>
                </a:extLst>
              </a:tr>
              <a:tr h="370840">
                <a:tc>
                  <a:txBody>
                    <a:bodyPr/>
                    <a:lstStyle/>
                    <a:p>
                      <a:r>
                        <a:rPr lang="en-US" altLang="zh-TW" sz="2200" dirty="0"/>
                        <a:t>3.</a:t>
                      </a:r>
                      <a:r>
                        <a:rPr lang="zh-TW" altLang="zh-TW" sz="2200" kern="1200" dirty="0">
                          <a:solidFill>
                            <a:schemeClr val="tx1"/>
                          </a:solidFill>
                          <a:effectLst/>
                          <a:latin typeface="+mn-lt"/>
                          <a:ea typeface="+mn-ea"/>
                          <a:cs typeface="+mn-cs"/>
                        </a:rPr>
                        <a:t>長髮者要把頭髮綁起來</a:t>
                      </a:r>
                      <a:r>
                        <a:rPr lang="zh-TW" altLang="en-US" sz="2200" kern="1200" dirty="0">
                          <a:solidFill>
                            <a:schemeClr val="tx1"/>
                          </a:solidFill>
                          <a:effectLst/>
                          <a:latin typeface="+mn-lt"/>
                          <a:ea typeface="+mn-ea"/>
                          <a:cs typeface="+mn-cs"/>
                        </a:rPr>
                        <a:t>。</a:t>
                      </a:r>
                      <a:endParaRPr lang="zh-TW" altLang="en-US" sz="2200" dirty="0"/>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4.</a:t>
                      </a:r>
                      <a:r>
                        <a:rPr lang="zh-TW" altLang="zh-TW" sz="2200" kern="1200" dirty="0">
                          <a:solidFill>
                            <a:schemeClr val="tx1"/>
                          </a:solidFill>
                          <a:effectLst/>
                          <a:latin typeface="+mn-lt"/>
                          <a:ea typeface="+mn-ea"/>
                          <a:cs typeface="+mn-cs"/>
                        </a:rPr>
                        <a:t>不要濃妝艷抹，乾淨為主。</a:t>
                      </a:r>
                    </a:p>
                  </a:txBody>
                  <a:tcPr/>
                </a:tc>
                <a:extLst>
                  <a:ext uri="{0D108BD9-81ED-4DB2-BD59-A6C34878D82A}">
                    <a16:rowId xmlns="" xmlns:a16="http://schemas.microsoft.com/office/drawing/2014/main" val="10003"/>
                  </a:ext>
                </a:extLst>
              </a:tr>
              <a:tr h="370840">
                <a:tc>
                  <a:txBody>
                    <a:bodyPr/>
                    <a:lstStyle/>
                    <a:p>
                      <a:r>
                        <a:rPr lang="en-US" altLang="zh-TW" sz="2200" dirty="0"/>
                        <a:t>5.</a:t>
                      </a:r>
                      <a:r>
                        <a:rPr lang="zh-TW" altLang="zh-TW" sz="2200" kern="1200" dirty="0">
                          <a:solidFill>
                            <a:schemeClr val="tx1"/>
                          </a:solidFill>
                          <a:effectLst/>
                          <a:latin typeface="+mn-lt"/>
                          <a:ea typeface="+mn-ea"/>
                          <a:cs typeface="+mn-cs"/>
                        </a:rPr>
                        <a:t>要攜帶手錶，方便查看時間</a:t>
                      </a:r>
                      <a:r>
                        <a:rPr lang="zh-TW" altLang="en-US" sz="2200" kern="1200" dirty="0">
                          <a:solidFill>
                            <a:schemeClr val="tx1"/>
                          </a:solidFill>
                          <a:effectLst/>
                          <a:latin typeface="+mn-lt"/>
                          <a:ea typeface="+mn-ea"/>
                          <a:cs typeface="+mn-cs"/>
                        </a:rPr>
                        <a:t>。</a:t>
                      </a:r>
                      <a:endParaRPr lang="zh-TW" altLang="en-US" sz="2200" dirty="0"/>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6.</a:t>
                      </a:r>
                      <a:r>
                        <a:rPr lang="zh-TW" altLang="zh-TW" sz="2200" kern="1200" dirty="0">
                          <a:solidFill>
                            <a:schemeClr val="tx1"/>
                          </a:solidFill>
                          <a:effectLst/>
                          <a:latin typeface="+mn-lt"/>
                          <a:ea typeface="+mn-ea"/>
                          <a:cs typeface="+mn-cs"/>
                        </a:rPr>
                        <a:t>不可以戴戒指、手鍊及腳鍊。</a:t>
                      </a:r>
                    </a:p>
                  </a:txBody>
                  <a:tcPr/>
                </a:tc>
                <a:extLst>
                  <a:ext uri="{0D108BD9-81ED-4DB2-BD59-A6C34878D82A}">
                    <a16:rowId xmlns=""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7.</a:t>
                      </a:r>
                      <a:r>
                        <a:rPr lang="zh-TW" altLang="zh-TW" sz="2200" kern="1200" dirty="0">
                          <a:solidFill>
                            <a:schemeClr val="tx1"/>
                          </a:solidFill>
                          <a:effectLst/>
                          <a:latin typeface="+mn-lt"/>
                          <a:ea typeface="+mn-ea"/>
                          <a:cs typeface="+mn-cs"/>
                        </a:rPr>
                        <a:t>指甲應隨時修剪整齊，長度不可超過指尖。</a:t>
                      </a:r>
                    </a:p>
                  </a:txBody>
                  <a:tcPr/>
                </a:tc>
                <a:extLst>
                  <a:ext uri="{0D108BD9-81ED-4DB2-BD59-A6C34878D82A}">
                    <a16:rowId xmlns=""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8.</a:t>
                      </a:r>
                      <a:r>
                        <a:rPr lang="zh-TW" altLang="zh-TW" sz="2200" kern="1200" dirty="0">
                          <a:solidFill>
                            <a:schemeClr val="tx1"/>
                          </a:solidFill>
                          <a:effectLst/>
                          <a:latin typeface="+mn-lt"/>
                          <a:ea typeface="+mn-ea"/>
                          <a:cs typeface="+mn-cs"/>
                        </a:rPr>
                        <a:t>不可以擦指甲油。</a:t>
                      </a:r>
                    </a:p>
                  </a:txBody>
                  <a:tcPr/>
                </a:tc>
                <a:extLst>
                  <a:ext uri="{0D108BD9-81ED-4DB2-BD59-A6C34878D82A}">
                    <a16:rowId xmlns="" xmlns:a16="http://schemas.microsoft.com/office/drawing/2014/main" val="100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9.</a:t>
                      </a:r>
                      <a:r>
                        <a:rPr lang="zh-TW" altLang="zh-TW" sz="2200" kern="1200" dirty="0">
                          <a:solidFill>
                            <a:schemeClr val="tx1"/>
                          </a:solidFill>
                          <a:effectLst/>
                          <a:latin typeface="+mn-lt"/>
                          <a:ea typeface="+mn-ea"/>
                          <a:cs typeface="+mn-cs"/>
                        </a:rPr>
                        <a:t>外場人員統一穿牛仔褲。</a:t>
                      </a:r>
                    </a:p>
                  </a:txBody>
                  <a:tcPr/>
                </a:tc>
                <a:extLst>
                  <a:ext uri="{0D108BD9-81ED-4DB2-BD59-A6C34878D82A}">
                    <a16:rowId xmlns="" xmlns:a16="http://schemas.microsoft.com/office/drawing/2014/main" val="100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200" dirty="0"/>
                        <a:t>10.</a:t>
                      </a:r>
                      <a:r>
                        <a:rPr lang="zh-TW" altLang="zh-TW" sz="2200" kern="1200" dirty="0">
                          <a:solidFill>
                            <a:schemeClr val="tx1"/>
                          </a:solidFill>
                          <a:effectLst/>
                          <a:latin typeface="+mn-lt"/>
                          <a:ea typeface="+mn-ea"/>
                          <a:cs typeface="+mn-cs"/>
                        </a:rPr>
                        <a:t>外場人員一律穿白色鞋子。</a:t>
                      </a:r>
                    </a:p>
                  </a:txBody>
                  <a:tcPr/>
                </a:tc>
                <a:extLst>
                  <a:ext uri="{0D108BD9-81ED-4DB2-BD59-A6C34878D82A}">
                    <a16:rowId xmlns="" xmlns:a16="http://schemas.microsoft.com/office/drawing/2014/main" val="10009"/>
                  </a:ext>
                </a:extLst>
              </a:tr>
              <a:tr h="370840">
                <a:tc>
                  <a:txBody>
                    <a:bodyPr/>
                    <a:lstStyle/>
                    <a:p>
                      <a:r>
                        <a:rPr lang="zh-TW" altLang="en-US" sz="2200" dirty="0">
                          <a:solidFill>
                            <a:srgbClr val="FF0000"/>
                          </a:solidFill>
                        </a:rPr>
                        <a:t>違反上述規定者</a:t>
                      </a:r>
                      <a:r>
                        <a:rPr lang="zh-TW" altLang="en-US" sz="2200" dirty="0" smtClean="0">
                          <a:solidFill>
                            <a:srgbClr val="FF0000"/>
                          </a:solidFill>
                        </a:rPr>
                        <a:t>，罰</a:t>
                      </a:r>
                      <a:r>
                        <a:rPr lang="en-US" altLang="zh-TW" sz="2200" dirty="0" smtClean="0">
                          <a:solidFill>
                            <a:srgbClr val="FF0000"/>
                          </a:solidFill>
                        </a:rPr>
                        <a:t>100</a:t>
                      </a:r>
                      <a:r>
                        <a:rPr lang="zh-TW" altLang="en-US" sz="2200" dirty="0" smtClean="0">
                          <a:solidFill>
                            <a:srgbClr val="FF0000"/>
                          </a:solidFill>
                        </a:rPr>
                        <a:t>元。</a:t>
                      </a:r>
                      <a:endParaRPr lang="zh-TW" altLang="en-US" sz="2200" dirty="0">
                        <a:solidFill>
                          <a:srgbClr val="FF0000"/>
                        </a:solidFill>
                      </a:endParaRPr>
                    </a:p>
                  </a:txBody>
                  <a:tcPr/>
                </a:tc>
                <a:extLst>
                  <a:ext uri="{0D108BD9-81ED-4DB2-BD59-A6C34878D82A}">
                    <a16:rowId xmlns="" xmlns:a16="http://schemas.microsoft.com/office/drawing/2014/main" val="10010"/>
                  </a:ext>
                </a:extLst>
              </a:tr>
            </a:tbl>
          </a:graphicData>
        </a:graphic>
      </p:graphicFrame>
      <p:pic>
        <p:nvPicPr>
          <p:cNvPr id="9" name="图片 9" descr="图片包含 甜甜圈, 美食, 巧克力, 室内&#10;&#10;已生成极高可信度的说明">
            <a:extLst>
              <a:ext uri="{FF2B5EF4-FFF2-40B4-BE49-F238E27FC236}">
                <a16:creationId xmlns="" xmlns:a16="http://schemas.microsoft.com/office/drawing/2014/main" id="{DAA35F93-A06F-4307-95DD-4A19130DB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4" descr="图片包含 植物&#10;&#10;已生成极高可信度的说明">
            <a:extLst>
              <a:ext uri="{FF2B5EF4-FFF2-40B4-BE49-F238E27FC236}">
                <a16:creationId xmlns="" xmlns:a16="http://schemas.microsoft.com/office/drawing/2014/main" id="{CB3E68F7-11FB-4161-93BA-B0B28EA2AA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3" name="Picture 2" descr="「可愛的圖」的圖片搜尋結果">
            <a:extLst>
              <a:ext uri="{FF2B5EF4-FFF2-40B4-BE49-F238E27FC236}">
                <a16:creationId xmlns="" xmlns:a16="http://schemas.microsoft.com/office/drawing/2014/main" id="{D98B4D4E-5574-46A3-83D8-452394C6A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8480" y="5230915"/>
            <a:ext cx="1493520" cy="1493521"/>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8">
            <a:extLst>
              <a:ext uri="{FF2B5EF4-FFF2-40B4-BE49-F238E27FC236}">
                <a16:creationId xmlns="" xmlns:a16="http://schemas.microsoft.com/office/drawing/2014/main" id="{CB438475-18A6-4881-B278-DDCEA903F3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8" name="图片 15" descr="图片包含 美食, 香蕉, 盘子, 水果&#10;&#10;已生成极高可信度的说明">
            <a:extLst>
              <a:ext uri="{FF2B5EF4-FFF2-40B4-BE49-F238E27FC236}">
                <a16:creationId xmlns="" xmlns:a16="http://schemas.microsoft.com/office/drawing/2014/main" id="{5C5B1CCA-72C0-45B0-B7F0-527A2947C8F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
        <p:nvSpPr>
          <p:cNvPr id="10" name="文字方塊 9">
            <a:extLst>
              <a:ext uri="{FF2B5EF4-FFF2-40B4-BE49-F238E27FC236}">
                <a16:creationId xmlns="" xmlns:a16="http://schemas.microsoft.com/office/drawing/2014/main" id="{2B26F332-6558-488E-B6FC-AF2B15278FFA}"/>
              </a:ext>
            </a:extLst>
          </p:cNvPr>
          <p:cNvSpPr txBox="1"/>
          <p:nvPr/>
        </p:nvSpPr>
        <p:spPr>
          <a:xfrm>
            <a:off x="4422648" y="523784"/>
            <a:ext cx="3346704" cy="646331"/>
          </a:xfrm>
          <a:prstGeom prst="rect">
            <a:avLst/>
          </a:prstGeom>
          <a:noFill/>
        </p:spPr>
        <p:txBody>
          <a:bodyPr wrap="square" rtlCol="0">
            <a:spAutoFit/>
          </a:bodyPr>
          <a:lstStyle/>
          <a:p>
            <a:pPr algn="ctr"/>
            <a:r>
              <a:rPr lang="zh-TW" altLang="en-US" sz="3600" dirty="0">
                <a:solidFill>
                  <a:srgbClr val="3F8B6F"/>
                </a:solidFill>
              </a:rPr>
              <a:t>外場著裝制度</a:t>
            </a:r>
          </a:p>
        </p:txBody>
      </p:sp>
    </p:spTree>
    <p:extLst>
      <p:ext uri="{BB962C8B-B14F-4D97-AF65-F5344CB8AC3E}">
        <p14:creationId xmlns:p14="http://schemas.microsoft.com/office/powerpoint/2010/main" val="2627811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318123891"/>
              </p:ext>
            </p:extLst>
          </p:nvPr>
        </p:nvGraphicFramePr>
        <p:xfrm>
          <a:off x="1288309" y="1584706"/>
          <a:ext cx="9615381" cy="5090160"/>
        </p:xfrm>
        <a:graphic>
          <a:graphicData uri="http://schemas.openxmlformats.org/drawingml/2006/table">
            <a:tbl>
              <a:tblPr firstRow="1" bandRow="1">
                <a:tableStyleId>{5940675A-B579-460E-94D1-54222C63F5DA}</a:tableStyleId>
              </a:tblPr>
              <a:tblGrid>
                <a:gridCol w="9615381">
                  <a:extLst>
                    <a:ext uri="{9D8B030D-6E8A-4147-A177-3AD203B41FA5}">
                      <a16:colId xmlns="" xmlns:a16="http://schemas.microsoft.com/office/drawing/2014/main" val="20000"/>
                    </a:ext>
                  </a:extLst>
                </a:gridCol>
              </a:tblGrid>
              <a:tr h="336507">
                <a:tc>
                  <a:txBody>
                    <a:bodyPr/>
                    <a:lstStyle/>
                    <a:p>
                      <a:r>
                        <a:rPr lang="en-US" altLang="zh-TW" sz="2200" dirty="0"/>
                        <a:t>1</a:t>
                      </a:r>
                      <a:r>
                        <a:rPr lang="zh-TW" altLang="en-US" sz="2200" b="0" i="0" kern="1200" dirty="0">
                          <a:solidFill>
                            <a:schemeClr val="tx1"/>
                          </a:solidFill>
                          <a:effectLst/>
                          <a:latin typeface="+mn-lt"/>
                          <a:ea typeface="+mn-ea"/>
                          <a:cs typeface="+mn-cs"/>
                        </a:rPr>
                        <a:t>廚房烹調加工食物用過的廢水必須及時排除。</a:t>
                      </a:r>
                      <a:endParaRPr lang="zh-TW" altLang="en-US" sz="2200" dirty="0"/>
                    </a:p>
                  </a:txBody>
                  <a:tcPr/>
                </a:tc>
                <a:extLst>
                  <a:ext uri="{0D108BD9-81ED-4DB2-BD59-A6C34878D82A}">
                    <a16:rowId xmlns="" xmlns:a16="http://schemas.microsoft.com/office/drawing/2014/main" val="10000"/>
                  </a:ext>
                </a:extLst>
              </a:tr>
              <a:tr h="414701">
                <a:tc>
                  <a:txBody>
                    <a:bodyPr/>
                    <a:lstStyle/>
                    <a:p>
                      <a:r>
                        <a:rPr lang="en-US" altLang="zh-TW" sz="2200" dirty="0"/>
                        <a:t>2.</a:t>
                      </a:r>
                      <a:r>
                        <a:rPr lang="zh-TW" altLang="en-US" sz="2200" b="0" i="0" kern="1200" dirty="0">
                          <a:solidFill>
                            <a:schemeClr val="tx1"/>
                          </a:solidFill>
                          <a:effectLst/>
                          <a:latin typeface="+mn-lt"/>
                          <a:ea typeface="+mn-ea"/>
                          <a:cs typeface="+mn-cs"/>
                        </a:rPr>
                        <a:t>地面天花板、牆璧、門窗應堅固美觀，所有孔、洞、縫、隙應予填實蜜封， 並保持整潔，以免蟑螂、老鼠隱身躲藏或進出。</a:t>
                      </a:r>
                      <a:endParaRPr lang="zh-TW" altLang="en-US" sz="2200" dirty="0"/>
                    </a:p>
                  </a:txBody>
                  <a:tcPr/>
                </a:tc>
                <a:extLst>
                  <a:ext uri="{0D108BD9-81ED-4DB2-BD59-A6C34878D82A}">
                    <a16:rowId xmlns="" xmlns:a16="http://schemas.microsoft.com/office/drawing/2014/main" val="10001"/>
                  </a:ext>
                </a:extLst>
              </a:tr>
              <a:tr h="317877">
                <a:tc>
                  <a:txBody>
                    <a:bodyPr/>
                    <a:lstStyle/>
                    <a:p>
                      <a:r>
                        <a:rPr lang="en-US" altLang="zh-TW" sz="2200" dirty="0"/>
                        <a:t>3.</a:t>
                      </a:r>
                      <a:r>
                        <a:rPr lang="zh-TW" altLang="en-US" sz="2200" b="0" i="0" kern="1200" dirty="0">
                          <a:solidFill>
                            <a:schemeClr val="tx1"/>
                          </a:solidFill>
                          <a:effectLst/>
                          <a:latin typeface="+mn-lt"/>
                          <a:ea typeface="+mn-ea"/>
                          <a:cs typeface="+mn-cs"/>
                        </a:rPr>
                        <a:t>定期清洗抽油煙設備。</a:t>
                      </a:r>
                      <a:endParaRPr lang="zh-TW" altLang="en-US" sz="2200" dirty="0"/>
                    </a:p>
                  </a:txBody>
                  <a:tcPr/>
                </a:tc>
                <a:extLst>
                  <a:ext uri="{0D108BD9-81ED-4DB2-BD59-A6C34878D82A}">
                    <a16:rowId xmlns="" xmlns:a16="http://schemas.microsoft.com/office/drawing/2014/main" val="10002"/>
                  </a:ext>
                </a:extLst>
              </a:tr>
              <a:tr h="317877">
                <a:tc>
                  <a:txBody>
                    <a:bodyPr/>
                    <a:lstStyle/>
                    <a:p>
                      <a:r>
                        <a:rPr lang="en-US" altLang="zh-TW" sz="2200" dirty="0"/>
                        <a:t>4.</a:t>
                      </a:r>
                      <a:r>
                        <a:rPr lang="zh-TW" altLang="en-US" sz="2200" b="0" i="0" kern="1200" dirty="0">
                          <a:solidFill>
                            <a:schemeClr val="tx1"/>
                          </a:solidFill>
                          <a:effectLst/>
                          <a:latin typeface="+mn-lt"/>
                          <a:ea typeface="+mn-ea"/>
                          <a:cs typeface="+mn-cs"/>
                        </a:rPr>
                        <a:t>工作廚台，櫥櫃下內側及廚房死角，應特別注意清掃，防止殘留食物腐蝕。</a:t>
                      </a:r>
                      <a:endParaRPr lang="en-US" altLang="zh-TW" sz="2200" dirty="0"/>
                    </a:p>
                  </a:txBody>
                  <a:tcPr/>
                </a:tc>
                <a:extLst>
                  <a:ext uri="{0D108BD9-81ED-4DB2-BD59-A6C34878D82A}">
                    <a16:rowId xmlns="" xmlns:a16="http://schemas.microsoft.com/office/drawing/2014/main" val="10003"/>
                  </a:ext>
                </a:extLst>
              </a:tr>
              <a:tr h="414701">
                <a:tc>
                  <a:txBody>
                    <a:bodyPr/>
                    <a:lstStyle/>
                    <a:p>
                      <a:r>
                        <a:rPr lang="en-US" altLang="zh-TW" sz="2200" dirty="0"/>
                        <a:t>5.</a:t>
                      </a:r>
                      <a:r>
                        <a:rPr lang="zh-TW" altLang="en-US" sz="2200" b="0" i="0" kern="1200" dirty="0">
                          <a:solidFill>
                            <a:schemeClr val="tx1"/>
                          </a:solidFill>
                          <a:effectLst/>
                          <a:latin typeface="+mn-lt"/>
                          <a:ea typeface="+mn-ea"/>
                          <a:cs typeface="+mn-cs"/>
                        </a:rPr>
                        <a:t>食物應在工作檯上操作加工，並將生熟食物分開處理、刀、菜墩、抹布等必須保持請清潔、衛生。</a:t>
                      </a:r>
                      <a:endParaRPr lang="zh-TW" altLang="en-US" sz="2200" dirty="0"/>
                    </a:p>
                  </a:txBody>
                  <a:tcPr/>
                </a:tc>
                <a:extLst>
                  <a:ext uri="{0D108BD9-81ED-4DB2-BD59-A6C34878D82A}">
                    <a16:rowId xmlns="" xmlns:a16="http://schemas.microsoft.com/office/drawing/2014/main" val="10004"/>
                  </a:ext>
                </a:extLst>
              </a:tr>
              <a:tr h="649097">
                <a:tc>
                  <a:txBody>
                    <a:bodyPr/>
                    <a:lstStyle/>
                    <a:p>
                      <a:r>
                        <a:rPr lang="en-US" altLang="zh-TW" sz="2200" dirty="0">
                          <a:solidFill>
                            <a:schemeClr val="tx1"/>
                          </a:solidFill>
                        </a:rPr>
                        <a:t>6.</a:t>
                      </a:r>
                      <a:r>
                        <a:rPr lang="zh-TW" altLang="en-US" sz="2200" dirty="0">
                          <a:solidFill>
                            <a:schemeClr val="tx1"/>
                          </a:solidFill>
                        </a:rPr>
                        <a:t>食物應保持新鮮、清潔、衛生、並於清洗後分類用塑料袋包緊、或裝在蓋容器內分別儲放冷藏區或冷凍區、要確定做到勿將食物在生活常溫中暴露大久。</a:t>
                      </a:r>
                    </a:p>
                  </a:txBody>
                  <a:tcPr/>
                </a:tc>
                <a:extLst>
                  <a:ext uri="{0D108BD9-81ED-4DB2-BD59-A6C34878D82A}">
                    <a16:rowId xmlns="" xmlns:a16="http://schemas.microsoft.com/office/drawing/2014/main" val="10005"/>
                  </a:ext>
                </a:extLst>
              </a:tr>
              <a:tr h="317877">
                <a:tc>
                  <a:txBody>
                    <a:bodyPr/>
                    <a:lstStyle/>
                    <a:p>
                      <a:r>
                        <a:rPr lang="en-US" altLang="zh-TW" sz="2200" b="0" i="0" kern="1200" dirty="0">
                          <a:solidFill>
                            <a:schemeClr val="tx1"/>
                          </a:solidFill>
                          <a:effectLst/>
                          <a:latin typeface="+mn-lt"/>
                          <a:ea typeface="+mn-ea"/>
                          <a:cs typeface="+mn-cs"/>
                        </a:rPr>
                        <a:t>7.</a:t>
                      </a:r>
                      <a:r>
                        <a:rPr lang="zh-TW" altLang="en-US" sz="2200" b="0" i="0" kern="1200" dirty="0">
                          <a:solidFill>
                            <a:schemeClr val="tx1"/>
                          </a:solidFill>
                          <a:effectLst/>
                          <a:latin typeface="+mn-lt"/>
                          <a:ea typeface="+mn-ea"/>
                          <a:cs typeface="+mn-cs"/>
                        </a:rPr>
                        <a:t>凡易腐敗的食物</a:t>
                      </a:r>
                      <a:r>
                        <a:rPr lang="en-US" altLang="zh-TW" sz="2200" b="0" i="0" kern="1200" dirty="0">
                          <a:solidFill>
                            <a:schemeClr val="tx1"/>
                          </a:solidFill>
                          <a:effectLst/>
                          <a:latin typeface="+mn-lt"/>
                          <a:ea typeface="+mn-ea"/>
                          <a:cs typeface="+mn-cs"/>
                        </a:rPr>
                        <a:t>,</a:t>
                      </a:r>
                      <a:r>
                        <a:rPr lang="zh-TW" altLang="en-US" sz="2200" b="0" i="0" kern="1200" dirty="0">
                          <a:solidFill>
                            <a:schemeClr val="tx1"/>
                          </a:solidFill>
                          <a:effectLst/>
                          <a:latin typeface="+mn-lt"/>
                          <a:ea typeface="+mn-ea"/>
                          <a:cs typeface="+mn-cs"/>
                        </a:rPr>
                        <a:t>應儲藏在</a:t>
                      </a:r>
                      <a:r>
                        <a:rPr lang="en-US" altLang="zh-TW" sz="2200" b="0" i="0" kern="1200" dirty="0">
                          <a:solidFill>
                            <a:schemeClr val="tx1"/>
                          </a:solidFill>
                          <a:effectLst/>
                          <a:latin typeface="+mn-lt"/>
                          <a:ea typeface="+mn-ea"/>
                          <a:cs typeface="+mn-cs"/>
                        </a:rPr>
                        <a:t>0</a:t>
                      </a:r>
                      <a:r>
                        <a:rPr lang="zh-TW" altLang="en-US" sz="2200" b="0" i="0" kern="1200" dirty="0">
                          <a:solidFill>
                            <a:schemeClr val="tx1"/>
                          </a:solidFill>
                          <a:effectLst/>
                          <a:latin typeface="+mn-lt"/>
                          <a:ea typeface="+mn-ea"/>
                          <a:cs typeface="+mn-cs"/>
                        </a:rPr>
                        <a:t>度以下冷藏容器內</a:t>
                      </a:r>
                      <a:r>
                        <a:rPr lang="en-US" altLang="zh-TW" sz="2200" b="0" i="0" kern="1200" dirty="0">
                          <a:solidFill>
                            <a:schemeClr val="tx1"/>
                          </a:solidFill>
                          <a:effectLst/>
                          <a:latin typeface="+mn-lt"/>
                          <a:ea typeface="+mn-ea"/>
                          <a:cs typeface="+mn-cs"/>
                        </a:rPr>
                        <a:t>,</a:t>
                      </a:r>
                      <a:r>
                        <a:rPr lang="zh-TW" altLang="en-US" sz="2200" b="0" i="0" kern="1200" dirty="0">
                          <a:solidFill>
                            <a:schemeClr val="tx1"/>
                          </a:solidFill>
                          <a:effectLst/>
                          <a:latin typeface="+mn-lt"/>
                          <a:ea typeface="+mn-ea"/>
                          <a:cs typeface="+mn-cs"/>
                        </a:rPr>
                        <a:t>熟的與生的食物分開儲放</a:t>
                      </a:r>
                      <a:r>
                        <a:rPr lang="en-US" altLang="zh-TW" sz="2200" b="0" i="0" kern="1200" dirty="0">
                          <a:solidFill>
                            <a:schemeClr val="tx1"/>
                          </a:solidFill>
                          <a:effectLst/>
                          <a:latin typeface="+mn-lt"/>
                          <a:ea typeface="+mn-ea"/>
                          <a:cs typeface="+mn-cs"/>
                        </a:rPr>
                        <a:t>,</a:t>
                      </a:r>
                      <a:r>
                        <a:rPr lang="zh-TW" altLang="en-US" sz="2200" b="0" i="0" kern="1200" dirty="0">
                          <a:solidFill>
                            <a:schemeClr val="tx1"/>
                          </a:solidFill>
                          <a:effectLst/>
                          <a:latin typeface="+mn-lt"/>
                          <a:ea typeface="+mn-ea"/>
                          <a:cs typeface="+mn-cs"/>
                        </a:rPr>
                        <a:t>防止食物間串味</a:t>
                      </a:r>
                      <a:r>
                        <a:rPr lang="en-US" altLang="zh-TW" sz="2200" b="0" i="0" kern="1200" dirty="0">
                          <a:solidFill>
                            <a:schemeClr val="tx1"/>
                          </a:solidFill>
                          <a:effectLst/>
                          <a:latin typeface="+mn-lt"/>
                          <a:ea typeface="+mn-ea"/>
                          <a:cs typeface="+mn-cs"/>
                        </a:rPr>
                        <a:t>.</a:t>
                      </a:r>
                      <a:r>
                        <a:rPr lang="zh-TW" altLang="en-US" sz="2200" b="0" i="0" kern="1200" dirty="0">
                          <a:solidFill>
                            <a:schemeClr val="tx1"/>
                          </a:solidFill>
                          <a:effectLst/>
                          <a:latin typeface="+mn-lt"/>
                          <a:ea typeface="+mn-ea"/>
                          <a:cs typeface="+mn-cs"/>
                        </a:rPr>
                        <a:t>冷藏室應配備脫臭劑。</a:t>
                      </a:r>
                      <a:endParaRPr lang="zh-TW" altLang="en-US" sz="2200" dirty="0">
                        <a:solidFill>
                          <a:schemeClr val="tx1"/>
                        </a:solidFill>
                      </a:endParaRPr>
                    </a:p>
                  </a:txBody>
                  <a:tcPr/>
                </a:tc>
                <a:extLst>
                  <a:ext uri="{0D108BD9-81ED-4DB2-BD59-A6C34878D82A}">
                    <a16:rowId xmlns="" xmlns:a16="http://schemas.microsoft.com/office/drawing/2014/main" val="10006"/>
                  </a:ext>
                </a:extLst>
              </a:tr>
              <a:tr h="317877">
                <a:tc>
                  <a:txBody>
                    <a:bodyPr/>
                    <a:lstStyle/>
                    <a:p>
                      <a:r>
                        <a:rPr lang="en-US" altLang="zh-TW" sz="2200" b="0" i="0" kern="1200" dirty="0">
                          <a:solidFill>
                            <a:schemeClr val="tx1"/>
                          </a:solidFill>
                          <a:effectLst/>
                          <a:latin typeface="+mn-lt"/>
                          <a:ea typeface="+mn-ea"/>
                          <a:cs typeface="+mn-cs"/>
                        </a:rPr>
                        <a:t>8.</a:t>
                      </a:r>
                      <a:r>
                        <a:rPr lang="zh-TW" altLang="en-US" sz="2200" b="0" i="0" kern="1200" dirty="0">
                          <a:solidFill>
                            <a:schemeClr val="tx1"/>
                          </a:solidFill>
                          <a:effectLst/>
                          <a:latin typeface="+mn-lt"/>
                          <a:ea typeface="+mn-ea"/>
                          <a:cs typeface="+mn-cs"/>
                        </a:rPr>
                        <a:t>調味品應以適當容器裝盛</a:t>
                      </a:r>
                      <a:r>
                        <a:rPr lang="en-US" altLang="zh-TW" sz="2200" b="0" i="0" kern="1200" dirty="0">
                          <a:solidFill>
                            <a:schemeClr val="tx1"/>
                          </a:solidFill>
                          <a:effectLst/>
                          <a:latin typeface="+mn-lt"/>
                          <a:ea typeface="+mn-ea"/>
                          <a:cs typeface="+mn-cs"/>
                        </a:rPr>
                        <a:t>,</a:t>
                      </a:r>
                      <a:r>
                        <a:rPr lang="zh-TW" altLang="en-US" sz="2200" b="0" i="0" kern="1200" dirty="0">
                          <a:solidFill>
                            <a:schemeClr val="tx1"/>
                          </a:solidFill>
                          <a:effectLst/>
                          <a:latin typeface="+mn-lt"/>
                          <a:ea typeface="+mn-ea"/>
                          <a:cs typeface="+mn-cs"/>
                        </a:rPr>
                        <a:t>使用後隨即加蓋</a:t>
                      </a:r>
                      <a:r>
                        <a:rPr lang="en-US" altLang="zh-TW" sz="2200" b="0" i="0" kern="1200" dirty="0">
                          <a:solidFill>
                            <a:schemeClr val="tx1"/>
                          </a:solidFill>
                          <a:effectLst/>
                          <a:latin typeface="+mn-lt"/>
                          <a:ea typeface="+mn-ea"/>
                          <a:cs typeface="+mn-cs"/>
                        </a:rPr>
                        <a:t>,</a:t>
                      </a:r>
                      <a:r>
                        <a:rPr lang="zh-TW" altLang="en-US" sz="2200" b="0" i="0" kern="1200" dirty="0">
                          <a:solidFill>
                            <a:schemeClr val="tx1"/>
                          </a:solidFill>
                          <a:effectLst/>
                          <a:latin typeface="+mn-lt"/>
                          <a:ea typeface="+mn-ea"/>
                          <a:cs typeface="+mn-cs"/>
                        </a:rPr>
                        <a:t>所有器皿及菜點均不得與地面或污垢接觸。</a:t>
                      </a:r>
                      <a:endParaRPr lang="zh-TW" altLang="en-US" sz="2200" dirty="0">
                        <a:solidFill>
                          <a:schemeClr val="tx1"/>
                        </a:solidFill>
                      </a:endParaRPr>
                    </a:p>
                  </a:txBody>
                  <a:tcPr/>
                </a:tc>
                <a:extLst>
                  <a:ext uri="{0D108BD9-81ED-4DB2-BD59-A6C34878D82A}">
                    <a16:rowId xmlns="" xmlns:a16="http://schemas.microsoft.com/office/drawing/2014/main" val="10007"/>
                  </a:ext>
                </a:extLst>
              </a:tr>
            </a:tbl>
          </a:graphicData>
        </a:graphic>
      </p:graphicFrame>
      <p:pic>
        <p:nvPicPr>
          <p:cNvPr id="9" name="图片 9" descr="图片包含 甜甜圈, 美食, 巧克力, 室内&#10;&#10;已生成极高可信度的说明">
            <a:extLst>
              <a:ext uri="{FF2B5EF4-FFF2-40B4-BE49-F238E27FC236}">
                <a16:creationId xmlns="" xmlns:a16="http://schemas.microsoft.com/office/drawing/2014/main" id="{276AA836-5E27-4548-B8D1-DB8FFAA268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4" descr="图片包含 植物&#10;&#10;已生成极高可信度的说明">
            <a:extLst>
              <a:ext uri="{FF2B5EF4-FFF2-40B4-BE49-F238E27FC236}">
                <a16:creationId xmlns="" xmlns:a16="http://schemas.microsoft.com/office/drawing/2014/main" id="{56AD4531-873A-42A3-B6CC-BF1D09A2DE5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3" name="Picture 2" descr="「可愛的圖」的圖片搜尋結果">
            <a:extLst>
              <a:ext uri="{FF2B5EF4-FFF2-40B4-BE49-F238E27FC236}">
                <a16:creationId xmlns="" xmlns:a16="http://schemas.microsoft.com/office/drawing/2014/main" id="{DA5454B8-89FD-4588-9992-C1E6CE288C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8480" y="5230915"/>
            <a:ext cx="1493520" cy="1493521"/>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8">
            <a:extLst>
              <a:ext uri="{FF2B5EF4-FFF2-40B4-BE49-F238E27FC236}">
                <a16:creationId xmlns="" xmlns:a16="http://schemas.microsoft.com/office/drawing/2014/main" id="{9A1C5730-26D6-427E-9221-20A89FC47D7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8" name="图片 15" descr="图片包含 美食, 香蕉, 盘子, 水果&#10;&#10;已生成极高可信度的说明">
            <a:extLst>
              <a:ext uri="{FF2B5EF4-FFF2-40B4-BE49-F238E27FC236}">
                <a16:creationId xmlns="" xmlns:a16="http://schemas.microsoft.com/office/drawing/2014/main" id="{AD05B99A-08B7-4E0A-8B4E-6ACADF30ECE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
        <p:nvSpPr>
          <p:cNvPr id="10" name="文字方塊 9">
            <a:extLst>
              <a:ext uri="{FF2B5EF4-FFF2-40B4-BE49-F238E27FC236}">
                <a16:creationId xmlns="" xmlns:a16="http://schemas.microsoft.com/office/drawing/2014/main" id="{3E9DB02A-7310-4E4C-B3DA-1F2F58EE22DE}"/>
              </a:ext>
            </a:extLst>
          </p:cNvPr>
          <p:cNvSpPr txBox="1"/>
          <p:nvPr/>
        </p:nvSpPr>
        <p:spPr>
          <a:xfrm>
            <a:off x="4101083" y="516644"/>
            <a:ext cx="3989832" cy="646331"/>
          </a:xfrm>
          <a:prstGeom prst="rect">
            <a:avLst/>
          </a:prstGeom>
          <a:noFill/>
        </p:spPr>
        <p:txBody>
          <a:bodyPr wrap="square" rtlCol="0">
            <a:spAutoFit/>
          </a:bodyPr>
          <a:lstStyle/>
          <a:p>
            <a:pPr algn="ctr"/>
            <a:r>
              <a:rPr lang="zh-TW" altLang="en-US" sz="3600" dirty="0">
                <a:solidFill>
                  <a:srgbClr val="3F8B6F"/>
                </a:solidFill>
              </a:rPr>
              <a:t>廚房衛生管理制度</a:t>
            </a:r>
          </a:p>
        </p:txBody>
      </p:sp>
    </p:spTree>
    <p:extLst>
      <p:ext uri="{BB962C8B-B14F-4D97-AF65-F5344CB8AC3E}">
        <p14:creationId xmlns:p14="http://schemas.microsoft.com/office/powerpoint/2010/main" val="3754507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9" descr="图片包含 甜甜圈, 美食, 巧克力, 室内&#10;&#10;已生成极高可信度的说明">
            <a:extLst>
              <a:ext uri="{FF2B5EF4-FFF2-40B4-BE49-F238E27FC236}">
                <a16:creationId xmlns="" xmlns:a16="http://schemas.microsoft.com/office/drawing/2014/main" id="{276AA836-5E27-4548-B8D1-DB8FFAA268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4" descr="图片包含 植物&#10;&#10;已生成极高可信度的说明">
            <a:extLst>
              <a:ext uri="{FF2B5EF4-FFF2-40B4-BE49-F238E27FC236}">
                <a16:creationId xmlns="" xmlns:a16="http://schemas.microsoft.com/office/drawing/2014/main" id="{56AD4531-873A-42A3-B6CC-BF1D09A2DE5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3" name="Picture 2" descr="「可愛的圖」的圖片搜尋結果">
            <a:extLst>
              <a:ext uri="{FF2B5EF4-FFF2-40B4-BE49-F238E27FC236}">
                <a16:creationId xmlns="" xmlns:a16="http://schemas.microsoft.com/office/drawing/2014/main" id="{DA5454B8-89FD-4588-9992-C1E6CE288C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8480" y="5230915"/>
            <a:ext cx="1493520" cy="1493521"/>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8">
            <a:extLst>
              <a:ext uri="{FF2B5EF4-FFF2-40B4-BE49-F238E27FC236}">
                <a16:creationId xmlns="" xmlns:a16="http://schemas.microsoft.com/office/drawing/2014/main" id="{9A1C5730-26D6-427E-9221-20A89FC47D7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8" name="图片 15" descr="图片包含 美食, 香蕉, 盘子, 水果&#10;&#10;已生成极高可信度的说明">
            <a:extLst>
              <a:ext uri="{FF2B5EF4-FFF2-40B4-BE49-F238E27FC236}">
                <a16:creationId xmlns="" xmlns:a16="http://schemas.microsoft.com/office/drawing/2014/main" id="{AD05B99A-08B7-4E0A-8B4E-6ACADF30ECE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graphicFrame>
        <p:nvGraphicFramePr>
          <p:cNvPr id="3" name="表格 2">
            <a:extLst>
              <a:ext uri="{FF2B5EF4-FFF2-40B4-BE49-F238E27FC236}">
                <a16:creationId xmlns="" xmlns:a16="http://schemas.microsoft.com/office/drawing/2014/main" id="{B2C78C54-36F3-4E3F-88F1-DBA2042087CF}"/>
              </a:ext>
            </a:extLst>
          </p:cNvPr>
          <p:cNvGraphicFramePr>
            <a:graphicFrameLocks noGrp="1"/>
          </p:cNvGraphicFramePr>
          <p:nvPr>
            <p:extLst>
              <p:ext uri="{D42A27DB-BD31-4B8C-83A1-F6EECF244321}">
                <p14:modId xmlns:p14="http://schemas.microsoft.com/office/powerpoint/2010/main" val="1231079238"/>
              </p:ext>
            </p:extLst>
          </p:nvPr>
        </p:nvGraphicFramePr>
        <p:xfrm>
          <a:off x="1288309" y="1584706"/>
          <a:ext cx="9615381" cy="4328160"/>
        </p:xfrm>
        <a:graphic>
          <a:graphicData uri="http://schemas.openxmlformats.org/drawingml/2006/table">
            <a:tbl>
              <a:tblPr firstRow="1" bandRow="1">
                <a:tableStyleId>{5940675A-B579-460E-94D1-54222C63F5DA}</a:tableStyleId>
              </a:tblPr>
              <a:tblGrid>
                <a:gridCol w="9615381">
                  <a:extLst>
                    <a:ext uri="{9D8B030D-6E8A-4147-A177-3AD203B41FA5}">
                      <a16:colId xmlns="" xmlns:a16="http://schemas.microsoft.com/office/drawing/2014/main" val="945460929"/>
                    </a:ext>
                  </a:extLst>
                </a:gridCol>
              </a:tblGrid>
              <a:tr h="317877">
                <a:tc>
                  <a:txBody>
                    <a:bodyPr/>
                    <a:lstStyle/>
                    <a:p>
                      <a:r>
                        <a:rPr lang="en-US" altLang="zh-TW" sz="2200" dirty="0">
                          <a:solidFill>
                            <a:schemeClr val="tx1"/>
                          </a:solidFill>
                        </a:rPr>
                        <a:t>9.</a:t>
                      </a:r>
                      <a:r>
                        <a:rPr lang="zh-TW" altLang="en-US" sz="2200" dirty="0">
                          <a:solidFill>
                            <a:schemeClr val="tx1"/>
                          </a:solidFill>
                        </a:rPr>
                        <a:t>應備有密蓋污物桶，潲水桶，潲水最好當夜倒除</a:t>
                      </a:r>
                      <a:r>
                        <a:rPr lang="en-US" altLang="zh-TW" sz="2200" dirty="0">
                          <a:solidFill>
                            <a:schemeClr val="tx1"/>
                          </a:solidFill>
                        </a:rPr>
                        <a:t>,</a:t>
                      </a:r>
                      <a:r>
                        <a:rPr lang="zh-TW" altLang="en-US" sz="2200" dirty="0">
                          <a:solidFill>
                            <a:schemeClr val="tx1"/>
                          </a:solidFill>
                        </a:rPr>
                        <a:t>不在廚房隔夜，如需要隔夜清除，則應用桶蓋隔離，潲水桶四周應經常保持乾淨。</a:t>
                      </a:r>
                    </a:p>
                  </a:txBody>
                  <a:tcPr/>
                </a:tc>
                <a:extLst>
                  <a:ext uri="{0D108BD9-81ED-4DB2-BD59-A6C34878D82A}">
                    <a16:rowId xmlns="" xmlns:a16="http://schemas.microsoft.com/office/drawing/2014/main" val="2510000734"/>
                  </a:ext>
                </a:extLst>
              </a:tr>
              <a:tr h="317877">
                <a:tc>
                  <a:txBody>
                    <a:bodyPr/>
                    <a:lstStyle/>
                    <a:p>
                      <a:r>
                        <a:rPr lang="en-US" altLang="zh-TW" sz="2200" dirty="0">
                          <a:solidFill>
                            <a:schemeClr val="tx1"/>
                          </a:solidFill>
                        </a:rPr>
                        <a:t>10.</a:t>
                      </a:r>
                      <a:r>
                        <a:rPr lang="zh-TW" altLang="en-US" sz="2200" b="0" i="0" kern="1200" dirty="0">
                          <a:solidFill>
                            <a:schemeClr val="tx1"/>
                          </a:solidFill>
                          <a:effectLst/>
                          <a:latin typeface="+mn-lt"/>
                          <a:ea typeface="+mn-ea"/>
                          <a:cs typeface="+mn-cs"/>
                        </a:rPr>
                        <a:t>員工工作時，工作衣帽應穿戴整潔，不得留長髮、長指甲，工作時避免讓手接觸或沾染成品食物與盛器，儘量利用夾子、勺子等工具取用。</a:t>
                      </a:r>
                      <a:endParaRPr lang="zh-TW" altLang="en-US" sz="2200" dirty="0">
                        <a:solidFill>
                          <a:schemeClr val="tx1"/>
                        </a:solidFill>
                      </a:endParaRPr>
                    </a:p>
                  </a:txBody>
                  <a:tcPr/>
                </a:tc>
                <a:extLst>
                  <a:ext uri="{0D108BD9-81ED-4DB2-BD59-A6C34878D82A}">
                    <a16:rowId xmlns="" xmlns:a16="http://schemas.microsoft.com/office/drawing/2014/main" val="1856618538"/>
                  </a:ext>
                </a:extLst>
              </a:tr>
              <a:tr h="317877">
                <a:tc>
                  <a:txBody>
                    <a:bodyPr/>
                    <a:lstStyle/>
                    <a:p>
                      <a:r>
                        <a:rPr lang="en-US" altLang="zh-TW" sz="2200" dirty="0">
                          <a:solidFill>
                            <a:schemeClr val="tx1"/>
                          </a:solidFill>
                        </a:rPr>
                        <a:t>11.</a:t>
                      </a:r>
                      <a:r>
                        <a:rPr lang="zh-TW" altLang="en-US" sz="2200" b="0" i="0" kern="1200" dirty="0">
                          <a:solidFill>
                            <a:schemeClr val="tx1"/>
                          </a:solidFill>
                          <a:effectLst/>
                          <a:latin typeface="+mn-lt"/>
                          <a:ea typeface="+mn-ea"/>
                          <a:cs typeface="+mn-cs"/>
                        </a:rPr>
                        <a:t>在廚房工作時，不得在工作域抽菸、咳嗽、吐、打噴嚏等要避開食物。</a:t>
                      </a:r>
                      <a:endParaRPr lang="zh-TW" altLang="en-US" sz="2200" dirty="0">
                        <a:solidFill>
                          <a:schemeClr val="tx1"/>
                        </a:solidFill>
                      </a:endParaRPr>
                    </a:p>
                  </a:txBody>
                  <a:tcPr/>
                </a:tc>
                <a:extLst>
                  <a:ext uri="{0D108BD9-81ED-4DB2-BD59-A6C34878D82A}">
                    <a16:rowId xmlns="" xmlns:a16="http://schemas.microsoft.com/office/drawing/2014/main" val="191866758"/>
                  </a:ext>
                </a:extLst>
              </a:tr>
              <a:tr h="317877">
                <a:tc>
                  <a:txBody>
                    <a:bodyPr/>
                    <a:lstStyle/>
                    <a:p>
                      <a:r>
                        <a:rPr lang="en-US" altLang="zh-TW" sz="2200" dirty="0">
                          <a:solidFill>
                            <a:schemeClr val="tx1"/>
                          </a:solidFill>
                        </a:rPr>
                        <a:t>12.</a:t>
                      </a:r>
                      <a:r>
                        <a:rPr lang="zh-TW" altLang="en-US" sz="2200" dirty="0">
                          <a:solidFill>
                            <a:schemeClr val="tx1"/>
                          </a:solidFill>
                        </a:rPr>
                        <a:t>廚房工作人員工作前、方便後應徹底洗手，保持雙手的清浩。</a:t>
                      </a:r>
                    </a:p>
                  </a:txBody>
                  <a:tcPr/>
                </a:tc>
                <a:extLst>
                  <a:ext uri="{0D108BD9-81ED-4DB2-BD59-A6C34878D82A}">
                    <a16:rowId xmlns="" xmlns:a16="http://schemas.microsoft.com/office/drawing/2014/main" val="2767333753"/>
                  </a:ext>
                </a:extLst>
              </a:tr>
              <a:tr h="317877">
                <a:tc>
                  <a:txBody>
                    <a:bodyPr/>
                    <a:lstStyle/>
                    <a:p>
                      <a:r>
                        <a:rPr lang="en-US" altLang="zh-TW" sz="2200" dirty="0">
                          <a:solidFill>
                            <a:schemeClr val="tx1"/>
                          </a:solidFill>
                        </a:rPr>
                        <a:t>13.</a:t>
                      </a:r>
                      <a:r>
                        <a:rPr lang="zh-TW" altLang="en-US" sz="2200" dirty="0">
                          <a:solidFill>
                            <a:schemeClr val="tx1"/>
                          </a:solidFill>
                        </a:rPr>
                        <a:t>廚房清潔掃除工作應每日數次，至少二次清潔完畢，用具應集中處置，殺蟲劑應與洗滌劑分開放置，並指定專人管理。</a:t>
                      </a:r>
                    </a:p>
                  </a:txBody>
                  <a:tcPr/>
                </a:tc>
                <a:extLst>
                  <a:ext uri="{0D108BD9-81ED-4DB2-BD59-A6C34878D82A}">
                    <a16:rowId xmlns="" xmlns:a16="http://schemas.microsoft.com/office/drawing/2014/main" val="3415144043"/>
                  </a:ext>
                </a:extLst>
              </a:tr>
              <a:tr h="317877">
                <a:tc>
                  <a:txBody>
                    <a:bodyPr/>
                    <a:lstStyle/>
                    <a:p>
                      <a:r>
                        <a:rPr lang="en-US" altLang="zh-TW" sz="2200" dirty="0">
                          <a:solidFill>
                            <a:schemeClr val="tx1"/>
                          </a:solidFill>
                        </a:rPr>
                        <a:t>14.</a:t>
                      </a:r>
                      <a:r>
                        <a:rPr lang="zh-TW" altLang="en-US" sz="2200" dirty="0">
                          <a:solidFill>
                            <a:schemeClr val="tx1"/>
                          </a:solidFill>
                        </a:rPr>
                        <a:t>不得在廚房內躺臥或住宿，亦不許隨便懸掛衣物及放置鞋屐、或亂放雜物等。</a:t>
                      </a:r>
                    </a:p>
                  </a:txBody>
                  <a:tcPr/>
                </a:tc>
                <a:extLst>
                  <a:ext uri="{0D108BD9-81ED-4DB2-BD59-A6C34878D82A}">
                    <a16:rowId xmlns="" xmlns:a16="http://schemas.microsoft.com/office/drawing/2014/main" val="1261235693"/>
                  </a:ext>
                </a:extLst>
              </a:tr>
              <a:tr h="317877">
                <a:tc>
                  <a:txBody>
                    <a:bodyPr/>
                    <a:lstStyle/>
                    <a:p>
                      <a:r>
                        <a:rPr lang="en-US" altLang="zh-TW" sz="2200" dirty="0">
                          <a:solidFill>
                            <a:schemeClr val="tx1"/>
                          </a:solidFill>
                        </a:rPr>
                        <a:t>15.</a:t>
                      </a:r>
                      <a:r>
                        <a:rPr lang="zh-TW" altLang="en-US" sz="2200" dirty="0">
                          <a:solidFill>
                            <a:schemeClr val="tx1"/>
                          </a:solidFill>
                        </a:rPr>
                        <a:t>有傳染病時，應在家中或醫院治療，停止一切廚房工作。</a:t>
                      </a:r>
                    </a:p>
                  </a:txBody>
                  <a:tcPr/>
                </a:tc>
                <a:extLst>
                  <a:ext uri="{0D108BD9-81ED-4DB2-BD59-A6C34878D82A}">
                    <a16:rowId xmlns="" xmlns:a16="http://schemas.microsoft.com/office/drawing/2014/main" val="1452644957"/>
                  </a:ext>
                </a:extLst>
              </a:tr>
            </a:tbl>
          </a:graphicData>
        </a:graphic>
      </p:graphicFrame>
      <p:sp>
        <p:nvSpPr>
          <p:cNvPr id="10" name="文字方塊 9">
            <a:extLst>
              <a:ext uri="{FF2B5EF4-FFF2-40B4-BE49-F238E27FC236}">
                <a16:creationId xmlns="" xmlns:a16="http://schemas.microsoft.com/office/drawing/2014/main" id="{0DE2CDF3-7147-4DEC-9B42-DE96BCD49A03}"/>
              </a:ext>
            </a:extLst>
          </p:cNvPr>
          <p:cNvSpPr txBox="1"/>
          <p:nvPr/>
        </p:nvSpPr>
        <p:spPr>
          <a:xfrm>
            <a:off x="4101084" y="516644"/>
            <a:ext cx="3989832" cy="646331"/>
          </a:xfrm>
          <a:prstGeom prst="rect">
            <a:avLst/>
          </a:prstGeom>
          <a:noFill/>
        </p:spPr>
        <p:txBody>
          <a:bodyPr wrap="square" rtlCol="0">
            <a:spAutoFit/>
          </a:bodyPr>
          <a:lstStyle/>
          <a:p>
            <a:pPr algn="ctr"/>
            <a:r>
              <a:rPr lang="zh-TW" altLang="en-US" sz="3600" dirty="0">
                <a:solidFill>
                  <a:srgbClr val="3F8B6F"/>
                </a:solidFill>
              </a:rPr>
              <a:t>廚房衛生管理制度</a:t>
            </a:r>
          </a:p>
        </p:txBody>
      </p:sp>
    </p:spTree>
    <p:extLst>
      <p:ext uri="{BB962C8B-B14F-4D97-AF65-F5344CB8AC3E}">
        <p14:creationId xmlns:p14="http://schemas.microsoft.com/office/powerpoint/2010/main" val="1769955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a:solidFill>
                  <a:srgbClr val="404040"/>
                </a:solidFill>
                <a:cs typeface="+mn-ea"/>
                <a:sym typeface="+mn-lt"/>
              </a:rPr>
              <a:t>市場分析</a:t>
            </a:r>
            <a:endParaRPr lang="en-GB" altLang="zh-CN" sz="4400" dirty="0">
              <a:solidFill>
                <a:srgbClr val="404040"/>
              </a:solidFill>
              <a:cs typeface="+mn-ea"/>
              <a:sym typeface="+mn-lt"/>
            </a:endParaRPr>
          </a:p>
        </p:txBody>
      </p:sp>
      <p:grpSp>
        <p:nvGrpSpPr>
          <p:cNvPr id="8" name="组合 7">
            <a:extLst>
              <a:ext uri="{FF2B5EF4-FFF2-40B4-BE49-F238E27FC236}">
                <a16:creationId xmlns=""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TW" sz="8800" dirty="0">
                  <a:solidFill>
                    <a:schemeClr val="bg1"/>
                  </a:solidFill>
                  <a:cs typeface="+mn-ea"/>
                  <a:sym typeface="+mn-lt"/>
                </a:rPr>
                <a:t>4</a:t>
              </a:r>
              <a:endParaRPr lang="zh-CN" altLang="en-US" sz="8800" dirty="0">
                <a:solidFill>
                  <a:schemeClr val="bg1"/>
                </a:solidFill>
                <a:cs typeface="+mn-ea"/>
                <a:sym typeface="+mn-lt"/>
              </a:endParaRPr>
            </a:p>
          </p:txBody>
        </p:sp>
      </p:grpSp>
      <p:pic>
        <p:nvPicPr>
          <p:cNvPr id="17" name="图片 10" descr="图片包含 柑橘, 水果&#10;&#10;已生成高可信度的说明">
            <a:extLst>
              <a:ext uri="{FF2B5EF4-FFF2-40B4-BE49-F238E27FC236}">
                <a16:creationId xmlns="" xmlns:a16="http://schemas.microsoft.com/office/drawing/2014/main" id="{3773A894-1870-4317-9AFA-B0F471A45B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8" name="图片 11">
            <a:extLst>
              <a:ext uri="{FF2B5EF4-FFF2-40B4-BE49-F238E27FC236}">
                <a16:creationId xmlns="" xmlns:a16="http://schemas.microsoft.com/office/drawing/2014/main" id="{AD25EDA3-3AAC-404B-8C17-667AA6684A4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9" name="图片 13">
            <a:extLst>
              <a:ext uri="{FF2B5EF4-FFF2-40B4-BE49-F238E27FC236}">
                <a16:creationId xmlns="" xmlns:a16="http://schemas.microsoft.com/office/drawing/2014/main" id="{8069F25B-1A9F-4AB6-A338-CD131BEC865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0" name="图片 14" descr="图片包含 植物&#10;&#10;已生成极高可信度的说明">
            <a:extLst>
              <a:ext uri="{FF2B5EF4-FFF2-40B4-BE49-F238E27FC236}">
                <a16:creationId xmlns="" xmlns:a16="http://schemas.microsoft.com/office/drawing/2014/main" id="{0662E971-6AA0-438C-8CD3-E1C67F11AD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1" name="图片 6" descr="图片包含 美食, 香蕉, 盘子, 水果&#10;&#10;已生成极高可信度的说明">
            <a:extLst>
              <a:ext uri="{FF2B5EF4-FFF2-40B4-BE49-F238E27FC236}">
                <a16:creationId xmlns="" xmlns:a16="http://schemas.microsoft.com/office/drawing/2014/main" id="{73BFB1D4-5183-4E30-A7C0-B9B9639465D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2" name="图片 9" descr="图片包含 甜甜圈, 美食, 巧克力, 室内&#10;&#10;已生成极高可信度的说明">
            <a:extLst>
              <a:ext uri="{FF2B5EF4-FFF2-40B4-BE49-F238E27FC236}">
                <a16:creationId xmlns="" xmlns:a16="http://schemas.microsoft.com/office/drawing/2014/main" id="{BF5353AF-BA70-4087-8114-8F86F665082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3" name="图片 28" descr="图片包含 蛋糕, 室内, 餐桌, 巧克力&#10;&#10;已生成极高可信度的说明">
            <a:extLst>
              <a:ext uri="{FF2B5EF4-FFF2-40B4-BE49-F238E27FC236}">
                <a16:creationId xmlns="" xmlns:a16="http://schemas.microsoft.com/office/drawing/2014/main" id="{9A06E2F1-DA8E-42F3-87FD-1EE8DFA449F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4015164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 xmlns:a16="http://schemas.microsoft.com/office/drawing/2014/main" id="{8837B810-549E-4E05-AA42-3ECFFAA03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sp>
        <p:nvSpPr>
          <p:cNvPr id="3" name="文字方塊 2"/>
          <p:cNvSpPr txBox="1"/>
          <p:nvPr/>
        </p:nvSpPr>
        <p:spPr>
          <a:xfrm>
            <a:off x="4962249" y="101267"/>
            <a:ext cx="2027780" cy="646331"/>
          </a:xfrm>
          <a:prstGeom prst="rect">
            <a:avLst/>
          </a:prstGeom>
          <a:noFill/>
        </p:spPr>
        <p:txBody>
          <a:bodyPr wrap="square" rtlCol="0">
            <a:spAutoFit/>
          </a:bodyPr>
          <a:lstStyle/>
          <a:p>
            <a:r>
              <a:rPr lang="en-US" altLang="zh-TW" sz="3600" spc="30" dirty="0">
                <a:solidFill>
                  <a:srgbClr val="3F8B6F"/>
                </a:solidFill>
                <a:cs typeface="+mn-ea"/>
              </a:rPr>
              <a:t>SWOT</a:t>
            </a:r>
            <a:r>
              <a:rPr lang="zh-TW" altLang="en-US" sz="3600" spc="30" dirty="0">
                <a:solidFill>
                  <a:srgbClr val="3F8B6F"/>
                </a:solidFill>
                <a:cs typeface="+mn-ea"/>
              </a:rPr>
              <a:t>分析</a:t>
            </a:r>
            <a:endParaRPr lang="en-US" altLang="zh-TW" sz="3600" spc="30" dirty="0">
              <a:solidFill>
                <a:srgbClr val="3F8B6F"/>
              </a:solidFill>
              <a:cs typeface="+mn-ea"/>
            </a:endParaRPr>
          </a:p>
        </p:txBody>
      </p:sp>
      <p:pic>
        <p:nvPicPr>
          <p:cNvPr id="19" name="图片 11">
            <a:extLst>
              <a:ext uri="{FF2B5EF4-FFF2-40B4-BE49-F238E27FC236}">
                <a16:creationId xmlns="" xmlns:a16="http://schemas.microsoft.com/office/drawing/2014/main" id="{965C619D-6EF9-4C69-80D7-118F118CAE6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21" name="图片 14" descr="图片包含 植物&#10;&#10;已生成极高可信度的说明">
            <a:extLst>
              <a:ext uri="{FF2B5EF4-FFF2-40B4-BE49-F238E27FC236}">
                <a16:creationId xmlns="" xmlns:a16="http://schemas.microsoft.com/office/drawing/2014/main" id="{807E717E-63DD-4B10-B4EF-AF1609C768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0" name="图片 13">
            <a:extLst>
              <a:ext uri="{FF2B5EF4-FFF2-40B4-BE49-F238E27FC236}">
                <a16:creationId xmlns="" xmlns:a16="http://schemas.microsoft.com/office/drawing/2014/main" id="{47118806-1A75-4A82-B340-40E7A160578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2" name="图片 6" descr="图片包含 美食, 香蕉, 盘子, 水果&#10;&#10;已生成极高可信度的说明">
            <a:extLst>
              <a:ext uri="{FF2B5EF4-FFF2-40B4-BE49-F238E27FC236}">
                <a16:creationId xmlns="" xmlns:a16="http://schemas.microsoft.com/office/drawing/2014/main" id="{CB600BD1-1C05-4C51-85BE-4A32F120706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graphicFrame>
        <p:nvGraphicFramePr>
          <p:cNvPr id="2" name="資料庫圖表 1"/>
          <p:cNvGraphicFramePr/>
          <p:nvPr>
            <p:extLst>
              <p:ext uri="{D42A27DB-BD31-4B8C-83A1-F6EECF244321}">
                <p14:modId xmlns:p14="http://schemas.microsoft.com/office/powerpoint/2010/main" val="3373528736"/>
              </p:ext>
            </p:extLst>
          </p:nvPr>
        </p:nvGraphicFramePr>
        <p:xfrm>
          <a:off x="996873" y="747598"/>
          <a:ext cx="9958532" cy="60672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图片 9" descr="图片包含 甜甜圈, 美食, 巧克力, 室内&#10;&#10;已生成极高可信度的说明">
            <a:extLst>
              <a:ext uri="{FF2B5EF4-FFF2-40B4-BE49-F238E27FC236}">
                <a16:creationId xmlns="" xmlns:a16="http://schemas.microsoft.com/office/drawing/2014/main" id="{0205700C-2A0A-41E1-ACAE-B01D1A26F8D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4" name="图片 28" descr="图片包含 蛋糕, 室内, 餐桌, 巧克力&#10;&#10;已生成极高可信度的说明">
            <a:extLst>
              <a:ext uri="{FF2B5EF4-FFF2-40B4-BE49-F238E27FC236}">
                <a16:creationId xmlns="" xmlns:a16="http://schemas.microsoft.com/office/drawing/2014/main" id="{3B074C5E-9DF4-4DA5-820D-602EB149322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30119223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12">
            <a:extLst>
              <a:ext uri="{FF2B5EF4-FFF2-40B4-BE49-F238E27FC236}">
                <a16:creationId xmlns="" xmlns:a16="http://schemas.microsoft.com/office/drawing/2014/main" id="{83A05861-746A-4F43-A57D-85CCEB2DC4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444259278"/>
              </p:ext>
            </p:extLst>
          </p:nvPr>
        </p:nvGraphicFramePr>
        <p:xfrm>
          <a:off x="1912139" y="1364763"/>
          <a:ext cx="8128000" cy="4612301"/>
        </p:xfrm>
        <a:graphic>
          <a:graphicData uri="http://schemas.openxmlformats.org/drawingml/2006/table">
            <a:tbl>
              <a:tblPr firstRow="1" bandRow="1">
                <a:tableStyleId>{16D9F66E-5EB9-4882-86FB-DCBF35E3C3E4}</a:tableStyleId>
              </a:tblPr>
              <a:tblGrid>
                <a:gridCol w="1479296">
                  <a:extLst>
                    <a:ext uri="{9D8B030D-6E8A-4147-A177-3AD203B41FA5}">
                      <a16:colId xmlns="" xmlns:a16="http://schemas.microsoft.com/office/drawing/2014/main" val="20000"/>
                    </a:ext>
                  </a:extLst>
                </a:gridCol>
                <a:gridCol w="6648704">
                  <a:extLst>
                    <a:ext uri="{9D8B030D-6E8A-4147-A177-3AD203B41FA5}">
                      <a16:colId xmlns="" xmlns:a16="http://schemas.microsoft.com/office/drawing/2014/main" val="20001"/>
                    </a:ext>
                  </a:extLst>
                </a:gridCol>
              </a:tblGrid>
              <a:tr h="804673">
                <a:tc>
                  <a:txBody>
                    <a:bodyPr/>
                    <a:lstStyle/>
                    <a:p>
                      <a:pPr algn="ctr"/>
                      <a:endParaRPr lang="en-US" altLang="zh-TW" b="0" dirty="0"/>
                    </a:p>
                    <a:p>
                      <a:pPr algn="ctr"/>
                      <a:r>
                        <a:rPr lang="zh-TW" altLang="en-US" b="0" dirty="0"/>
                        <a:t>購買者</a:t>
                      </a:r>
                    </a:p>
                  </a:txBody>
                  <a:tcPr/>
                </a:tc>
                <a:tc>
                  <a:txBody>
                    <a:bodyPr/>
                    <a:lstStyle/>
                    <a:p>
                      <a:r>
                        <a:rPr lang="zh-TW" altLang="zh-TW" sz="1800" b="0" dirty="0">
                          <a:effectLst/>
                          <a:latin typeface="+mn-ea"/>
                          <a:ea typeface="+mn-ea"/>
                          <a:cs typeface="Times New Roman" panose="02020603050405020304" pitchFamily="18" charset="0"/>
                        </a:rPr>
                        <a:t>由於早午餐價格為店家決定，無法與之議價和隨意更改，因此消費者只能遵循店家訂價，購買者無議價能力。</a:t>
                      </a:r>
                      <a:endParaRPr lang="zh-TW" altLang="en-US" b="0" dirty="0">
                        <a:latin typeface="+mn-ea"/>
                        <a:ea typeface="+mn-ea"/>
                      </a:endParaRPr>
                    </a:p>
                  </a:txBody>
                  <a:tcPr/>
                </a:tc>
                <a:extLst>
                  <a:ext uri="{0D108BD9-81ED-4DB2-BD59-A6C34878D82A}">
                    <a16:rowId xmlns="" xmlns:a16="http://schemas.microsoft.com/office/drawing/2014/main" val="10000"/>
                  </a:ext>
                </a:extLst>
              </a:tr>
              <a:tr h="951907">
                <a:tc>
                  <a:txBody>
                    <a:bodyPr/>
                    <a:lstStyle/>
                    <a:p>
                      <a:pPr algn="ctr"/>
                      <a:endParaRPr lang="en-US" altLang="zh-TW" dirty="0"/>
                    </a:p>
                    <a:p>
                      <a:pPr algn="ctr"/>
                      <a:r>
                        <a:rPr lang="zh-TW" altLang="en-US" dirty="0"/>
                        <a:t>現有競爭者</a:t>
                      </a:r>
                    </a:p>
                  </a:txBody>
                  <a:tcPr/>
                </a:tc>
                <a:tc>
                  <a:txBody>
                    <a:bodyPr/>
                    <a:lstStyle/>
                    <a:p>
                      <a:r>
                        <a:rPr lang="zh-TW" altLang="zh-TW" sz="1800" b="0" dirty="0">
                          <a:effectLst/>
                          <a:latin typeface="+mn-ea"/>
                          <a:ea typeface="+mn-ea"/>
                          <a:cs typeface="Times New Roman" panose="02020603050405020304" pitchFamily="18" charset="0"/>
                        </a:rPr>
                        <a:t>近年來早午餐店蓬勃發展，且由知名連鎖店佔大多數，而連鎖店通常有較高的知名度、規模經濟與雄厚的資本，因此現有競爭者威脅大。</a:t>
                      </a:r>
                      <a:endParaRPr lang="zh-TW" altLang="en-US" b="0" dirty="0">
                        <a:latin typeface="+mn-ea"/>
                        <a:ea typeface="+mn-ea"/>
                      </a:endParaRPr>
                    </a:p>
                  </a:txBody>
                  <a:tcPr/>
                </a:tc>
                <a:extLst>
                  <a:ext uri="{0D108BD9-81ED-4DB2-BD59-A6C34878D82A}">
                    <a16:rowId xmlns="" xmlns:a16="http://schemas.microsoft.com/office/drawing/2014/main" val="10001"/>
                  </a:ext>
                </a:extLst>
              </a:tr>
              <a:tr h="951907">
                <a:tc>
                  <a:txBody>
                    <a:bodyPr/>
                    <a:lstStyle/>
                    <a:p>
                      <a:endParaRPr lang="en-US" altLang="zh-TW" dirty="0"/>
                    </a:p>
                    <a:p>
                      <a:pPr algn="ctr"/>
                      <a:r>
                        <a:rPr lang="zh-TW" altLang="en-US" dirty="0"/>
                        <a:t>供應商</a:t>
                      </a:r>
                    </a:p>
                  </a:txBody>
                  <a:tcPr/>
                </a:tc>
                <a:tc>
                  <a:txBody>
                    <a:bodyPr/>
                    <a:lstStyle/>
                    <a:p>
                      <a:r>
                        <a:rPr lang="zh-TW" altLang="zh-TW" sz="1800" b="0" kern="1200" dirty="0">
                          <a:solidFill>
                            <a:schemeClr val="dk1"/>
                          </a:solidFill>
                          <a:effectLst/>
                          <a:latin typeface="+mn-ea"/>
                          <a:ea typeface="+mn-ea"/>
                          <a:cs typeface="+mn-cs"/>
                        </a:rPr>
                        <a:t>供應商通常會給予大量進貨的商家及熟客折扣價格，但是由於本店位於起步階段，且並沒有進入連鎖早午餐體系，加上進貨量小，可能無法與供應商議價。</a:t>
                      </a:r>
                      <a:endParaRPr lang="zh-TW" altLang="en-US" b="0" dirty="0">
                        <a:latin typeface="+mn-ea"/>
                        <a:ea typeface="+mn-ea"/>
                      </a:endParaRPr>
                    </a:p>
                  </a:txBody>
                  <a:tcPr/>
                </a:tc>
                <a:extLst>
                  <a:ext uri="{0D108BD9-81ED-4DB2-BD59-A6C34878D82A}">
                    <a16:rowId xmlns="" xmlns:a16="http://schemas.microsoft.com/office/drawing/2014/main" val="10002"/>
                  </a:ext>
                </a:extLst>
              </a:tr>
              <a:tr h="951907">
                <a:tc>
                  <a:txBody>
                    <a:bodyPr/>
                    <a:lstStyle/>
                    <a:p>
                      <a:pPr algn="ctr"/>
                      <a:endParaRPr lang="en-US" altLang="zh-TW" dirty="0"/>
                    </a:p>
                    <a:p>
                      <a:pPr algn="ctr"/>
                      <a:r>
                        <a:rPr lang="zh-TW" altLang="en-US" dirty="0"/>
                        <a:t>潛在競爭者</a:t>
                      </a:r>
                    </a:p>
                  </a:txBody>
                  <a:tcPr/>
                </a:tc>
                <a:tc>
                  <a:txBody>
                    <a:bodyPr/>
                    <a:lstStyle/>
                    <a:p>
                      <a:pPr lvl="0" hangingPunct="0"/>
                      <a:r>
                        <a:rPr lang="zh-TW" altLang="zh-TW" sz="1800" b="0" kern="1200" dirty="0">
                          <a:solidFill>
                            <a:schemeClr val="dk1"/>
                          </a:solidFill>
                          <a:effectLst/>
                          <a:latin typeface="+mn-ea"/>
                          <a:ea typeface="+mn-ea"/>
                          <a:cs typeface="+mn-cs"/>
                        </a:rPr>
                        <a:t>近年來早午餐蓬勃發展，且市場消息靈通，加上生產技術低，因此容易進入市場，還有進入連鎖體系的可能性，所以潛在進入者威脅大。</a:t>
                      </a:r>
                    </a:p>
                  </a:txBody>
                  <a:tcPr/>
                </a:tc>
                <a:extLst>
                  <a:ext uri="{0D108BD9-81ED-4DB2-BD59-A6C34878D82A}">
                    <a16:rowId xmlns="" xmlns:a16="http://schemas.microsoft.com/office/drawing/2014/main" val="10003"/>
                  </a:ext>
                </a:extLst>
              </a:tr>
              <a:tr h="951907">
                <a:tc>
                  <a:txBody>
                    <a:bodyPr/>
                    <a:lstStyle/>
                    <a:p>
                      <a:pPr algn="ctr"/>
                      <a:endParaRPr lang="en-US" altLang="zh-TW" dirty="0"/>
                    </a:p>
                    <a:p>
                      <a:pPr algn="ctr"/>
                      <a:r>
                        <a:rPr lang="zh-TW" altLang="en-US" dirty="0"/>
                        <a:t>替代品</a:t>
                      </a:r>
                    </a:p>
                  </a:txBody>
                  <a:tcPr/>
                </a:tc>
                <a:tc>
                  <a:txBody>
                    <a:bodyPr/>
                    <a:lstStyle/>
                    <a:p>
                      <a:pPr marL="0" lvl="0" indent="0" algn="just" hangingPunct="0">
                        <a:spcAft>
                          <a:spcPts val="0"/>
                        </a:spcAft>
                        <a:buFont typeface="+mj-lt"/>
                        <a:buNone/>
                      </a:pPr>
                      <a:r>
                        <a:rPr lang="zh-TW" altLang="zh-TW" sz="1800" b="0" kern="100" dirty="0">
                          <a:effectLst/>
                          <a:latin typeface="+mn-ea"/>
                          <a:ea typeface="+mn-ea"/>
                          <a:cs typeface="Times New Roman" panose="02020603050405020304" pitchFamily="18" charset="0"/>
                        </a:rPr>
                        <a:t>傳統早餐店的方便性高，且價格較低，而早午餐的方便性可透過許多方法解決，但是早午餐卻很難有效地壓低價格，所以替代品威脅大。</a:t>
                      </a:r>
                      <a:endParaRPr lang="zh-TW" altLang="zh-TW" sz="1600" b="0" kern="100" dirty="0">
                        <a:effectLst/>
                        <a:latin typeface="+mn-ea"/>
                        <a:ea typeface="+mn-ea"/>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p:pic>
        <p:nvPicPr>
          <p:cNvPr id="32" name="图片 14" descr="图片包含 植物&#10;&#10;已生成极高可信度的说明">
            <a:extLst>
              <a:ext uri="{FF2B5EF4-FFF2-40B4-BE49-F238E27FC236}">
                <a16:creationId xmlns="" xmlns:a16="http://schemas.microsoft.com/office/drawing/2014/main" id="{8F96FA7E-08B7-4BAC-858F-5EBDFF2C26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33" name="图片 13">
            <a:extLst>
              <a:ext uri="{FF2B5EF4-FFF2-40B4-BE49-F238E27FC236}">
                <a16:creationId xmlns="" xmlns:a16="http://schemas.microsoft.com/office/drawing/2014/main" id="{8602D6E7-4841-4040-916A-B863DD5CAD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34" name="图片 6" descr="图片包含 美食, 香蕉, 盘子, 水果&#10;&#10;已生成极高可信度的说明">
            <a:extLst>
              <a:ext uri="{FF2B5EF4-FFF2-40B4-BE49-F238E27FC236}">
                <a16:creationId xmlns="" xmlns:a16="http://schemas.microsoft.com/office/drawing/2014/main" id="{E757D775-F1D1-4917-ACB9-B736C5F0A9F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35" name="图片 10" descr="图片包含 柑橘, 水果&#10;&#10;已生成高可信度的说明">
            <a:extLst>
              <a:ext uri="{FF2B5EF4-FFF2-40B4-BE49-F238E27FC236}">
                <a16:creationId xmlns="" xmlns:a16="http://schemas.microsoft.com/office/drawing/2014/main" id="{E7BD7489-EAFB-4C00-945D-37BE6F689B5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36" name="图片 9" descr="图片包含 甜甜圈, 美食, 巧克力, 室内&#10;&#10;已生成极高可信度的说明">
            <a:extLst>
              <a:ext uri="{FF2B5EF4-FFF2-40B4-BE49-F238E27FC236}">
                <a16:creationId xmlns="" xmlns:a16="http://schemas.microsoft.com/office/drawing/2014/main" id="{94187B8F-2ADD-4300-89B4-734DF45621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37" name="图片 28" descr="图片包含 蛋糕, 室内, 餐桌, 巧克力&#10;&#10;已生成极高可信度的说明">
            <a:extLst>
              <a:ext uri="{FF2B5EF4-FFF2-40B4-BE49-F238E27FC236}">
                <a16:creationId xmlns="" xmlns:a16="http://schemas.microsoft.com/office/drawing/2014/main" id="{B5682A43-E05C-42CE-B9DA-1F14052E334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
        <p:nvSpPr>
          <p:cNvPr id="11" name="文字方塊 10">
            <a:extLst>
              <a:ext uri="{FF2B5EF4-FFF2-40B4-BE49-F238E27FC236}">
                <a16:creationId xmlns="" xmlns:a16="http://schemas.microsoft.com/office/drawing/2014/main" id="{DD1EFF54-DD61-4EC8-880D-A90565E5EBCD}"/>
              </a:ext>
            </a:extLst>
          </p:cNvPr>
          <p:cNvSpPr txBox="1"/>
          <p:nvPr/>
        </p:nvSpPr>
        <p:spPr>
          <a:xfrm>
            <a:off x="4962249" y="424432"/>
            <a:ext cx="2027780" cy="646331"/>
          </a:xfrm>
          <a:prstGeom prst="rect">
            <a:avLst/>
          </a:prstGeom>
          <a:noFill/>
        </p:spPr>
        <p:txBody>
          <a:bodyPr wrap="square" rtlCol="0">
            <a:spAutoFit/>
          </a:bodyPr>
          <a:lstStyle/>
          <a:p>
            <a:r>
              <a:rPr lang="zh-TW" altLang="en-US" sz="3600" spc="30" dirty="0">
                <a:solidFill>
                  <a:srgbClr val="3F8B6F"/>
                </a:solidFill>
                <a:cs typeface="+mn-ea"/>
              </a:rPr>
              <a:t>五力分析</a:t>
            </a:r>
            <a:endParaRPr lang="en-US" altLang="zh-TW" sz="3600" spc="30" dirty="0">
              <a:solidFill>
                <a:srgbClr val="3F8B6F"/>
              </a:solidFill>
              <a:cs typeface="+mn-ea"/>
            </a:endParaRPr>
          </a:p>
        </p:txBody>
      </p:sp>
    </p:spTree>
    <p:extLst>
      <p:ext uri="{BB962C8B-B14F-4D97-AF65-F5344CB8AC3E}">
        <p14:creationId xmlns:p14="http://schemas.microsoft.com/office/powerpoint/2010/main" val="39630183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4" descr="图片包含 植物&#10;&#10;已生成极高可信度的说明">
            <a:extLst>
              <a:ext uri="{FF2B5EF4-FFF2-40B4-BE49-F238E27FC236}">
                <a16:creationId xmlns="" xmlns:a16="http://schemas.microsoft.com/office/drawing/2014/main" id="{02F93F40-01EE-4C8C-8901-D56F765D8C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4352544" y="424432"/>
            <a:ext cx="3858768" cy="646331"/>
          </a:xfrm>
          <a:prstGeom prst="rect">
            <a:avLst/>
          </a:prstGeom>
          <a:noFill/>
        </p:spPr>
        <p:txBody>
          <a:bodyPr wrap="square" rtlCol="0">
            <a:spAutoFit/>
          </a:bodyPr>
          <a:lstStyle/>
          <a:p>
            <a:pPr algn="ctr"/>
            <a:r>
              <a:rPr lang="zh-TW" altLang="en-US" sz="3600" dirty="0">
                <a:solidFill>
                  <a:srgbClr val="3F8B6F"/>
                </a:solidFill>
              </a:rPr>
              <a:t>現有競爭者的威脅</a:t>
            </a:r>
          </a:p>
        </p:txBody>
      </p:sp>
      <p:pic>
        <p:nvPicPr>
          <p:cNvPr id="17" name="图片 6" descr="图片包含 美食, 香蕉, 盘子, 水果&#10;&#10;已生成极高可信度的说明">
            <a:extLst>
              <a:ext uri="{FF2B5EF4-FFF2-40B4-BE49-F238E27FC236}">
                <a16:creationId xmlns="" xmlns:a16="http://schemas.microsoft.com/office/drawing/2014/main" id="{A63EED3B-00A1-4031-B430-4F4013B4A16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11" name="图片 12">
            <a:extLst>
              <a:ext uri="{FF2B5EF4-FFF2-40B4-BE49-F238E27FC236}">
                <a16:creationId xmlns="" xmlns:a16="http://schemas.microsoft.com/office/drawing/2014/main" id="{A45C87CA-F03F-4972-8061-BC6F6A368B4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22" name="图片 10" descr="图片包含 柑橘, 水果&#10;&#10;已生成高可信度的说明">
            <a:extLst>
              <a:ext uri="{FF2B5EF4-FFF2-40B4-BE49-F238E27FC236}">
                <a16:creationId xmlns="" xmlns:a16="http://schemas.microsoft.com/office/drawing/2014/main" id="{6C71585A-1F7E-4C7B-B4BF-FCDF4B9C2F7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24" name="图片 28" descr="图片包含 蛋糕, 室内, 餐桌, 巧克力&#10;&#10;已生成极高可信度的说明">
            <a:extLst>
              <a:ext uri="{FF2B5EF4-FFF2-40B4-BE49-F238E27FC236}">
                <a16:creationId xmlns="" xmlns:a16="http://schemas.microsoft.com/office/drawing/2014/main" id="{FB192968-9209-4D5D-BEB4-979E286F721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8" name="圖片 17"/>
          <p:cNvPicPr/>
          <p:nvPr/>
        </p:nvPicPr>
        <p:blipFill>
          <a:blip r:embed="rId8" cstate="print">
            <a:extLst>
              <a:ext uri="{28A0092B-C50C-407E-A947-70E740481C1C}">
                <a14:useLocalDpi xmlns:a14="http://schemas.microsoft.com/office/drawing/2010/main" val="0"/>
              </a:ext>
            </a:extLst>
          </a:blip>
          <a:stretch>
            <a:fillRect/>
          </a:stretch>
        </p:blipFill>
        <p:spPr>
          <a:xfrm>
            <a:off x="1499875" y="1401855"/>
            <a:ext cx="4635749" cy="2447134"/>
          </a:xfrm>
          <a:prstGeom prst="rect">
            <a:avLst/>
          </a:prstGeom>
          <a:ln>
            <a:solidFill>
              <a:schemeClr val="tx1"/>
            </a:solidFill>
          </a:ln>
        </p:spPr>
      </p:pic>
      <p:pic>
        <p:nvPicPr>
          <p:cNvPr id="19" name="圖片 18"/>
          <p:cNvPicPr/>
          <p:nvPr/>
        </p:nvPicPr>
        <p:blipFill>
          <a:blip r:embed="rId9" cstate="print">
            <a:extLst>
              <a:ext uri="{28A0092B-C50C-407E-A947-70E740481C1C}">
                <a14:useLocalDpi xmlns:a14="http://schemas.microsoft.com/office/drawing/2010/main" val="0"/>
              </a:ext>
            </a:extLst>
          </a:blip>
          <a:stretch>
            <a:fillRect/>
          </a:stretch>
        </p:blipFill>
        <p:spPr>
          <a:xfrm>
            <a:off x="6399999" y="4090190"/>
            <a:ext cx="4635750" cy="2477389"/>
          </a:xfrm>
          <a:prstGeom prst="rect">
            <a:avLst/>
          </a:prstGeom>
          <a:ln>
            <a:solidFill>
              <a:schemeClr val="tx1"/>
            </a:solidFill>
          </a:ln>
        </p:spPr>
      </p:pic>
      <p:pic>
        <p:nvPicPr>
          <p:cNvPr id="20" name="圖片 19"/>
          <p:cNvPicPr/>
          <p:nvPr/>
        </p:nvPicPr>
        <p:blipFill>
          <a:blip r:embed="rId10" cstate="print">
            <a:extLst>
              <a:ext uri="{28A0092B-C50C-407E-A947-70E740481C1C}">
                <a14:useLocalDpi xmlns:a14="http://schemas.microsoft.com/office/drawing/2010/main" val="0"/>
              </a:ext>
            </a:extLst>
          </a:blip>
          <a:stretch>
            <a:fillRect/>
          </a:stretch>
        </p:blipFill>
        <p:spPr>
          <a:xfrm>
            <a:off x="1499873" y="4090190"/>
            <a:ext cx="4635751" cy="2477389"/>
          </a:xfrm>
          <a:prstGeom prst="rect">
            <a:avLst/>
          </a:prstGeom>
          <a:ln>
            <a:solidFill>
              <a:schemeClr val="tx1"/>
            </a:solidFill>
          </a:ln>
        </p:spPr>
      </p:pic>
      <p:pic>
        <p:nvPicPr>
          <p:cNvPr id="21" name="圖片 20"/>
          <p:cNvPicPr/>
          <p:nvPr/>
        </p:nvPicPr>
        <p:blipFill>
          <a:blip r:embed="rId11" cstate="print">
            <a:extLst>
              <a:ext uri="{28A0092B-C50C-407E-A947-70E740481C1C}">
                <a14:useLocalDpi xmlns:a14="http://schemas.microsoft.com/office/drawing/2010/main" val="0"/>
              </a:ext>
            </a:extLst>
          </a:blip>
          <a:stretch>
            <a:fillRect/>
          </a:stretch>
        </p:blipFill>
        <p:spPr>
          <a:xfrm>
            <a:off x="6400000" y="1401855"/>
            <a:ext cx="4635749" cy="2469826"/>
          </a:xfrm>
          <a:prstGeom prst="rect">
            <a:avLst/>
          </a:prstGeom>
          <a:ln>
            <a:solidFill>
              <a:schemeClr val="tx1"/>
            </a:solidFill>
          </a:ln>
        </p:spPr>
      </p:pic>
      <p:pic>
        <p:nvPicPr>
          <p:cNvPr id="13" name="图片 13">
            <a:extLst>
              <a:ext uri="{FF2B5EF4-FFF2-40B4-BE49-F238E27FC236}">
                <a16:creationId xmlns="" xmlns:a16="http://schemas.microsoft.com/office/drawing/2014/main" id="{C0EEA009-20FD-4CA0-8824-0D84D5371E5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3" name="图片 9" descr="图片包含 甜甜圈, 美食, 巧克力, 室内&#10;&#10;已生成极高可信度的说明">
            <a:extLst>
              <a:ext uri="{FF2B5EF4-FFF2-40B4-BE49-F238E27FC236}">
                <a16:creationId xmlns="" xmlns:a16="http://schemas.microsoft.com/office/drawing/2014/main" id="{EE0D2AC9-A3F1-42D8-91E0-FB107940027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spTree>
    <p:extLst>
      <p:ext uri="{BB962C8B-B14F-4D97-AF65-F5344CB8AC3E}">
        <p14:creationId xmlns:p14="http://schemas.microsoft.com/office/powerpoint/2010/main" val="20832521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CA1E139-8DC6-46E4-898E-7EE37CD92DA5}"/>
              </a:ext>
            </a:extLst>
          </p:cNvPr>
          <p:cNvSpPr>
            <a:spLocks noGrp="1"/>
          </p:cNvSpPr>
          <p:nvPr>
            <p:ph type="title"/>
          </p:nvPr>
        </p:nvSpPr>
        <p:spPr>
          <a:xfrm>
            <a:off x="838200" y="262816"/>
            <a:ext cx="10515600" cy="1089529"/>
          </a:xfrm>
          <a:noFill/>
        </p:spPr>
        <p:txBody>
          <a:bodyPr wrap="square" rtlCol="0">
            <a:spAutoFit/>
          </a:bodyPr>
          <a:lstStyle/>
          <a:p>
            <a:pPr algn="ctr"/>
            <a:r>
              <a:rPr lang="zh-TW" altLang="en-US" sz="3600" dirty="0">
                <a:solidFill>
                  <a:srgbClr val="3F8B6F"/>
                </a:solidFill>
                <a:latin typeface="+mn-lt"/>
                <a:ea typeface="+mn-ea"/>
                <a:cs typeface="+mn-cs"/>
              </a:rPr>
              <a:t>周圍淺在威脅</a:t>
            </a:r>
            <a:r>
              <a:rPr lang="en-US" altLang="zh-TW" sz="3600" dirty="0">
                <a:solidFill>
                  <a:srgbClr val="3F8B6F"/>
                </a:solidFill>
                <a:latin typeface="+mn-lt"/>
                <a:ea typeface="+mn-ea"/>
                <a:cs typeface="+mn-cs"/>
              </a:rPr>
              <a:t/>
            </a:r>
            <a:br>
              <a:rPr lang="en-US" altLang="zh-TW" sz="3600" dirty="0">
                <a:solidFill>
                  <a:srgbClr val="3F8B6F"/>
                </a:solidFill>
                <a:latin typeface="+mn-lt"/>
                <a:ea typeface="+mn-ea"/>
                <a:cs typeface="+mn-cs"/>
              </a:rPr>
            </a:br>
            <a:endParaRPr lang="zh-TW" altLang="en-US" sz="3600" dirty="0">
              <a:solidFill>
                <a:srgbClr val="3F8B6F"/>
              </a:solidFill>
              <a:latin typeface="+mn-lt"/>
              <a:ea typeface="+mn-ea"/>
              <a:cs typeface="+mn-cs"/>
            </a:endParaRPr>
          </a:p>
        </p:txBody>
      </p:sp>
      <p:pic>
        <p:nvPicPr>
          <p:cNvPr id="3" name="圖片 2">
            <a:extLst>
              <a:ext uri="{FF2B5EF4-FFF2-40B4-BE49-F238E27FC236}">
                <a16:creationId xmlns="" xmlns:a16="http://schemas.microsoft.com/office/drawing/2014/main" id="{27A3AA06-0396-4E31-8F35-5BD50038C58F}"/>
              </a:ext>
            </a:extLst>
          </p:cNvPr>
          <p:cNvPicPr>
            <a:picLocks noChangeAspect="1"/>
          </p:cNvPicPr>
          <p:nvPr/>
        </p:nvPicPr>
        <p:blipFill rotWithShape="1">
          <a:blip r:embed="rId2"/>
          <a:srcRect r="27792" b="19122"/>
          <a:stretch/>
        </p:blipFill>
        <p:spPr>
          <a:xfrm>
            <a:off x="1173154" y="1615161"/>
            <a:ext cx="6096000" cy="4247317"/>
          </a:xfrm>
          <a:prstGeom prst="rect">
            <a:avLst/>
          </a:prstGeom>
        </p:spPr>
      </p:pic>
      <p:sp>
        <p:nvSpPr>
          <p:cNvPr id="7" name="文字方塊 6">
            <a:extLst>
              <a:ext uri="{FF2B5EF4-FFF2-40B4-BE49-F238E27FC236}">
                <a16:creationId xmlns="" xmlns:a16="http://schemas.microsoft.com/office/drawing/2014/main" id="{D1EA5692-3444-4D45-9E41-E2A9E3F6E863}"/>
              </a:ext>
            </a:extLst>
          </p:cNvPr>
          <p:cNvSpPr txBox="1"/>
          <p:nvPr/>
        </p:nvSpPr>
        <p:spPr>
          <a:xfrm>
            <a:off x="7446630" y="1572173"/>
            <a:ext cx="3749690" cy="4247317"/>
          </a:xfrm>
          <a:prstGeom prst="rect">
            <a:avLst/>
          </a:prstGeom>
          <a:noFill/>
        </p:spPr>
        <p:txBody>
          <a:bodyPr wrap="square" rtlCol="0">
            <a:spAutoFit/>
          </a:bodyPr>
          <a:lstStyle/>
          <a:p>
            <a:pPr marL="342900" indent="-342900">
              <a:buFont typeface="+mj-lt"/>
              <a:buAutoNum type="arabicPeriod"/>
            </a:pPr>
            <a:r>
              <a:rPr lang="zh-TW" altLang="en-US" sz="3000" dirty="0"/>
              <a:t>餐點價格低廉。</a:t>
            </a:r>
            <a:endParaRPr lang="en-US" altLang="zh-TW" sz="3000" dirty="0"/>
          </a:p>
          <a:p>
            <a:pPr marL="342900" indent="-342900">
              <a:buFont typeface="+mj-lt"/>
              <a:buAutoNum type="arabicPeriod"/>
            </a:pPr>
            <a:r>
              <a:rPr lang="zh-TW" altLang="en-US" sz="3000" dirty="0"/>
              <a:t>美味</a:t>
            </a:r>
            <a:r>
              <a:rPr lang="zh-TW" altLang="zh-TW" sz="3000" dirty="0"/>
              <a:t>。</a:t>
            </a:r>
            <a:endParaRPr lang="en-US" altLang="zh-TW" sz="3000" dirty="0"/>
          </a:p>
          <a:p>
            <a:pPr marL="342900" indent="-342900">
              <a:buFont typeface="+mj-lt"/>
              <a:buAutoNum type="arabicPeriod"/>
            </a:pPr>
            <a:r>
              <a:rPr lang="zh-TW" altLang="en-US" sz="3000" dirty="0"/>
              <a:t>有設計店家專屬網頁。</a:t>
            </a:r>
            <a:endParaRPr lang="en-US" altLang="zh-TW" sz="3000" dirty="0"/>
          </a:p>
          <a:p>
            <a:pPr marL="342900" indent="-342900">
              <a:buFont typeface="+mj-lt"/>
              <a:buAutoNum type="arabicPeriod"/>
            </a:pPr>
            <a:endParaRPr lang="en-US" altLang="zh-TW" sz="3000" dirty="0"/>
          </a:p>
          <a:p>
            <a:r>
              <a:rPr lang="zh-TW" altLang="en-US" sz="3000" dirty="0"/>
              <a:t>員工訓練及上餐速度改善</a:t>
            </a:r>
            <a:endParaRPr lang="en-US" altLang="zh-TW" sz="3000" dirty="0"/>
          </a:p>
          <a:p>
            <a:r>
              <a:rPr lang="zh-TW" altLang="en-US" sz="3000" dirty="0"/>
              <a:t>將會是本店非常大的威脅</a:t>
            </a:r>
            <a:endParaRPr lang="en-US" altLang="zh-TW" sz="3000" dirty="0"/>
          </a:p>
        </p:txBody>
      </p:sp>
      <p:sp>
        <p:nvSpPr>
          <p:cNvPr id="8" name="Rectangle 5">
            <a:extLst>
              <a:ext uri="{FF2B5EF4-FFF2-40B4-BE49-F238E27FC236}">
                <a16:creationId xmlns="" xmlns:a16="http://schemas.microsoft.com/office/drawing/2014/main" id="{36249CB9-9DE7-43A8-A4D9-F33477EECF3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5" name="標題 1">
            <a:extLst>
              <a:ext uri="{FF2B5EF4-FFF2-40B4-BE49-F238E27FC236}">
                <a16:creationId xmlns="" xmlns:a16="http://schemas.microsoft.com/office/drawing/2014/main" id="{3080B07A-BF1D-4620-8062-7810DED6E516}"/>
              </a:ext>
            </a:extLst>
          </p:cNvPr>
          <p:cNvSpPr txBox="1">
            <a:spLocks/>
          </p:cNvSpPr>
          <p:nvPr/>
        </p:nvSpPr>
        <p:spPr>
          <a:xfrm>
            <a:off x="0" y="6039318"/>
            <a:ext cx="8442311" cy="6576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zh-TW" sz="2000" dirty="0"/>
              <a:t>貝司特早午餐</a:t>
            </a:r>
            <a:r>
              <a:rPr lang="en-US" altLang="zh-TW" sz="2000" dirty="0"/>
              <a:t>(850</a:t>
            </a:r>
            <a:r>
              <a:rPr lang="zh-TW" altLang="zh-TW" sz="2000" dirty="0"/>
              <a:t>公尺</a:t>
            </a:r>
            <a:r>
              <a:rPr lang="en-US" altLang="zh-TW" sz="2000" dirty="0"/>
              <a:t>)</a:t>
            </a:r>
          </a:p>
          <a:p>
            <a:pPr algn="ctr"/>
            <a:r>
              <a:rPr lang="zh-TW" altLang="zh-TW" sz="2000" dirty="0"/>
              <a:t>台中市西屯區福聯街</a:t>
            </a:r>
            <a:r>
              <a:rPr lang="en-US" altLang="zh-TW" sz="2000" dirty="0"/>
              <a:t>67</a:t>
            </a:r>
            <a:r>
              <a:rPr lang="zh-TW" altLang="zh-TW" sz="2000" dirty="0"/>
              <a:t>號</a:t>
            </a:r>
            <a:endParaRPr lang="zh-TW" altLang="en-US" sz="2000" dirty="0"/>
          </a:p>
        </p:txBody>
      </p:sp>
    </p:spTree>
    <p:extLst>
      <p:ext uri="{BB962C8B-B14F-4D97-AF65-F5344CB8AC3E}">
        <p14:creationId xmlns:p14="http://schemas.microsoft.com/office/powerpoint/2010/main" val="15923062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 xmlns:a16="http://schemas.microsoft.com/office/drawing/2014/main" id="{D1EA5692-3444-4D45-9E41-E2A9E3F6E863}"/>
              </a:ext>
            </a:extLst>
          </p:cNvPr>
          <p:cNvSpPr txBox="1"/>
          <p:nvPr/>
        </p:nvSpPr>
        <p:spPr>
          <a:xfrm>
            <a:off x="7395992" y="1215823"/>
            <a:ext cx="3749690" cy="4708981"/>
          </a:xfrm>
          <a:prstGeom prst="rect">
            <a:avLst/>
          </a:prstGeom>
          <a:noFill/>
        </p:spPr>
        <p:txBody>
          <a:bodyPr wrap="square" rtlCol="0">
            <a:spAutoFit/>
          </a:bodyPr>
          <a:lstStyle/>
          <a:p>
            <a:pPr marL="342900" indent="-342900">
              <a:buFont typeface="+mj-lt"/>
              <a:buAutoNum type="arabicPeriod"/>
            </a:pPr>
            <a:r>
              <a:rPr lang="zh-TW" altLang="zh-TW" sz="3000" dirty="0"/>
              <a:t>正面評價多</a:t>
            </a:r>
            <a:r>
              <a:rPr lang="zh-TW" altLang="en-US" sz="3000" dirty="0"/>
              <a:t>。</a:t>
            </a:r>
            <a:endParaRPr lang="en-US" altLang="zh-TW" sz="3000" dirty="0"/>
          </a:p>
          <a:p>
            <a:pPr marL="342900" indent="-342900">
              <a:buFont typeface="+mj-lt"/>
              <a:buAutoNum type="arabicPeriod"/>
            </a:pPr>
            <a:r>
              <a:rPr lang="zh-TW" altLang="zh-TW" sz="3000" dirty="0"/>
              <a:t>送餐速度快。</a:t>
            </a:r>
            <a:endParaRPr lang="en-US" altLang="zh-TW" sz="3000" dirty="0"/>
          </a:p>
          <a:p>
            <a:pPr marL="342900" indent="-342900">
              <a:buFont typeface="+mj-lt"/>
              <a:buAutoNum type="arabicPeriod"/>
            </a:pPr>
            <a:r>
              <a:rPr lang="zh-TW" altLang="zh-TW" sz="3000" dirty="0"/>
              <a:t>餐點價格低</a:t>
            </a:r>
            <a:r>
              <a:rPr lang="zh-TW" altLang="en-US" sz="3000" dirty="0"/>
              <a:t>。</a:t>
            </a:r>
            <a:endParaRPr lang="en-US" altLang="zh-TW" sz="3000" dirty="0"/>
          </a:p>
          <a:p>
            <a:pPr marL="342900" indent="-342900">
              <a:buFont typeface="+mj-lt"/>
              <a:buAutoNum type="arabicPeriod"/>
            </a:pPr>
            <a:r>
              <a:rPr lang="zh-TW" altLang="zh-TW" sz="3000" dirty="0"/>
              <a:t>採用連鎖加盟擁有多家分店</a:t>
            </a:r>
            <a:endParaRPr lang="en-US" altLang="zh-TW" sz="3000" dirty="0"/>
          </a:p>
          <a:p>
            <a:pPr marL="342900" indent="-342900">
              <a:buFont typeface="+mj-lt"/>
              <a:buAutoNum type="arabicPeriod"/>
            </a:pPr>
            <a:endParaRPr lang="en-US" altLang="zh-TW" sz="3000" dirty="0"/>
          </a:p>
          <a:p>
            <a:r>
              <a:rPr lang="zh-TW" altLang="zh-TW" sz="3000" dirty="0"/>
              <a:t>若能改善員工態度不佳的問題</a:t>
            </a:r>
            <a:endParaRPr lang="en-US" altLang="zh-TW" sz="3000" dirty="0"/>
          </a:p>
          <a:p>
            <a:r>
              <a:rPr lang="zh-TW" altLang="en-US" sz="3000" dirty="0"/>
              <a:t>將會是本店非常大的威脅</a:t>
            </a:r>
            <a:endParaRPr lang="en-US" altLang="zh-TW" sz="3000" dirty="0"/>
          </a:p>
        </p:txBody>
      </p:sp>
      <p:sp>
        <p:nvSpPr>
          <p:cNvPr id="8" name="Rectangle 5">
            <a:extLst>
              <a:ext uri="{FF2B5EF4-FFF2-40B4-BE49-F238E27FC236}">
                <a16:creationId xmlns="" xmlns:a16="http://schemas.microsoft.com/office/drawing/2014/main" id="{36249CB9-9DE7-43A8-A4D9-F33477EECF3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pic>
        <p:nvPicPr>
          <p:cNvPr id="4" name="圖片 3">
            <a:extLst>
              <a:ext uri="{FF2B5EF4-FFF2-40B4-BE49-F238E27FC236}">
                <a16:creationId xmlns="" xmlns:a16="http://schemas.microsoft.com/office/drawing/2014/main" id="{928C8AAC-2028-4756-B7E1-F50C299C70D1}"/>
              </a:ext>
            </a:extLst>
          </p:cNvPr>
          <p:cNvPicPr>
            <a:picLocks noChangeAspect="1"/>
          </p:cNvPicPr>
          <p:nvPr/>
        </p:nvPicPr>
        <p:blipFill rotWithShape="1">
          <a:blip r:embed="rId2"/>
          <a:srcRect l="11573" r="14968"/>
          <a:stretch/>
        </p:blipFill>
        <p:spPr>
          <a:xfrm>
            <a:off x="1254434" y="944556"/>
            <a:ext cx="5933440" cy="5251516"/>
          </a:xfrm>
          <a:prstGeom prst="rect">
            <a:avLst/>
          </a:prstGeom>
        </p:spPr>
      </p:pic>
      <p:sp>
        <p:nvSpPr>
          <p:cNvPr id="10" name="標題 1">
            <a:extLst>
              <a:ext uri="{FF2B5EF4-FFF2-40B4-BE49-F238E27FC236}">
                <a16:creationId xmlns="" xmlns:a16="http://schemas.microsoft.com/office/drawing/2014/main" id="{E8136F6A-0C17-460C-B616-DD63E275C5D9}"/>
              </a:ext>
            </a:extLst>
          </p:cNvPr>
          <p:cNvSpPr txBox="1">
            <a:spLocks/>
          </p:cNvSpPr>
          <p:nvPr/>
        </p:nvSpPr>
        <p:spPr>
          <a:xfrm>
            <a:off x="-1" y="6232358"/>
            <a:ext cx="8442311" cy="6576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000" dirty="0"/>
              <a:t>早安廚房總店</a:t>
            </a:r>
            <a:r>
              <a:rPr lang="en-US" altLang="zh-TW" sz="2000" dirty="0"/>
              <a:t>(550</a:t>
            </a:r>
            <a:r>
              <a:rPr lang="zh-TW" altLang="en-US" sz="2000" dirty="0"/>
              <a:t>公尺</a:t>
            </a:r>
            <a:r>
              <a:rPr lang="en-US" altLang="zh-TW" sz="2000" dirty="0"/>
              <a:t>)</a:t>
            </a:r>
          </a:p>
          <a:p>
            <a:pPr algn="ctr"/>
            <a:r>
              <a:rPr lang="zh-TW" altLang="en-US" sz="2000" dirty="0"/>
              <a:t>台中市西屯路三段</a:t>
            </a:r>
            <a:r>
              <a:rPr lang="en-US" altLang="zh-TW" sz="2000" dirty="0"/>
              <a:t>164-22</a:t>
            </a:r>
            <a:r>
              <a:rPr lang="zh-TW" altLang="en-US" sz="2000" dirty="0"/>
              <a:t>號</a:t>
            </a:r>
          </a:p>
        </p:txBody>
      </p:sp>
      <p:sp>
        <p:nvSpPr>
          <p:cNvPr id="11" name="標題 1">
            <a:extLst>
              <a:ext uri="{FF2B5EF4-FFF2-40B4-BE49-F238E27FC236}">
                <a16:creationId xmlns="" xmlns:a16="http://schemas.microsoft.com/office/drawing/2014/main" id="{3850B67F-A853-4AA0-BD15-BAB6B60224DE}"/>
              </a:ext>
            </a:extLst>
          </p:cNvPr>
          <p:cNvSpPr>
            <a:spLocks noGrp="1"/>
          </p:cNvSpPr>
          <p:nvPr>
            <p:ph type="title"/>
          </p:nvPr>
        </p:nvSpPr>
        <p:spPr>
          <a:xfrm>
            <a:off x="838200" y="262816"/>
            <a:ext cx="10515600" cy="1089529"/>
          </a:xfrm>
          <a:noFill/>
        </p:spPr>
        <p:txBody>
          <a:bodyPr wrap="square" rtlCol="0">
            <a:spAutoFit/>
          </a:bodyPr>
          <a:lstStyle/>
          <a:p>
            <a:pPr algn="ctr"/>
            <a:r>
              <a:rPr lang="zh-TW" altLang="en-US" sz="3600" dirty="0">
                <a:solidFill>
                  <a:srgbClr val="3F8B6F"/>
                </a:solidFill>
                <a:latin typeface="+mn-lt"/>
                <a:ea typeface="+mn-ea"/>
                <a:cs typeface="+mn-cs"/>
              </a:rPr>
              <a:t>周圍淺在威脅</a:t>
            </a:r>
            <a:r>
              <a:rPr lang="en-US" altLang="zh-TW" sz="3600" dirty="0">
                <a:solidFill>
                  <a:srgbClr val="3F8B6F"/>
                </a:solidFill>
                <a:latin typeface="+mn-lt"/>
                <a:ea typeface="+mn-ea"/>
                <a:cs typeface="+mn-cs"/>
              </a:rPr>
              <a:t/>
            </a:r>
            <a:br>
              <a:rPr lang="en-US" altLang="zh-TW" sz="3600" dirty="0">
                <a:solidFill>
                  <a:srgbClr val="3F8B6F"/>
                </a:solidFill>
                <a:latin typeface="+mn-lt"/>
                <a:ea typeface="+mn-ea"/>
                <a:cs typeface="+mn-cs"/>
              </a:rPr>
            </a:br>
            <a:endParaRPr lang="zh-TW" altLang="en-US" sz="3600" dirty="0">
              <a:solidFill>
                <a:srgbClr val="3F8B6F"/>
              </a:solidFill>
              <a:latin typeface="+mn-lt"/>
              <a:ea typeface="+mn-ea"/>
              <a:cs typeface="+mn-cs"/>
            </a:endParaRPr>
          </a:p>
        </p:txBody>
      </p:sp>
    </p:spTree>
    <p:extLst>
      <p:ext uri="{BB962C8B-B14F-4D97-AF65-F5344CB8AC3E}">
        <p14:creationId xmlns:p14="http://schemas.microsoft.com/office/powerpoint/2010/main" val="32141184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zh-TW" sz="4400" dirty="0"/>
              <a:t>前言</a:t>
            </a:r>
            <a:endParaRPr lang="en-GB" altLang="zh-CN" sz="4400" dirty="0">
              <a:solidFill>
                <a:srgbClr val="404040"/>
              </a:solidFill>
              <a:cs typeface="+mn-ea"/>
              <a:sym typeface="+mn-lt"/>
            </a:endParaRPr>
          </a:p>
        </p:txBody>
      </p:sp>
      <p:grpSp>
        <p:nvGrpSpPr>
          <p:cNvPr id="8" name="组合 7">
            <a:extLst>
              <a:ext uri="{FF2B5EF4-FFF2-40B4-BE49-F238E27FC236}">
                <a16:creationId xmlns=""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1</a:t>
              </a:r>
              <a:endParaRPr lang="zh-CN" altLang="en-US" sz="8800" dirty="0">
                <a:solidFill>
                  <a:schemeClr val="bg1"/>
                </a:solidFill>
                <a:cs typeface="+mn-ea"/>
                <a:sym typeface="+mn-lt"/>
              </a:endParaRPr>
            </a:p>
          </p:txBody>
        </p:sp>
      </p:grpSp>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6" descr="图片包含 美食, 香蕉, 盘子, 水果&#10;&#10;已生成极高可信度的说明">
            <a:extLst>
              <a:ext uri="{FF2B5EF4-FFF2-40B4-BE49-F238E27FC236}">
                <a16:creationId xmlns="" xmlns:a16="http://schemas.microsoft.com/office/drawing/2014/main" id="{A084C7A5-A77B-4EE8-8BC1-2EB14C1A0EB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8" name="图片 28" descr="图片包含 蛋糕, 室内, 餐桌, 巧克力&#10;&#10;已生成极高可信度的说明">
            <a:extLst>
              <a:ext uri="{FF2B5EF4-FFF2-40B4-BE49-F238E27FC236}">
                <a16:creationId xmlns="" xmlns:a16="http://schemas.microsoft.com/office/drawing/2014/main" id="{ECCB757E-7EC6-4DB9-B3BD-AD01262F295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848229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 xmlns:a16="http://schemas.microsoft.com/office/drawing/2014/main" id="{04375BB3-32CD-40F5-B1CA-66E9C4E9D976}"/>
              </a:ext>
            </a:extLst>
          </p:cNvPr>
          <p:cNvSpPr txBox="1"/>
          <p:nvPr/>
        </p:nvSpPr>
        <p:spPr>
          <a:xfrm>
            <a:off x="6831315" y="1352345"/>
            <a:ext cx="3749690" cy="4247317"/>
          </a:xfrm>
          <a:prstGeom prst="rect">
            <a:avLst/>
          </a:prstGeom>
          <a:noFill/>
        </p:spPr>
        <p:txBody>
          <a:bodyPr wrap="square" rtlCol="0">
            <a:spAutoFit/>
          </a:bodyPr>
          <a:lstStyle/>
          <a:p>
            <a:pPr marL="342900" indent="-342900">
              <a:buFont typeface="+mj-lt"/>
              <a:buAutoNum type="arabicPeriod"/>
            </a:pPr>
            <a:r>
              <a:rPr lang="zh-TW" altLang="zh-TW" sz="3000" dirty="0"/>
              <a:t>正面評價多</a:t>
            </a:r>
            <a:r>
              <a:rPr lang="zh-TW" altLang="en-US" sz="3000" dirty="0"/>
              <a:t>。</a:t>
            </a:r>
            <a:endParaRPr lang="en-US" altLang="zh-TW" sz="3000" dirty="0"/>
          </a:p>
          <a:p>
            <a:pPr marL="342900" indent="-342900">
              <a:buFont typeface="+mj-lt"/>
              <a:buAutoNum type="arabicPeriod"/>
            </a:pPr>
            <a:r>
              <a:rPr lang="zh-TW" altLang="zh-TW" sz="3000" dirty="0"/>
              <a:t>餐點價格低</a:t>
            </a:r>
            <a:r>
              <a:rPr lang="zh-TW" altLang="en-US" sz="3000" dirty="0"/>
              <a:t>。</a:t>
            </a:r>
            <a:endParaRPr lang="en-US" altLang="zh-TW" sz="3000" dirty="0"/>
          </a:p>
          <a:p>
            <a:pPr marL="342900" indent="-342900">
              <a:buFont typeface="+mj-lt"/>
              <a:buAutoNum type="arabicPeriod"/>
            </a:pPr>
            <a:r>
              <a:rPr lang="zh-TW" altLang="zh-TW" sz="3000" dirty="0"/>
              <a:t>採用連鎖加盟擁有多家分店</a:t>
            </a:r>
            <a:endParaRPr lang="en-US" altLang="zh-TW" sz="3000" dirty="0"/>
          </a:p>
          <a:p>
            <a:pPr marL="342900" indent="-342900">
              <a:buFont typeface="+mj-lt"/>
              <a:buAutoNum type="arabicPeriod"/>
            </a:pPr>
            <a:endParaRPr lang="en-US" altLang="zh-TW" sz="3000" dirty="0"/>
          </a:p>
          <a:p>
            <a:r>
              <a:rPr lang="zh-TW" altLang="zh-TW" sz="3000" dirty="0"/>
              <a:t>若能改善員工態度不佳的問題</a:t>
            </a:r>
            <a:endParaRPr lang="en-US" altLang="zh-TW" sz="3000" dirty="0"/>
          </a:p>
          <a:p>
            <a:r>
              <a:rPr lang="zh-TW" altLang="en-US" sz="3000" dirty="0"/>
              <a:t>將會是本店非常大的威脅</a:t>
            </a:r>
            <a:endParaRPr lang="en-US" altLang="zh-TW" sz="3000" dirty="0"/>
          </a:p>
        </p:txBody>
      </p:sp>
      <p:sp>
        <p:nvSpPr>
          <p:cNvPr id="10" name="標題 1">
            <a:extLst>
              <a:ext uri="{FF2B5EF4-FFF2-40B4-BE49-F238E27FC236}">
                <a16:creationId xmlns="" xmlns:a16="http://schemas.microsoft.com/office/drawing/2014/main" id="{F4E6C244-EB41-400A-8102-713BCFF07A64}"/>
              </a:ext>
            </a:extLst>
          </p:cNvPr>
          <p:cNvSpPr txBox="1">
            <a:spLocks/>
          </p:cNvSpPr>
          <p:nvPr/>
        </p:nvSpPr>
        <p:spPr>
          <a:xfrm>
            <a:off x="-1" y="6232358"/>
            <a:ext cx="8442311" cy="6576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000" dirty="0"/>
              <a:t>Waiting Coffee/</a:t>
            </a:r>
            <a:r>
              <a:rPr lang="zh-TW" altLang="en-US" sz="2000" dirty="0"/>
              <a:t>等待咖啡早午餐輕食</a:t>
            </a:r>
            <a:r>
              <a:rPr lang="en-US" altLang="zh-TW" sz="2000" dirty="0"/>
              <a:t>(1.2</a:t>
            </a:r>
            <a:r>
              <a:rPr lang="zh-TW" altLang="en-US" sz="2000" dirty="0"/>
              <a:t>公里</a:t>
            </a:r>
            <a:r>
              <a:rPr lang="en-US" altLang="zh-TW" sz="2000" dirty="0"/>
              <a:t>)</a:t>
            </a:r>
          </a:p>
          <a:p>
            <a:pPr algn="ctr"/>
            <a:r>
              <a:rPr lang="zh-TW" altLang="en-US" sz="2000" dirty="0"/>
              <a:t>台中市西屯區永福路</a:t>
            </a:r>
            <a:r>
              <a:rPr lang="en-US" altLang="zh-TW" sz="2000" dirty="0"/>
              <a:t>182</a:t>
            </a:r>
            <a:r>
              <a:rPr lang="zh-TW" altLang="en-US" sz="2000" dirty="0"/>
              <a:t>巷</a:t>
            </a:r>
            <a:r>
              <a:rPr lang="en-US" altLang="zh-TW" sz="2000" dirty="0"/>
              <a:t>3</a:t>
            </a:r>
            <a:r>
              <a:rPr lang="zh-TW" altLang="en-US" sz="2000" dirty="0"/>
              <a:t>號</a:t>
            </a:r>
          </a:p>
        </p:txBody>
      </p:sp>
      <p:pic>
        <p:nvPicPr>
          <p:cNvPr id="5" name="圖片 4">
            <a:extLst>
              <a:ext uri="{FF2B5EF4-FFF2-40B4-BE49-F238E27FC236}">
                <a16:creationId xmlns="" xmlns:a16="http://schemas.microsoft.com/office/drawing/2014/main" id="{C56626F4-1C84-4CE5-A201-954E0654584A}"/>
              </a:ext>
            </a:extLst>
          </p:cNvPr>
          <p:cNvPicPr>
            <a:picLocks noChangeAspect="1"/>
          </p:cNvPicPr>
          <p:nvPr/>
        </p:nvPicPr>
        <p:blipFill rotWithShape="1">
          <a:blip r:embed="rId2">
            <a:extLst>
              <a:ext uri="{28A0092B-C50C-407E-A947-70E740481C1C}">
                <a14:useLocalDpi xmlns:a14="http://schemas.microsoft.com/office/drawing/2010/main" val="0"/>
              </a:ext>
            </a:extLst>
          </a:blip>
          <a:srcRect b="41279"/>
          <a:stretch/>
        </p:blipFill>
        <p:spPr>
          <a:xfrm>
            <a:off x="1867430" y="1097589"/>
            <a:ext cx="4707448" cy="5025879"/>
          </a:xfrm>
          <a:prstGeom prst="rect">
            <a:avLst/>
          </a:prstGeom>
        </p:spPr>
      </p:pic>
      <p:sp>
        <p:nvSpPr>
          <p:cNvPr id="11" name="標題 1">
            <a:extLst>
              <a:ext uri="{FF2B5EF4-FFF2-40B4-BE49-F238E27FC236}">
                <a16:creationId xmlns="" xmlns:a16="http://schemas.microsoft.com/office/drawing/2014/main" id="{FECEC3F0-48E4-4960-9026-BA25806B1B13}"/>
              </a:ext>
            </a:extLst>
          </p:cNvPr>
          <p:cNvSpPr>
            <a:spLocks noGrp="1"/>
          </p:cNvSpPr>
          <p:nvPr>
            <p:ph type="title"/>
          </p:nvPr>
        </p:nvSpPr>
        <p:spPr>
          <a:xfrm>
            <a:off x="838200" y="262816"/>
            <a:ext cx="10515600" cy="1089529"/>
          </a:xfrm>
          <a:noFill/>
        </p:spPr>
        <p:txBody>
          <a:bodyPr wrap="square" rtlCol="0">
            <a:spAutoFit/>
          </a:bodyPr>
          <a:lstStyle/>
          <a:p>
            <a:pPr algn="ctr"/>
            <a:r>
              <a:rPr lang="zh-TW" altLang="en-US" sz="3600" dirty="0">
                <a:solidFill>
                  <a:srgbClr val="3F8B6F"/>
                </a:solidFill>
                <a:latin typeface="+mn-lt"/>
                <a:ea typeface="+mn-ea"/>
                <a:cs typeface="+mn-cs"/>
              </a:rPr>
              <a:t>周圍淺在威脅</a:t>
            </a:r>
            <a:r>
              <a:rPr lang="en-US" altLang="zh-TW" sz="3600" dirty="0">
                <a:solidFill>
                  <a:srgbClr val="3F8B6F"/>
                </a:solidFill>
                <a:latin typeface="+mn-lt"/>
                <a:ea typeface="+mn-ea"/>
                <a:cs typeface="+mn-cs"/>
              </a:rPr>
              <a:t/>
            </a:r>
            <a:br>
              <a:rPr lang="en-US" altLang="zh-TW" sz="3600" dirty="0">
                <a:solidFill>
                  <a:srgbClr val="3F8B6F"/>
                </a:solidFill>
                <a:latin typeface="+mn-lt"/>
                <a:ea typeface="+mn-ea"/>
                <a:cs typeface="+mn-cs"/>
              </a:rPr>
            </a:br>
            <a:endParaRPr lang="zh-TW" altLang="en-US" sz="3600" dirty="0">
              <a:solidFill>
                <a:srgbClr val="3F8B6F"/>
              </a:solidFill>
              <a:latin typeface="+mn-lt"/>
              <a:ea typeface="+mn-ea"/>
              <a:cs typeface="+mn-cs"/>
            </a:endParaRPr>
          </a:p>
        </p:txBody>
      </p:sp>
    </p:spTree>
    <p:extLst>
      <p:ext uri="{BB962C8B-B14F-4D97-AF65-F5344CB8AC3E}">
        <p14:creationId xmlns:p14="http://schemas.microsoft.com/office/powerpoint/2010/main" val="14477935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5297864" y="289491"/>
            <a:ext cx="1596271" cy="646331"/>
          </a:xfrm>
          <a:prstGeom prst="rect">
            <a:avLst/>
          </a:prstGeom>
          <a:noFill/>
        </p:spPr>
        <p:txBody>
          <a:bodyPr wrap="none" rtlCol="0">
            <a:spAutoFit/>
          </a:bodyPr>
          <a:lstStyle/>
          <a:p>
            <a:r>
              <a:rPr lang="zh-TW" altLang="en-US" sz="3600" spc="30" dirty="0">
                <a:solidFill>
                  <a:srgbClr val="3F8B6F"/>
                </a:solidFill>
                <a:cs typeface="+mn-ea"/>
              </a:rPr>
              <a:t>行銷</a:t>
            </a:r>
            <a:r>
              <a:rPr lang="en-US" altLang="zh-TW" sz="3600" spc="30" dirty="0">
                <a:solidFill>
                  <a:srgbClr val="3F8B6F"/>
                </a:solidFill>
                <a:cs typeface="+mn-ea"/>
              </a:rPr>
              <a:t>4P</a:t>
            </a:r>
            <a:endParaRPr lang="zh-TW" altLang="en-US" sz="3600" spc="30" dirty="0">
              <a:solidFill>
                <a:srgbClr val="3F8B6F"/>
              </a:solidFill>
              <a:cs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1004808304"/>
              </p:ext>
            </p:extLst>
          </p:nvPr>
        </p:nvGraphicFramePr>
        <p:xfrm>
          <a:off x="1760292" y="1566853"/>
          <a:ext cx="8304960" cy="4632954"/>
        </p:xfrm>
        <a:graphic>
          <a:graphicData uri="http://schemas.openxmlformats.org/drawingml/2006/table">
            <a:tbl>
              <a:tblPr firstRow="1" bandRow="1">
                <a:tableStyleId>{16D9F66E-5EB9-4882-86FB-DCBF35E3C3E4}</a:tableStyleId>
              </a:tblPr>
              <a:tblGrid>
                <a:gridCol w="1435585">
                  <a:extLst>
                    <a:ext uri="{9D8B030D-6E8A-4147-A177-3AD203B41FA5}">
                      <a16:colId xmlns="" xmlns:a16="http://schemas.microsoft.com/office/drawing/2014/main" val="20000"/>
                    </a:ext>
                  </a:extLst>
                </a:gridCol>
                <a:gridCol w="6869375">
                  <a:extLst>
                    <a:ext uri="{9D8B030D-6E8A-4147-A177-3AD203B41FA5}">
                      <a16:colId xmlns="" xmlns:a16="http://schemas.microsoft.com/office/drawing/2014/main" val="20001"/>
                    </a:ext>
                  </a:extLst>
                </a:gridCol>
              </a:tblGrid>
              <a:tr h="1031482">
                <a:tc>
                  <a:txBody>
                    <a:bodyPr/>
                    <a:lstStyle/>
                    <a:p>
                      <a:pPr algn="ctr"/>
                      <a:endParaRPr lang="en-US" altLang="zh-TW" sz="1800" b="0" dirty="0">
                        <a:solidFill>
                          <a:schemeClr val="tx1"/>
                        </a:solidFill>
                        <a:effectLst/>
                        <a:latin typeface="+mn-ea"/>
                        <a:ea typeface="+mn-ea"/>
                        <a:cs typeface="Times New Roman" panose="02020603050405020304" pitchFamily="18" charset="0"/>
                      </a:endParaRPr>
                    </a:p>
                    <a:p>
                      <a:pPr algn="ctr"/>
                      <a:r>
                        <a:rPr lang="zh-TW" altLang="zh-TW" sz="1800" b="0" dirty="0">
                          <a:solidFill>
                            <a:schemeClr val="tx1"/>
                          </a:solidFill>
                          <a:effectLst/>
                          <a:latin typeface="+mn-ea"/>
                          <a:ea typeface="+mn-ea"/>
                          <a:cs typeface="Times New Roman" panose="02020603050405020304" pitchFamily="18" charset="0"/>
                        </a:rPr>
                        <a:t>產品</a:t>
                      </a:r>
                      <a:r>
                        <a:rPr lang="en-US" altLang="zh-TW" sz="1800" b="0" dirty="0">
                          <a:solidFill>
                            <a:schemeClr val="tx1"/>
                          </a:solidFill>
                          <a:effectLst/>
                          <a:latin typeface="+mn-ea"/>
                          <a:ea typeface="+mn-ea"/>
                          <a:cs typeface="Times New Roman" panose="02020603050405020304" pitchFamily="18" charset="0"/>
                        </a:rPr>
                        <a:t>(Product)</a:t>
                      </a:r>
                      <a:endParaRPr lang="zh-TW" altLang="en-US" b="0" dirty="0">
                        <a:solidFill>
                          <a:schemeClr val="tx1"/>
                        </a:solidFill>
                        <a:latin typeface="+mn-ea"/>
                        <a:ea typeface="+mn-ea"/>
                      </a:endParaRPr>
                    </a:p>
                  </a:txBody>
                  <a:tcPr/>
                </a:tc>
                <a:tc>
                  <a:txBody>
                    <a:bodyPr/>
                    <a:lstStyle/>
                    <a:p>
                      <a:r>
                        <a:rPr lang="zh-TW" altLang="en-US" b="0" dirty="0">
                          <a:latin typeface="+mn-ea"/>
                          <a:ea typeface="+mn-ea"/>
                        </a:rPr>
                        <a:t>近年來外食族增加，加上消費習慣的改變，大多數的民眾注重氣氛和精緻餐點，因此本店決定著重附加價值，提供多樣化且精緻的餐點和完美的用餐空間，讓顧客能有高品質的享受。</a:t>
                      </a:r>
                    </a:p>
                  </a:txBody>
                  <a:tcPr/>
                </a:tc>
                <a:extLst>
                  <a:ext uri="{0D108BD9-81ED-4DB2-BD59-A6C34878D82A}">
                    <a16:rowId xmlns="" xmlns:a16="http://schemas.microsoft.com/office/drawing/2014/main" val="10000"/>
                  </a:ext>
                </a:extLst>
              </a:tr>
              <a:tr h="1340926">
                <a:tc>
                  <a:txBody>
                    <a:bodyPr/>
                    <a:lstStyle/>
                    <a:p>
                      <a:pPr algn="ctr"/>
                      <a:endParaRPr lang="en-US" altLang="zh-TW" sz="1800" b="0" dirty="0">
                        <a:solidFill>
                          <a:schemeClr val="tx1"/>
                        </a:solidFill>
                        <a:effectLst/>
                        <a:latin typeface="+mn-ea"/>
                        <a:ea typeface="+mn-ea"/>
                        <a:cs typeface="Times New Roman" panose="02020603050405020304" pitchFamily="18" charset="0"/>
                      </a:endParaRPr>
                    </a:p>
                    <a:p>
                      <a:pPr algn="ctr"/>
                      <a:r>
                        <a:rPr lang="zh-TW" altLang="zh-TW" sz="1800" b="0" dirty="0">
                          <a:solidFill>
                            <a:schemeClr val="tx1"/>
                          </a:solidFill>
                          <a:effectLst/>
                          <a:latin typeface="+mn-ea"/>
                          <a:ea typeface="+mn-ea"/>
                          <a:cs typeface="Times New Roman" panose="02020603050405020304" pitchFamily="18" charset="0"/>
                        </a:rPr>
                        <a:t>價格</a:t>
                      </a:r>
                      <a:endParaRPr lang="en-US" altLang="zh-TW" sz="1800" b="0" dirty="0">
                        <a:solidFill>
                          <a:schemeClr val="tx1"/>
                        </a:solidFill>
                        <a:effectLst/>
                        <a:latin typeface="+mn-ea"/>
                        <a:ea typeface="+mn-ea"/>
                        <a:cs typeface="Times New Roman" panose="02020603050405020304" pitchFamily="18" charset="0"/>
                      </a:endParaRPr>
                    </a:p>
                    <a:p>
                      <a:pPr algn="ctr"/>
                      <a:r>
                        <a:rPr lang="en-US" altLang="zh-TW" sz="1800" b="0" dirty="0">
                          <a:solidFill>
                            <a:schemeClr val="tx1"/>
                          </a:solidFill>
                          <a:effectLst/>
                          <a:latin typeface="+mn-ea"/>
                          <a:ea typeface="+mn-ea"/>
                          <a:cs typeface="Times New Roman" panose="02020603050405020304" pitchFamily="18" charset="0"/>
                        </a:rPr>
                        <a:t>(Price)</a:t>
                      </a:r>
                      <a:endParaRPr lang="zh-TW" altLang="en-US" b="0" dirty="0">
                        <a:solidFill>
                          <a:schemeClr val="tx1"/>
                        </a:solidFill>
                        <a:latin typeface="+mn-ea"/>
                        <a:ea typeface="+mn-ea"/>
                      </a:endParaRPr>
                    </a:p>
                  </a:txBody>
                  <a:tcPr>
                    <a:solidFill>
                      <a:srgbClr val="D5E3CF"/>
                    </a:solidFill>
                  </a:tcPr>
                </a:tc>
                <a:tc>
                  <a:txBody>
                    <a:bodyPr/>
                    <a:lstStyle/>
                    <a:p>
                      <a:r>
                        <a:rPr lang="zh-TW" altLang="en-US" b="0" dirty="0">
                          <a:latin typeface="+mn-ea"/>
                          <a:ea typeface="+mn-ea"/>
                        </a:rPr>
                        <a:t>經由</a:t>
                      </a:r>
                      <a:r>
                        <a:rPr lang="en-US" altLang="zh-TW" b="0" dirty="0">
                          <a:latin typeface="+mn-ea"/>
                          <a:ea typeface="+mn-ea"/>
                        </a:rPr>
                        <a:t>368</a:t>
                      </a:r>
                      <a:r>
                        <a:rPr lang="zh-TW" altLang="en-US" b="0" dirty="0">
                          <a:latin typeface="+mn-ea"/>
                          <a:ea typeface="+mn-ea"/>
                        </a:rPr>
                        <a:t>份問卷調查</a:t>
                      </a:r>
                      <a:r>
                        <a:rPr lang="en-US" altLang="zh-TW" b="0" dirty="0">
                          <a:latin typeface="+mn-ea"/>
                          <a:ea typeface="+mn-ea"/>
                        </a:rPr>
                        <a:t>(</a:t>
                      </a:r>
                      <a:r>
                        <a:rPr lang="zh-TW" altLang="en-US" b="0" dirty="0">
                          <a:latin typeface="+mn-ea"/>
                          <a:ea typeface="+mn-ea"/>
                        </a:rPr>
                        <a:t>大多是學生族群</a:t>
                      </a:r>
                      <a:r>
                        <a:rPr lang="en-US" altLang="zh-TW" b="0" dirty="0">
                          <a:latin typeface="+mn-ea"/>
                          <a:ea typeface="+mn-ea"/>
                        </a:rPr>
                        <a:t>)</a:t>
                      </a:r>
                      <a:r>
                        <a:rPr lang="zh-TW" altLang="en-US" b="0" dirty="0">
                          <a:latin typeface="+mn-ea"/>
                          <a:ea typeface="+mn-ea"/>
                        </a:rPr>
                        <a:t>，分析出消費者的接受價格為</a:t>
                      </a:r>
                      <a:r>
                        <a:rPr lang="en-US" altLang="zh-TW" b="0" dirty="0">
                          <a:latin typeface="+mn-ea"/>
                          <a:ea typeface="+mn-ea"/>
                        </a:rPr>
                        <a:t>50~200</a:t>
                      </a:r>
                      <a:r>
                        <a:rPr lang="zh-TW" altLang="en-US" b="0" dirty="0">
                          <a:latin typeface="+mn-ea"/>
                          <a:ea typeface="+mn-ea"/>
                        </a:rPr>
                        <a:t>元之間，本店希望能將價格控制在此區間，並選擇畸零定價法，將多數餐點</a:t>
                      </a:r>
                      <a:r>
                        <a:rPr lang="en-US" altLang="zh-TW" b="0" dirty="0">
                          <a:latin typeface="+mn-ea"/>
                          <a:ea typeface="+mn-ea"/>
                        </a:rPr>
                        <a:t>/</a:t>
                      </a:r>
                      <a:r>
                        <a:rPr lang="zh-TW" altLang="en-US" b="0" dirty="0">
                          <a:latin typeface="+mn-ea"/>
                          <a:ea typeface="+mn-ea"/>
                        </a:rPr>
                        <a:t>套餐價格訂為</a:t>
                      </a:r>
                      <a:r>
                        <a:rPr lang="en-US" altLang="zh-TW" b="0" dirty="0">
                          <a:latin typeface="+mn-ea"/>
                          <a:ea typeface="+mn-ea"/>
                        </a:rPr>
                        <a:t>89</a:t>
                      </a:r>
                      <a:r>
                        <a:rPr lang="zh-TW" altLang="en-US" b="0" dirty="0">
                          <a:latin typeface="+mn-ea"/>
                          <a:ea typeface="+mn-ea"/>
                        </a:rPr>
                        <a:t>、</a:t>
                      </a:r>
                      <a:r>
                        <a:rPr lang="en-US" altLang="zh-TW" b="0" dirty="0">
                          <a:latin typeface="+mn-ea"/>
                          <a:ea typeface="+mn-ea"/>
                        </a:rPr>
                        <a:t>139</a:t>
                      </a:r>
                      <a:r>
                        <a:rPr lang="zh-TW" altLang="en-US" b="0" dirty="0">
                          <a:latin typeface="+mn-ea"/>
                          <a:ea typeface="+mn-ea"/>
                        </a:rPr>
                        <a:t>、</a:t>
                      </a:r>
                      <a:r>
                        <a:rPr lang="en-US" altLang="zh-TW" b="0" dirty="0">
                          <a:latin typeface="+mn-ea"/>
                          <a:ea typeface="+mn-ea"/>
                        </a:rPr>
                        <a:t>189</a:t>
                      </a:r>
                      <a:r>
                        <a:rPr lang="zh-TW" altLang="en-US" b="0" dirty="0">
                          <a:latin typeface="+mn-ea"/>
                          <a:ea typeface="+mn-ea"/>
                        </a:rPr>
                        <a:t>，希望能藉此吸引消費者。</a:t>
                      </a:r>
                    </a:p>
                  </a:txBody>
                  <a:tcPr/>
                </a:tc>
                <a:extLst>
                  <a:ext uri="{0D108BD9-81ED-4DB2-BD59-A6C34878D82A}">
                    <a16:rowId xmlns="" xmlns:a16="http://schemas.microsoft.com/office/drawing/2014/main" val="10001"/>
                  </a:ext>
                </a:extLst>
              </a:tr>
              <a:tr h="1519707">
                <a:tc>
                  <a:txBody>
                    <a:bodyPr/>
                    <a:lstStyle/>
                    <a:p>
                      <a:pPr algn="ctr"/>
                      <a:endParaRPr lang="en-US" altLang="zh-TW" sz="1800" dirty="0">
                        <a:solidFill>
                          <a:schemeClr val="tx1"/>
                        </a:solidFill>
                        <a:effectLst/>
                        <a:latin typeface="+mn-ea"/>
                        <a:ea typeface="+mn-ea"/>
                        <a:cs typeface="Times New Roman" panose="02020603050405020304" pitchFamily="18" charset="0"/>
                      </a:endParaRPr>
                    </a:p>
                    <a:p>
                      <a:pPr algn="ctr"/>
                      <a:r>
                        <a:rPr lang="zh-TW" altLang="zh-TW" sz="1800" dirty="0">
                          <a:solidFill>
                            <a:schemeClr val="tx1"/>
                          </a:solidFill>
                          <a:effectLst/>
                          <a:latin typeface="+mn-ea"/>
                          <a:ea typeface="+mn-ea"/>
                          <a:cs typeface="Times New Roman" panose="02020603050405020304" pitchFamily="18" charset="0"/>
                        </a:rPr>
                        <a:t>推廣</a:t>
                      </a:r>
                      <a:r>
                        <a:rPr lang="en-US" altLang="zh-TW" sz="1800" dirty="0">
                          <a:solidFill>
                            <a:schemeClr val="tx1"/>
                          </a:solidFill>
                          <a:effectLst/>
                          <a:latin typeface="+mn-ea"/>
                          <a:ea typeface="+mn-ea"/>
                          <a:cs typeface="Times New Roman" panose="02020603050405020304" pitchFamily="18" charset="0"/>
                        </a:rPr>
                        <a:t>(Promotion)</a:t>
                      </a:r>
                      <a:endParaRPr lang="zh-TW" altLang="en-US" dirty="0">
                        <a:solidFill>
                          <a:schemeClr val="tx1"/>
                        </a:solidFill>
                        <a:latin typeface="+mn-ea"/>
                        <a:ea typeface="+mn-ea"/>
                      </a:endParaRPr>
                    </a:p>
                  </a:txBody>
                  <a:tcPr/>
                </a:tc>
                <a:tc>
                  <a:txBody>
                    <a:bodyPr/>
                    <a:lstStyle/>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推出優惠活動。</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與網紅、網美合作。</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用心經營臉書粉絲團。</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應用資管系所學，打造美觀且實用的土撥鼠早午餐網頁。</a:t>
                      </a:r>
                      <a:endParaRPr lang="zh-TW" altLang="zh-TW" sz="1600" b="0" kern="100" dirty="0">
                        <a:effectLst/>
                        <a:latin typeface="+mn-ea"/>
                        <a:ea typeface="+mn-ea"/>
                        <a:cs typeface="Times New Roman" panose="02020603050405020304" pitchFamily="18" charset="0"/>
                      </a:endParaRPr>
                    </a:p>
                    <a:p>
                      <a:pPr marL="342900" lvl="0" indent="-342900" algn="just" hangingPunct="0">
                        <a:spcAft>
                          <a:spcPts val="0"/>
                        </a:spcAft>
                        <a:buFont typeface="+mj-lt"/>
                        <a:buAutoNum type="arabicParenBoth"/>
                      </a:pPr>
                      <a:r>
                        <a:rPr lang="zh-TW" altLang="zh-TW" sz="1800" b="0" kern="100" dirty="0">
                          <a:effectLst/>
                          <a:latin typeface="+mn-ea"/>
                          <a:ea typeface="+mn-ea"/>
                          <a:cs typeface="Times New Roman" panose="02020603050405020304" pitchFamily="18" charset="0"/>
                        </a:rPr>
                        <a:t>推出特色餐點，吸引媒體報導，打響知名度。</a:t>
                      </a:r>
                      <a:endParaRPr lang="zh-TW" altLang="zh-TW" sz="1600" b="0" kern="100" dirty="0">
                        <a:effectLst/>
                        <a:latin typeface="+mn-ea"/>
                        <a:ea typeface="+mn-ea"/>
                        <a:cs typeface="Times New Roman" panose="02020603050405020304" pitchFamily="18" charset="0"/>
                      </a:endParaRPr>
                    </a:p>
                  </a:txBody>
                  <a:tcPr/>
                </a:tc>
                <a:extLst>
                  <a:ext uri="{0D108BD9-81ED-4DB2-BD59-A6C34878D82A}">
                    <a16:rowId xmlns="" xmlns:a16="http://schemas.microsoft.com/office/drawing/2014/main" val="10002"/>
                  </a:ext>
                </a:extLst>
              </a:tr>
              <a:tr h="740839">
                <a:tc>
                  <a:txBody>
                    <a:bodyPr/>
                    <a:lstStyle/>
                    <a:p>
                      <a:pPr algn="ctr"/>
                      <a:r>
                        <a:rPr lang="zh-TW" altLang="zh-TW" sz="1800" dirty="0">
                          <a:solidFill>
                            <a:schemeClr val="tx1"/>
                          </a:solidFill>
                          <a:effectLst/>
                          <a:latin typeface="+mn-ea"/>
                          <a:ea typeface="+mn-ea"/>
                          <a:cs typeface="Times New Roman" panose="02020603050405020304" pitchFamily="18" charset="0"/>
                        </a:rPr>
                        <a:t>通路</a:t>
                      </a:r>
                      <a:endParaRPr lang="en-US" altLang="zh-TW" sz="1800" dirty="0">
                        <a:solidFill>
                          <a:schemeClr val="tx1"/>
                        </a:solidFill>
                        <a:effectLst/>
                        <a:latin typeface="+mn-ea"/>
                        <a:ea typeface="+mn-ea"/>
                        <a:cs typeface="Times New Roman" panose="02020603050405020304" pitchFamily="18" charset="0"/>
                      </a:endParaRPr>
                    </a:p>
                    <a:p>
                      <a:pPr algn="ctr"/>
                      <a:r>
                        <a:rPr lang="en-US" altLang="zh-TW" sz="1800" dirty="0">
                          <a:solidFill>
                            <a:schemeClr val="tx1"/>
                          </a:solidFill>
                          <a:effectLst/>
                          <a:latin typeface="+mn-ea"/>
                          <a:ea typeface="+mn-ea"/>
                          <a:cs typeface="Times New Roman" panose="02020603050405020304" pitchFamily="18" charset="0"/>
                        </a:rPr>
                        <a:t>(Place)</a:t>
                      </a:r>
                      <a:endParaRPr lang="zh-TW" altLang="en-US" dirty="0">
                        <a:solidFill>
                          <a:schemeClr val="tx1"/>
                        </a:solidFill>
                        <a:latin typeface="+mn-ea"/>
                        <a:ea typeface="+mn-ea"/>
                      </a:endParaRPr>
                    </a:p>
                  </a:txBody>
                  <a:tcPr/>
                </a:tc>
                <a:tc>
                  <a:txBody>
                    <a:bodyPr/>
                    <a:lstStyle/>
                    <a:p>
                      <a:r>
                        <a:rPr lang="zh-TW" altLang="en-US" b="0" dirty="0">
                          <a:latin typeface="+mn-ea"/>
                          <a:ea typeface="+mn-ea"/>
                        </a:rPr>
                        <a:t>實體店面，並發展線上訂餐服務。</a:t>
                      </a:r>
                    </a:p>
                  </a:txBody>
                  <a:tcPr/>
                </a:tc>
                <a:extLst>
                  <a:ext uri="{0D108BD9-81ED-4DB2-BD59-A6C34878D82A}">
                    <a16:rowId xmlns="" xmlns:a16="http://schemas.microsoft.com/office/drawing/2014/main" val="10003"/>
                  </a:ext>
                </a:extLst>
              </a:tr>
            </a:tbl>
          </a:graphicData>
        </a:graphic>
      </p:graphicFrame>
      <p:pic>
        <p:nvPicPr>
          <p:cNvPr id="22" name="图片 12">
            <a:extLst>
              <a:ext uri="{FF2B5EF4-FFF2-40B4-BE49-F238E27FC236}">
                <a16:creationId xmlns="" xmlns:a16="http://schemas.microsoft.com/office/drawing/2014/main" id="{D9B84D4B-BF78-4ABE-B916-456826E2FF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23" name="图片 14" descr="图片包含 植物&#10;&#10;已生成极高可信度的说明">
            <a:extLst>
              <a:ext uri="{FF2B5EF4-FFF2-40B4-BE49-F238E27FC236}">
                <a16:creationId xmlns="" xmlns:a16="http://schemas.microsoft.com/office/drawing/2014/main" id="{33596911-E7B2-489B-B619-3AA073951F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4" name="图片 13">
            <a:extLst>
              <a:ext uri="{FF2B5EF4-FFF2-40B4-BE49-F238E27FC236}">
                <a16:creationId xmlns="" xmlns:a16="http://schemas.microsoft.com/office/drawing/2014/main" id="{D314CD2D-A95E-42BE-83FB-C86EAAEE27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5" name="图片 6" descr="图片包含 美食, 香蕉, 盘子, 水果&#10;&#10;已生成极高可信度的说明">
            <a:extLst>
              <a:ext uri="{FF2B5EF4-FFF2-40B4-BE49-F238E27FC236}">
                <a16:creationId xmlns="" xmlns:a16="http://schemas.microsoft.com/office/drawing/2014/main" id="{C522D8AE-E79A-49EA-BF4A-B0C618803B2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6" name="图片 10" descr="图片包含 柑橘, 水果&#10;&#10;已生成高可信度的说明">
            <a:extLst>
              <a:ext uri="{FF2B5EF4-FFF2-40B4-BE49-F238E27FC236}">
                <a16:creationId xmlns="" xmlns:a16="http://schemas.microsoft.com/office/drawing/2014/main" id="{6A02BDE0-9D19-4BCB-A457-3D7DEDE795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27" name="图片 9" descr="图片包含 甜甜圈, 美食, 巧克力, 室内&#10;&#10;已生成极高可信度的说明">
            <a:extLst>
              <a:ext uri="{FF2B5EF4-FFF2-40B4-BE49-F238E27FC236}">
                <a16:creationId xmlns="" xmlns:a16="http://schemas.microsoft.com/office/drawing/2014/main" id="{5EB81144-B053-4A36-86A0-8CC46C77C71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8" name="图片 28" descr="图片包含 蛋糕, 室内, 餐桌, 巧克力&#10;&#10;已生成极高可信度的说明">
            <a:extLst>
              <a:ext uri="{FF2B5EF4-FFF2-40B4-BE49-F238E27FC236}">
                <a16:creationId xmlns="" xmlns:a16="http://schemas.microsoft.com/office/drawing/2014/main" id="{7AD32ABF-0F90-428D-A245-021DC7FA021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35718707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a:off x="6220935" y="919124"/>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甜甜圈, 美食, 巧克力, 室内&#10;&#10;已生成极高可信度的说明">
            <a:extLst>
              <a:ext uri="{FF2B5EF4-FFF2-40B4-BE49-F238E27FC236}">
                <a16:creationId xmlns:a16="http://schemas.microsoft.com/office/drawing/2014/main" xmlns="" id="{CCE06A15-0F09-427F-9077-3EF92F7B21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11" y="321941"/>
            <a:ext cx="1331471" cy="1308514"/>
          </a:xfrm>
          <a:prstGeom prst="rect">
            <a:avLst/>
          </a:prstGeom>
        </p:spPr>
      </p:pic>
      <p:pic>
        <p:nvPicPr>
          <p:cNvPr id="12" name="图片 11" descr="图片包含 柑橘, 水果&#10;&#10;已生成高可信度的说明">
            <a:extLst>
              <a:ext uri="{FF2B5EF4-FFF2-40B4-BE49-F238E27FC236}">
                <a16:creationId xmlns:a16="http://schemas.microsoft.com/office/drawing/2014/main" xmlns="" id="{FDB3CF0B-2FD3-4EC8-91A3-57CA60FE69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604138" y="5989388"/>
            <a:ext cx="837360" cy="1318841"/>
          </a:xfrm>
          <a:prstGeom prst="rect">
            <a:avLst/>
          </a:prstGeom>
        </p:spPr>
      </p:pic>
      <p:pic>
        <p:nvPicPr>
          <p:cNvPr id="13" name="图片 12">
            <a:extLst>
              <a:ext uri="{FF2B5EF4-FFF2-40B4-BE49-F238E27FC236}">
                <a16:creationId xmlns:a16="http://schemas.microsoft.com/office/drawing/2014/main" xmlns="" id="{8837B810-549E-4E05-AA42-3ECFFAA03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4" name="图片 13" descr="图片包含 蛋糕, 室内, 餐桌, 巧克力&#10;&#10;已生成极高可信度的说明">
            <a:extLst>
              <a:ext uri="{FF2B5EF4-FFF2-40B4-BE49-F238E27FC236}">
                <a16:creationId xmlns:a16="http://schemas.microsoft.com/office/drawing/2014/main" xmlns="" id="{2E6E7C3E-1158-445F-ADC9-3ACDF08D9D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88580" y="5216890"/>
            <a:ext cx="2071033" cy="2178762"/>
          </a:xfrm>
          <a:prstGeom prst="rect">
            <a:avLst/>
          </a:prstGeom>
        </p:spPr>
      </p:pic>
      <p:pic>
        <p:nvPicPr>
          <p:cNvPr id="15" name="图片 14">
            <a:extLst>
              <a:ext uri="{FF2B5EF4-FFF2-40B4-BE49-F238E27FC236}">
                <a16:creationId xmlns:a16="http://schemas.microsoft.com/office/drawing/2014/main" xmlns="" id="{76053A5C-495A-4A4E-8BA0-29FE440B099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6988" y="1551896"/>
            <a:ext cx="1456862" cy="829471"/>
          </a:xfrm>
          <a:prstGeom prst="rect">
            <a:avLst/>
          </a:prstGeom>
        </p:spPr>
      </p:pic>
      <p:pic>
        <p:nvPicPr>
          <p:cNvPr id="16" name="图片 15" descr="图片包含 植物&#10;&#10;已生成极高可信度的说明">
            <a:extLst>
              <a:ext uri="{FF2B5EF4-FFF2-40B4-BE49-F238E27FC236}">
                <a16:creationId xmlns:a16="http://schemas.microsoft.com/office/drawing/2014/main" xmlns="" id="{53217592-9CBE-4A5A-913C-8AA183C05B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8797" y="-16894"/>
            <a:ext cx="911495" cy="993092"/>
          </a:xfrm>
          <a:prstGeom prst="rect">
            <a:avLst/>
          </a:prstGeom>
        </p:spPr>
      </p:pic>
      <p:pic>
        <p:nvPicPr>
          <p:cNvPr id="17" name="图片 16" descr="图片包含 美食, 香蕉, 盘子, 水果&#10;&#10;已生成极高可信度的说明">
            <a:extLst>
              <a:ext uri="{FF2B5EF4-FFF2-40B4-BE49-F238E27FC236}">
                <a16:creationId xmlns:a16="http://schemas.microsoft.com/office/drawing/2014/main" xmlns="" id="{EABAD2AF-09BA-420F-A3E0-CDCB71C1473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719619" y="-807408"/>
            <a:ext cx="1871650" cy="3072393"/>
          </a:xfrm>
          <a:prstGeom prst="rect">
            <a:avLst/>
          </a:prstGeom>
          <a:effectLst>
            <a:outerShdw blurRad="330200" dist="50800" dir="5400000" sx="102000" sy="102000" algn="ctr" rotWithShape="0">
              <a:srgbClr val="000000">
                <a:alpha val="41000"/>
              </a:srgbClr>
            </a:outerShdw>
          </a:effectLst>
        </p:spPr>
      </p:pic>
      <p:sp>
        <p:nvSpPr>
          <p:cNvPr id="3" name="文字方塊 2"/>
          <p:cNvSpPr txBox="1"/>
          <p:nvPr/>
        </p:nvSpPr>
        <p:spPr>
          <a:xfrm>
            <a:off x="5718207" y="272793"/>
            <a:ext cx="1604285" cy="646331"/>
          </a:xfrm>
          <a:prstGeom prst="rect">
            <a:avLst/>
          </a:prstGeom>
          <a:noFill/>
        </p:spPr>
        <p:txBody>
          <a:bodyPr wrap="none" rtlCol="0">
            <a:spAutoFit/>
          </a:bodyPr>
          <a:lstStyle/>
          <a:p>
            <a:r>
              <a:rPr lang="en-US" altLang="zh-TW" sz="3600" spc="30" dirty="0" smtClean="0">
                <a:solidFill>
                  <a:srgbClr val="3F8B6F"/>
                </a:solidFill>
                <a:cs typeface="+mn-ea"/>
              </a:rPr>
              <a:t>4C</a:t>
            </a:r>
            <a:r>
              <a:rPr lang="zh-TW" altLang="en-US" sz="3600" spc="30" dirty="0" smtClean="0">
                <a:solidFill>
                  <a:srgbClr val="3F8B6F"/>
                </a:solidFill>
                <a:cs typeface="+mn-ea"/>
              </a:rPr>
              <a:t>分析</a:t>
            </a:r>
            <a:endParaRPr lang="zh-TW" altLang="en-US" sz="3600" spc="30" dirty="0">
              <a:solidFill>
                <a:srgbClr val="3F8B6F"/>
              </a:solidFill>
              <a:cs typeface="+mn-ea"/>
            </a:endParaRPr>
          </a:p>
        </p:txBody>
      </p:sp>
      <p:graphicFrame>
        <p:nvGraphicFramePr>
          <p:cNvPr id="2" name="表格 1"/>
          <p:cNvGraphicFramePr>
            <a:graphicFrameLocks noGrp="1"/>
          </p:cNvGraphicFramePr>
          <p:nvPr>
            <p:extLst/>
          </p:nvPr>
        </p:nvGraphicFramePr>
        <p:xfrm>
          <a:off x="848797" y="2584336"/>
          <a:ext cx="8738418" cy="3657600"/>
        </p:xfrm>
        <a:graphic>
          <a:graphicData uri="http://schemas.openxmlformats.org/drawingml/2006/table">
            <a:tbl>
              <a:tblPr firstRow="1" bandRow="1">
                <a:tableStyleId>{16D9F66E-5EB9-4882-86FB-DCBF35E3C3E4}</a:tableStyleId>
              </a:tblPr>
              <a:tblGrid>
                <a:gridCol w="8738418"/>
              </a:tblGrid>
              <a:tr h="370840">
                <a:tc>
                  <a:txBody>
                    <a:bodyPr/>
                    <a:lstStyle/>
                    <a:p>
                      <a:pPr marL="0" lvl="0" indent="0" algn="just" hangingPunct="0">
                        <a:spcAft>
                          <a:spcPts val="0"/>
                        </a:spcAft>
                        <a:buFont typeface="+mj-lt"/>
                        <a:buNone/>
                      </a:pPr>
                      <a:r>
                        <a:rPr lang="en-US" altLang="zh-TW" sz="2400" b="0" kern="100" dirty="0" smtClean="0">
                          <a:effectLst/>
                          <a:latin typeface="+mn-ea"/>
                          <a:ea typeface="+mn-ea"/>
                        </a:rPr>
                        <a:t>1.</a:t>
                      </a:r>
                      <a:r>
                        <a:rPr lang="zh-TW" altLang="zh-TW" sz="2400" b="0" kern="100" dirty="0" smtClean="0">
                          <a:effectLst/>
                          <a:latin typeface="+mn-ea"/>
                          <a:ea typeface="+mn-ea"/>
                        </a:rPr>
                        <a:t>餐點方面</a:t>
                      </a:r>
                      <a:r>
                        <a:rPr lang="en-US" altLang="zh-TW" sz="2400" b="0" kern="100" dirty="0" smtClean="0">
                          <a:effectLst/>
                          <a:latin typeface="+mn-ea"/>
                          <a:ea typeface="+mn-ea"/>
                        </a:rPr>
                        <a:t>:</a:t>
                      </a:r>
                      <a:r>
                        <a:rPr lang="zh-TW" altLang="zh-TW" sz="2400" b="0" kern="100" dirty="0" smtClean="0">
                          <a:effectLst/>
                          <a:latin typeface="+mn-ea"/>
                          <a:ea typeface="+mn-ea"/>
                        </a:rPr>
                        <a:t>大多數消費者會選擇套餐，偏好西式餐點，並且高度在意價格及餐點多樣性，可透過此調查對餐點進行調整。</a:t>
                      </a:r>
                      <a:endParaRPr lang="zh-TW" altLang="zh-TW" sz="2400" b="0" kern="100" dirty="0" smtClean="0">
                        <a:effectLst/>
                        <a:latin typeface="+mn-ea"/>
                        <a:ea typeface="+mn-ea"/>
                        <a:cs typeface="Times New Roman" panose="02020603050405020304" pitchFamily="18" charset="0"/>
                      </a:endParaRPr>
                    </a:p>
                  </a:txBody>
                  <a:tcPr/>
                </a:tc>
              </a:tr>
              <a:tr h="370840">
                <a:tc>
                  <a:txBody>
                    <a:bodyPr/>
                    <a:lstStyle/>
                    <a:p>
                      <a:pPr marL="0" lvl="0" indent="0" algn="just" hangingPunct="0">
                        <a:spcAft>
                          <a:spcPts val="0"/>
                        </a:spcAft>
                        <a:buFont typeface="+mj-lt"/>
                        <a:buNone/>
                      </a:pPr>
                      <a:r>
                        <a:rPr lang="en-US" altLang="zh-TW" sz="2400" b="0" kern="100" dirty="0" smtClean="0">
                          <a:effectLst/>
                          <a:latin typeface="+mn-ea"/>
                          <a:ea typeface="+mn-ea"/>
                        </a:rPr>
                        <a:t>2.</a:t>
                      </a:r>
                      <a:r>
                        <a:rPr lang="zh-TW" altLang="zh-TW" sz="2400" b="0" kern="100" dirty="0" smtClean="0">
                          <a:effectLst/>
                          <a:latin typeface="+mn-ea"/>
                          <a:ea typeface="+mn-ea"/>
                        </a:rPr>
                        <a:t>環境衛生</a:t>
                      </a:r>
                      <a:r>
                        <a:rPr lang="en-US" altLang="zh-TW" sz="2400" b="0" kern="100" dirty="0" smtClean="0">
                          <a:effectLst/>
                          <a:latin typeface="+mn-ea"/>
                          <a:ea typeface="+mn-ea"/>
                        </a:rPr>
                        <a:t>:</a:t>
                      </a:r>
                      <a:r>
                        <a:rPr lang="zh-TW" altLang="zh-TW" sz="2400" b="0" kern="100" dirty="0" smtClean="0">
                          <a:effectLst/>
                          <a:latin typeface="+mn-ea"/>
                          <a:ea typeface="+mn-ea"/>
                        </a:rPr>
                        <a:t>有半數消費者認為環境衛生是他們選擇店家的動機，因此必須注重衛生、符合衛生法規，不定期請專人稽核。</a:t>
                      </a:r>
                      <a:endParaRPr lang="zh-TW" altLang="zh-TW" sz="2400" b="0" kern="100" dirty="0" smtClean="0">
                        <a:effectLst/>
                        <a:latin typeface="+mn-ea"/>
                        <a:ea typeface="+mn-ea"/>
                        <a:cs typeface="Times New Roman" panose="02020603050405020304" pitchFamily="18" charset="0"/>
                      </a:endParaRPr>
                    </a:p>
                  </a:txBody>
                  <a:tcPr/>
                </a:tc>
              </a:tr>
              <a:tr h="370840">
                <a:tc>
                  <a:txBody>
                    <a:bodyPr/>
                    <a:lstStyle/>
                    <a:p>
                      <a:pPr marL="0" lvl="0" indent="0" algn="just" hangingPunct="0">
                        <a:spcAft>
                          <a:spcPts val="0"/>
                        </a:spcAft>
                        <a:buFont typeface="+mj-lt"/>
                        <a:buNone/>
                      </a:pPr>
                      <a:r>
                        <a:rPr lang="en-US" altLang="zh-TW" sz="2400" b="0" kern="100" dirty="0" smtClean="0">
                          <a:effectLst/>
                          <a:latin typeface="+mn-ea"/>
                          <a:ea typeface="+mn-ea"/>
                        </a:rPr>
                        <a:t>3.</a:t>
                      </a:r>
                      <a:r>
                        <a:rPr lang="zh-TW" altLang="zh-TW" sz="2400" b="0" kern="100" dirty="0" smtClean="0">
                          <a:effectLst/>
                          <a:latin typeface="+mn-ea"/>
                          <a:ea typeface="+mn-ea"/>
                        </a:rPr>
                        <a:t>出餐態度</a:t>
                      </a:r>
                      <a:r>
                        <a:rPr lang="en-US" altLang="zh-TW" sz="2400" b="0" kern="100" dirty="0" smtClean="0">
                          <a:effectLst/>
                          <a:latin typeface="+mn-ea"/>
                          <a:ea typeface="+mn-ea"/>
                        </a:rPr>
                        <a:t>:</a:t>
                      </a:r>
                      <a:r>
                        <a:rPr lang="zh-TW" altLang="zh-TW" sz="2400" b="0" kern="100" dirty="0" smtClean="0">
                          <a:effectLst/>
                          <a:latin typeface="+mn-ea"/>
                          <a:ea typeface="+mn-ea"/>
                        </a:rPr>
                        <a:t>有</a:t>
                      </a:r>
                      <a:r>
                        <a:rPr lang="en-US" altLang="zh-TW" sz="2400" b="0" kern="100" dirty="0" smtClean="0">
                          <a:effectLst/>
                          <a:latin typeface="+mn-ea"/>
                          <a:ea typeface="+mn-ea"/>
                        </a:rPr>
                        <a:t>1/3</a:t>
                      </a:r>
                      <a:r>
                        <a:rPr lang="zh-TW" altLang="zh-TW" sz="2400" b="0" kern="100" dirty="0" smtClean="0">
                          <a:effectLst/>
                          <a:latin typeface="+mn-ea"/>
                          <a:ea typeface="+mn-ea"/>
                        </a:rPr>
                        <a:t>的消費者會願意去選擇出餐速度快的店家，本店須做好人力資源分配以及良好的動線規劃，提升出餐速度、減少不必要的時間浪費。</a:t>
                      </a:r>
                      <a:endParaRPr lang="zh-TW" altLang="zh-TW" sz="2400" b="0" kern="100" dirty="0" smtClean="0">
                        <a:effectLst/>
                        <a:latin typeface="+mn-ea"/>
                        <a:ea typeface="+mn-ea"/>
                        <a:cs typeface="Times New Roman" panose="02020603050405020304" pitchFamily="18" charset="0"/>
                      </a:endParaRPr>
                    </a:p>
                  </a:txBody>
                  <a:tcPr/>
                </a:tc>
              </a:tr>
              <a:tr h="370840">
                <a:tc>
                  <a:txBody>
                    <a:bodyPr/>
                    <a:lstStyle/>
                    <a:p>
                      <a:pPr marL="0" lvl="0" indent="0" algn="just" hangingPunct="0">
                        <a:spcAft>
                          <a:spcPts val="0"/>
                        </a:spcAft>
                        <a:buFont typeface="+mj-lt"/>
                        <a:buNone/>
                      </a:pPr>
                      <a:r>
                        <a:rPr lang="en-US" altLang="zh-TW" sz="2400" b="0" kern="100" dirty="0" smtClean="0">
                          <a:effectLst/>
                          <a:latin typeface="+mn-ea"/>
                          <a:ea typeface="+mn-ea"/>
                        </a:rPr>
                        <a:t>4.</a:t>
                      </a:r>
                      <a:r>
                        <a:rPr lang="zh-TW" altLang="zh-TW" sz="2400" b="0" kern="100" dirty="0" smtClean="0">
                          <a:effectLst/>
                          <a:latin typeface="+mn-ea"/>
                          <a:ea typeface="+mn-ea"/>
                        </a:rPr>
                        <a:t>服務態度</a:t>
                      </a:r>
                      <a:r>
                        <a:rPr lang="en-US" altLang="zh-TW" sz="2400" b="0" kern="100" dirty="0" smtClean="0">
                          <a:effectLst/>
                          <a:latin typeface="+mn-ea"/>
                          <a:ea typeface="+mn-ea"/>
                        </a:rPr>
                        <a:t>:</a:t>
                      </a:r>
                      <a:r>
                        <a:rPr lang="zh-TW" altLang="zh-TW" sz="2400" b="0" kern="100" dirty="0" smtClean="0">
                          <a:effectLst/>
                          <a:latin typeface="+mn-ea"/>
                          <a:ea typeface="+mn-ea"/>
                        </a:rPr>
                        <a:t>有</a:t>
                      </a:r>
                      <a:r>
                        <a:rPr lang="en-US" altLang="zh-TW" sz="2400" b="0" kern="100" dirty="0" smtClean="0">
                          <a:effectLst/>
                          <a:latin typeface="+mn-ea"/>
                          <a:ea typeface="+mn-ea"/>
                        </a:rPr>
                        <a:t>1/3</a:t>
                      </a:r>
                      <a:r>
                        <a:rPr lang="zh-TW" altLang="zh-TW" sz="2400" b="0" kern="100" dirty="0" smtClean="0">
                          <a:effectLst/>
                          <a:latin typeface="+mn-ea"/>
                          <a:ea typeface="+mn-ea"/>
                        </a:rPr>
                        <a:t>的消費者會在意員工的服務態度，本店會做好完善的員工訓練，減少因員工個體不同而產生的服務易變性。</a:t>
                      </a:r>
                      <a:endParaRPr lang="zh-TW" altLang="zh-TW" sz="2400" b="0" kern="100" dirty="0" smtClean="0">
                        <a:effectLst/>
                        <a:latin typeface="+mn-ea"/>
                        <a:ea typeface="+mn-ea"/>
                        <a:cs typeface="Times New Roman" panose="02020603050405020304" pitchFamily="18" charset="0"/>
                      </a:endParaRPr>
                    </a:p>
                  </a:txBody>
                  <a:tcPr/>
                </a:tc>
              </a:tr>
            </a:tbl>
          </a:graphicData>
        </a:graphic>
      </p:graphicFrame>
      <p:sp>
        <p:nvSpPr>
          <p:cNvPr id="4" name="文字方塊 3"/>
          <p:cNvSpPr txBox="1"/>
          <p:nvPr/>
        </p:nvSpPr>
        <p:spPr>
          <a:xfrm>
            <a:off x="848797" y="2003449"/>
            <a:ext cx="3291404" cy="523220"/>
          </a:xfrm>
          <a:prstGeom prst="rect">
            <a:avLst/>
          </a:prstGeom>
          <a:noFill/>
        </p:spPr>
        <p:txBody>
          <a:bodyPr wrap="square" rtlCol="0">
            <a:spAutoFit/>
          </a:bodyPr>
          <a:lstStyle/>
          <a:p>
            <a:r>
              <a:rPr lang="zh-TW" altLang="en-US" sz="2800" dirty="0" smtClean="0">
                <a:solidFill>
                  <a:srgbClr val="3F8B6F"/>
                </a:solidFill>
                <a:latin typeface="+mn-ea"/>
              </a:rPr>
              <a:t>消費者需求</a:t>
            </a:r>
            <a:endParaRPr lang="zh-TW" altLang="en-US" sz="2800" dirty="0">
              <a:solidFill>
                <a:srgbClr val="3F8B6F"/>
              </a:solidFill>
              <a:latin typeface="+mn-ea"/>
            </a:endParaRPr>
          </a:p>
        </p:txBody>
      </p:sp>
    </p:spTree>
    <p:extLst>
      <p:ext uri="{BB962C8B-B14F-4D97-AF65-F5344CB8AC3E}">
        <p14:creationId xmlns:p14="http://schemas.microsoft.com/office/powerpoint/2010/main" val="93140654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5293857" y="350404"/>
            <a:ext cx="1604285" cy="646331"/>
          </a:xfrm>
          <a:prstGeom prst="rect">
            <a:avLst/>
          </a:prstGeom>
          <a:noFill/>
        </p:spPr>
        <p:txBody>
          <a:bodyPr wrap="none" rtlCol="0">
            <a:spAutoFit/>
          </a:bodyPr>
          <a:lstStyle/>
          <a:p>
            <a:r>
              <a:rPr lang="en-US" altLang="zh-TW" sz="3600" spc="30" dirty="0">
                <a:solidFill>
                  <a:srgbClr val="3F8B6F"/>
                </a:solidFill>
                <a:cs typeface="+mn-ea"/>
              </a:rPr>
              <a:t>4C</a:t>
            </a:r>
            <a:r>
              <a:rPr lang="zh-TW" altLang="en-US" sz="3600" spc="30" dirty="0">
                <a:solidFill>
                  <a:srgbClr val="3F8B6F"/>
                </a:solidFill>
                <a:cs typeface="+mn-ea"/>
              </a:rPr>
              <a:t>分析</a:t>
            </a:r>
          </a:p>
        </p:txBody>
      </p:sp>
      <p:graphicFrame>
        <p:nvGraphicFramePr>
          <p:cNvPr id="2" name="表格 1"/>
          <p:cNvGraphicFramePr>
            <a:graphicFrameLocks noGrp="1"/>
          </p:cNvGraphicFramePr>
          <p:nvPr>
            <p:extLst>
              <p:ext uri="{D42A27DB-BD31-4B8C-83A1-F6EECF244321}">
                <p14:modId xmlns:p14="http://schemas.microsoft.com/office/powerpoint/2010/main" val="1748312736"/>
              </p:ext>
            </p:extLst>
          </p:nvPr>
        </p:nvGraphicFramePr>
        <p:xfrm>
          <a:off x="915459" y="2414177"/>
          <a:ext cx="8738418" cy="1188720"/>
        </p:xfrm>
        <a:graphic>
          <a:graphicData uri="http://schemas.openxmlformats.org/drawingml/2006/table">
            <a:tbl>
              <a:tblPr firstRow="1" bandRow="1">
                <a:tableStyleId>{16D9F66E-5EB9-4882-86FB-DCBF35E3C3E4}</a:tableStyleId>
              </a:tblPr>
              <a:tblGrid>
                <a:gridCol w="8738418">
                  <a:extLst>
                    <a:ext uri="{9D8B030D-6E8A-4147-A177-3AD203B41FA5}">
                      <a16:colId xmlns="" xmlns:a16="http://schemas.microsoft.com/office/drawing/2014/main" val="20000"/>
                    </a:ext>
                  </a:extLst>
                </a:gridCol>
              </a:tblGrid>
              <a:tr h="741680">
                <a:tc>
                  <a:txBody>
                    <a:bodyPr/>
                    <a:lstStyle/>
                    <a:p>
                      <a:pPr marL="0" lvl="0" indent="0" algn="just" hangingPunct="0">
                        <a:spcAft>
                          <a:spcPts val="0"/>
                        </a:spcAft>
                        <a:buFont typeface="+mj-lt"/>
                        <a:buNone/>
                      </a:pPr>
                      <a:r>
                        <a:rPr lang="zh-TW" altLang="en-US" sz="2400" b="0" dirty="0"/>
                        <a:t>大多數消費者願意支付的金額約落在</a:t>
                      </a:r>
                      <a:r>
                        <a:rPr lang="en-US" altLang="zh-TW" sz="2400" b="0" dirty="0"/>
                        <a:t>50</a:t>
                      </a:r>
                      <a:r>
                        <a:rPr lang="zh-TW" altLang="en-US" sz="2400" b="0" dirty="0"/>
                        <a:t>至</a:t>
                      </a:r>
                      <a:r>
                        <a:rPr lang="en-US" altLang="zh-TW" sz="2400" b="0" dirty="0"/>
                        <a:t>200</a:t>
                      </a:r>
                      <a:r>
                        <a:rPr lang="zh-TW" altLang="en-US" sz="2400" b="0" dirty="0"/>
                        <a:t>元之間，若可透過本店</a:t>
                      </a:r>
                      <a:r>
                        <a:rPr lang="en-US" altLang="zh-TW" sz="2400" b="0" dirty="0"/>
                        <a:t>4P</a:t>
                      </a:r>
                      <a:r>
                        <a:rPr lang="zh-TW" altLang="en-US" sz="2400" b="0" dirty="0"/>
                        <a:t>中的價格</a:t>
                      </a:r>
                      <a:r>
                        <a:rPr lang="en-US" altLang="zh-TW" sz="2400" b="0" dirty="0"/>
                        <a:t>(Price)</a:t>
                      </a:r>
                      <a:r>
                        <a:rPr lang="zh-TW" altLang="en-US" sz="2400" b="0" dirty="0"/>
                        <a:t>策略來定價，可望吸引更多消費者，為本店帶來更大的利潤。</a:t>
                      </a:r>
                      <a:endParaRPr lang="zh-TW" altLang="zh-TW" sz="2400" b="0" kern="100" dirty="0">
                        <a:effectLst/>
                        <a:latin typeface="+mn-ea"/>
                        <a:ea typeface="+mn-ea"/>
                        <a:cs typeface="Times New Roman" panose="02020603050405020304" pitchFamily="18" charset="0"/>
                      </a:endParaRPr>
                    </a:p>
                  </a:txBody>
                  <a:tcPr/>
                </a:tc>
                <a:extLst>
                  <a:ext uri="{0D108BD9-81ED-4DB2-BD59-A6C34878D82A}">
                    <a16:rowId xmlns="" xmlns:a16="http://schemas.microsoft.com/office/drawing/2014/main" val="10000"/>
                  </a:ext>
                </a:extLst>
              </a:tr>
            </a:tbl>
          </a:graphicData>
        </a:graphic>
      </p:graphicFrame>
      <p:sp>
        <p:nvSpPr>
          <p:cNvPr id="4" name="文字方塊 3"/>
          <p:cNvSpPr txBox="1"/>
          <p:nvPr/>
        </p:nvSpPr>
        <p:spPr>
          <a:xfrm>
            <a:off x="915459" y="1900146"/>
            <a:ext cx="7609404" cy="523220"/>
          </a:xfrm>
          <a:prstGeom prst="rect">
            <a:avLst/>
          </a:prstGeom>
          <a:noFill/>
        </p:spPr>
        <p:txBody>
          <a:bodyPr wrap="square" rtlCol="0">
            <a:spAutoFit/>
          </a:bodyPr>
          <a:lstStyle/>
          <a:p>
            <a:r>
              <a:rPr lang="zh-TW" altLang="en-US" sz="2800" dirty="0">
                <a:solidFill>
                  <a:srgbClr val="3F8B6F"/>
                </a:solidFill>
                <a:latin typeface="+mn-ea"/>
              </a:rPr>
              <a:t>願意支付成本</a:t>
            </a:r>
            <a:r>
              <a:rPr lang="en-US" altLang="zh-TW" sz="2800" dirty="0">
                <a:solidFill>
                  <a:srgbClr val="3F8B6F"/>
                </a:solidFill>
                <a:latin typeface="+mn-ea"/>
              </a:rPr>
              <a:t>(Cost)</a:t>
            </a:r>
            <a:r>
              <a:rPr lang="zh-TW" altLang="en-US" sz="2800" dirty="0">
                <a:solidFill>
                  <a:srgbClr val="3F8B6F"/>
                </a:solidFill>
                <a:latin typeface="+mn-ea"/>
              </a:rPr>
              <a:t>：由問卷調查得知。</a:t>
            </a:r>
          </a:p>
        </p:txBody>
      </p:sp>
      <p:pic>
        <p:nvPicPr>
          <p:cNvPr id="18" name="图片 12">
            <a:extLst>
              <a:ext uri="{FF2B5EF4-FFF2-40B4-BE49-F238E27FC236}">
                <a16:creationId xmlns="" xmlns:a16="http://schemas.microsoft.com/office/drawing/2014/main" id="{E52856A7-25F7-4BDD-8209-D03A5BE675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9" name="图片 14" descr="图片包含 植物&#10;&#10;已生成极高可信度的说明">
            <a:extLst>
              <a:ext uri="{FF2B5EF4-FFF2-40B4-BE49-F238E27FC236}">
                <a16:creationId xmlns="" xmlns:a16="http://schemas.microsoft.com/office/drawing/2014/main" id="{AF2F68B4-51F6-484B-81EB-981DA7C2E5A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0" name="图片 13">
            <a:extLst>
              <a:ext uri="{FF2B5EF4-FFF2-40B4-BE49-F238E27FC236}">
                <a16:creationId xmlns="" xmlns:a16="http://schemas.microsoft.com/office/drawing/2014/main" id="{83882EB2-3883-4CDC-BDED-02D84600571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1" name="图片 6" descr="图片包含 美食, 香蕉, 盘子, 水果&#10;&#10;已生成极高可信度的说明">
            <a:extLst>
              <a:ext uri="{FF2B5EF4-FFF2-40B4-BE49-F238E27FC236}">
                <a16:creationId xmlns="" xmlns:a16="http://schemas.microsoft.com/office/drawing/2014/main" id="{3A596EF4-B72B-4ED1-A10A-E35F2E2300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2" name="图片 10" descr="图片包含 柑橘, 水果&#10;&#10;已生成高可信度的说明">
            <a:extLst>
              <a:ext uri="{FF2B5EF4-FFF2-40B4-BE49-F238E27FC236}">
                <a16:creationId xmlns="" xmlns:a16="http://schemas.microsoft.com/office/drawing/2014/main" id="{B7B3EED8-8942-4211-8358-BCB47F76FD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23" name="图片 9" descr="图片包含 甜甜圈, 美食, 巧克力, 室内&#10;&#10;已生成极高可信度的说明">
            <a:extLst>
              <a:ext uri="{FF2B5EF4-FFF2-40B4-BE49-F238E27FC236}">
                <a16:creationId xmlns="" xmlns:a16="http://schemas.microsoft.com/office/drawing/2014/main" id="{410F8CCF-4B85-42E5-880C-FA4F9506FC7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4" name="图片 28" descr="图片包含 蛋糕, 室内, 餐桌, 巧克力&#10;&#10;已生成极高可信度的说明">
            <a:extLst>
              <a:ext uri="{FF2B5EF4-FFF2-40B4-BE49-F238E27FC236}">
                <a16:creationId xmlns="" xmlns:a16="http://schemas.microsoft.com/office/drawing/2014/main" id="{C4364968-8099-4601-B4CC-DE1101B9A44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
        <p:nvSpPr>
          <p:cNvPr id="12" name="文字方塊 11">
            <a:extLst>
              <a:ext uri="{FF2B5EF4-FFF2-40B4-BE49-F238E27FC236}">
                <a16:creationId xmlns="" xmlns:a16="http://schemas.microsoft.com/office/drawing/2014/main" id="{7D9BE9D0-7A9B-4BE6-A8C8-EBA31272DDD9}"/>
              </a:ext>
            </a:extLst>
          </p:cNvPr>
          <p:cNvSpPr txBox="1"/>
          <p:nvPr/>
        </p:nvSpPr>
        <p:spPr>
          <a:xfrm>
            <a:off x="915459" y="3651959"/>
            <a:ext cx="7609404" cy="523220"/>
          </a:xfrm>
          <a:prstGeom prst="rect">
            <a:avLst/>
          </a:prstGeom>
          <a:noFill/>
        </p:spPr>
        <p:txBody>
          <a:bodyPr wrap="square" rtlCol="0">
            <a:spAutoFit/>
          </a:bodyPr>
          <a:lstStyle/>
          <a:p>
            <a:r>
              <a:rPr lang="zh-TW" altLang="en-US" sz="2800" dirty="0">
                <a:solidFill>
                  <a:srgbClr val="3F8B6F"/>
                </a:solidFill>
                <a:latin typeface="+mn-ea"/>
              </a:rPr>
              <a:t>溝通</a:t>
            </a:r>
            <a:r>
              <a:rPr lang="en-US" altLang="zh-TW" sz="2800" dirty="0">
                <a:solidFill>
                  <a:srgbClr val="3F8B6F"/>
                </a:solidFill>
                <a:latin typeface="+mn-ea"/>
              </a:rPr>
              <a:t>(Communication)</a:t>
            </a:r>
            <a:r>
              <a:rPr lang="zh-TW" altLang="en-US" sz="2800" dirty="0">
                <a:solidFill>
                  <a:srgbClr val="3F8B6F"/>
                </a:solidFill>
                <a:latin typeface="+mn-ea"/>
              </a:rPr>
              <a:t>：</a:t>
            </a:r>
          </a:p>
        </p:txBody>
      </p:sp>
      <p:graphicFrame>
        <p:nvGraphicFramePr>
          <p:cNvPr id="13" name="表格 12">
            <a:extLst>
              <a:ext uri="{FF2B5EF4-FFF2-40B4-BE49-F238E27FC236}">
                <a16:creationId xmlns="" xmlns:a16="http://schemas.microsoft.com/office/drawing/2014/main" id="{2B20D0A8-BB16-4760-826B-33CD81C64942}"/>
              </a:ext>
            </a:extLst>
          </p:cNvPr>
          <p:cNvGraphicFramePr>
            <a:graphicFrameLocks noGrp="1"/>
          </p:cNvGraphicFramePr>
          <p:nvPr>
            <p:extLst>
              <p:ext uri="{D42A27DB-BD31-4B8C-83A1-F6EECF244321}">
                <p14:modId xmlns:p14="http://schemas.microsoft.com/office/powerpoint/2010/main" val="3769838466"/>
              </p:ext>
            </p:extLst>
          </p:nvPr>
        </p:nvGraphicFramePr>
        <p:xfrm>
          <a:off x="915459" y="4200853"/>
          <a:ext cx="8731785" cy="1188720"/>
        </p:xfrm>
        <a:graphic>
          <a:graphicData uri="http://schemas.openxmlformats.org/drawingml/2006/table">
            <a:tbl>
              <a:tblPr firstRow="1" bandRow="1">
                <a:tableStyleId>{16D9F66E-5EB9-4882-86FB-DCBF35E3C3E4}</a:tableStyleId>
              </a:tblPr>
              <a:tblGrid>
                <a:gridCol w="8731785">
                  <a:extLst>
                    <a:ext uri="{9D8B030D-6E8A-4147-A177-3AD203B41FA5}">
                      <a16:colId xmlns="" xmlns:a16="http://schemas.microsoft.com/office/drawing/2014/main" val="20000"/>
                    </a:ext>
                  </a:extLst>
                </a:gridCol>
              </a:tblGrid>
              <a:tr h="370840">
                <a:tc>
                  <a:txBody>
                    <a:bodyPr/>
                    <a:lstStyle/>
                    <a:p>
                      <a:pPr marL="0" lvl="0" indent="0" algn="just" hangingPunct="0">
                        <a:spcAft>
                          <a:spcPts val="0"/>
                        </a:spcAft>
                        <a:buFont typeface="+mj-lt"/>
                        <a:buNone/>
                      </a:pPr>
                      <a:r>
                        <a:rPr lang="zh-TW" altLang="en-US" sz="2400" b="0" dirty="0"/>
                        <a:t>本店做出顧客回饋單，希望能透過此回饋單，建立與顧客的雙向溝通，以笑容面對顧客的稱讚並繼續維持，虛心接受顧客的批評並做出改善。</a:t>
                      </a:r>
                      <a:endParaRPr lang="zh-TW" altLang="zh-TW" sz="2400" b="0" kern="100" dirty="0">
                        <a:effectLst/>
                        <a:latin typeface="+mn-ea"/>
                        <a:ea typeface="+mn-ea"/>
                        <a:cs typeface="Times New Roman" panose="02020603050405020304" pitchFamily="18" charset="0"/>
                      </a:endParaRPr>
                    </a:p>
                  </a:txBody>
                  <a:tcPr>
                    <a:solidFill>
                      <a:srgbClr val="D5E3CF"/>
                    </a:solid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36064431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4" descr="图片包含 植物&#10;&#10;已生成极高可信度的说明">
            <a:extLst>
              <a:ext uri="{FF2B5EF4-FFF2-40B4-BE49-F238E27FC236}">
                <a16:creationId xmlns="" xmlns:a16="http://schemas.microsoft.com/office/drawing/2014/main" id="{9FFEA5F8-F1FC-4D76-A5BA-9EC1071DB9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3" name="文字方塊 2"/>
          <p:cNvSpPr txBox="1"/>
          <p:nvPr/>
        </p:nvSpPr>
        <p:spPr>
          <a:xfrm>
            <a:off x="5293857" y="350404"/>
            <a:ext cx="1604285" cy="646331"/>
          </a:xfrm>
          <a:prstGeom prst="rect">
            <a:avLst/>
          </a:prstGeom>
          <a:noFill/>
        </p:spPr>
        <p:txBody>
          <a:bodyPr wrap="none" rtlCol="0">
            <a:spAutoFit/>
          </a:bodyPr>
          <a:lstStyle/>
          <a:p>
            <a:r>
              <a:rPr lang="en-US" altLang="zh-TW" sz="3600" spc="30" dirty="0">
                <a:solidFill>
                  <a:srgbClr val="3F8B6F"/>
                </a:solidFill>
                <a:cs typeface="+mn-ea"/>
              </a:rPr>
              <a:t>4C</a:t>
            </a:r>
            <a:r>
              <a:rPr lang="zh-TW" altLang="en-US" sz="3600" spc="30" dirty="0">
                <a:solidFill>
                  <a:srgbClr val="3F8B6F"/>
                </a:solidFill>
                <a:cs typeface="+mn-ea"/>
              </a:rPr>
              <a:t>分析</a:t>
            </a:r>
          </a:p>
        </p:txBody>
      </p:sp>
      <p:pic>
        <p:nvPicPr>
          <p:cNvPr id="21" name="图片 6" descr="图片包含 美食, 香蕉, 盘子, 水果&#10;&#10;已生成极高可信度的说明">
            <a:extLst>
              <a:ext uri="{FF2B5EF4-FFF2-40B4-BE49-F238E27FC236}">
                <a16:creationId xmlns="" xmlns:a16="http://schemas.microsoft.com/office/drawing/2014/main" id="{8BACEC10-BD3F-41F5-9671-F691B98DF4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0" name="图片 13">
            <a:extLst>
              <a:ext uri="{FF2B5EF4-FFF2-40B4-BE49-F238E27FC236}">
                <a16:creationId xmlns="" xmlns:a16="http://schemas.microsoft.com/office/drawing/2014/main" id="{64CC55E6-C497-4841-A198-BB8BEDF1C6B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487088846"/>
              </p:ext>
            </p:extLst>
          </p:nvPr>
        </p:nvGraphicFramePr>
        <p:xfrm>
          <a:off x="1030431" y="3218085"/>
          <a:ext cx="8128000" cy="1188720"/>
        </p:xfrm>
        <a:graphic>
          <a:graphicData uri="http://schemas.openxmlformats.org/drawingml/2006/table">
            <a:tbl>
              <a:tblPr firstRow="1" bandRow="1">
                <a:tableStyleId>{16D9F66E-5EB9-4882-86FB-DCBF35E3C3E4}</a:tableStyleId>
              </a:tblPr>
              <a:tblGrid>
                <a:gridCol w="8128000">
                  <a:extLst>
                    <a:ext uri="{9D8B030D-6E8A-4147-A177-3AD203B41FA5}">
                      <a16:colId xmlns="" xmlns:a16="http://schemas.microsoft.com/office/drawing/2014/main" val="20000"/>
                    </a:ext>
                  </a:extLst>
                </a:gridCol>
              </a:tblGrid>
              <a:tr h="370840">
                <a:tc>
                  <a:txBody>
                    <a:bodyPr/>
                    <a:lstStyle/>
                    <a:p>
                      <a:r>
                        <a:rPr lang="zh-TW" altLang="en-US" sz="2400" b="0" dirty="0"/>
                        <a:t>目前只有少部分人對於餐點是否方便攜帶抱持期望；而購買本店餐點的地理便利性方面，可透過與外送平台合作或是雇用外送員工，消除地理位置所造成的不方便。</a:t>
                      </a:r>
                      <a:endParaRPr lang="zh-TW" altLang="en-US" sz="2400" b="0" dirty="0">
                        <a:latin typeface="+mn-ea"/>
                        <a:ea typeface="+mn-ea"/>
                      </a:endParaRPr>
                    </a:p>
                  </a:txBody>
                  <a:tcPr/>
                </a:tc>
                <a:extLst>
                  <a:ext uri="{0D108BD9-81ED-4DB2-BD59-A6C34878D82A}">
                    <a16:rowId xmlns="" xmlns:a16="http://schemas.microsoft.com/office/drawing/2014/main" val="10002"/>
                  </a:ext>
                </a:extLst>
              </a:tr>
            </a:tbl>
          </a:graphicData>
        </a:graphic>
      </p:graphicFrame>
      <p:pic>
        <p:nvPicPr>
          <p:cNvPr id="18" name="图片 12">
            <a:extLst>
              <a:ext uri="{FF2B5EF4-FFF2-40B4-BE49-F238E27FC236}">
                <a16:creationId xmlns="" xmlns:a16="http://schemas.microsoft.com/office/drawing/2014/main" id="{1D75BE7C-DEE4-4676-B666-F7B973AC425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22" name="图片 10" descr="图片包含 柑橘, 水果&#10;&#10;已生成高可信度的说明">
            <a:extLst>
              <a:ext uri="{FF2B5EF4-FFF2-40B4-BE49-F238E27FC236}">
                <a16:creationId xmlns="" xmlns:a16="http://schemas.microsoft.com/office/drawing/2014/main" id="{BD75F7F8-CFC1-48D7-B957-85ACD4C60B1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23" name="图片 9" descr="图片包含 甜甜圈, 美食, 巧克力, 室内&#10;&#10;已生成极高可信度的说明">
            <a:extLst>
              <a:ext uri="{FF2B5EF4-FFF2-40B4-BE49-F238E27FC236}">
                <a16:creationId xmlns="" xmlns:a16="http://schemas.microsoft.com/office/drawing/2014/main" id="{9D1E7E50-3A6E-4853-AD8C-755972848BF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4" name="图片 28" descr="图片包含 蛋糕, 室内, 餐桌, 巧克力&#10;&#10;已生成极高可信度的说明">
            <a:extLst>
              <a:ext uri="{FF2B5EF4-FFF2-40B4-BE49-F238E27FC236}">
                <a16:creationId xmlns="" xmlns:a16="http://schemas.microsoft.com/office/drawing/2014/main" id="{5EE72E59-0A40-4093-9AB7-58F172CAE94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
        <p:nvSpPr>
          <p:cNvPr id="11" name="文字方塊 10">
            <a:extLst>
              <a:ext uri="{FF2B5EF4-FFF2-40B4-BE49-F238E27FC236}">
                <a16:creationId xmlns="" xmlns:a16="http://schemas.microsoft.com/office/drawing/2014/main" id="{C3B96841-5F4F-4EF9-92EE-3889C6025D8A}"/>
              </a:ext>
            </a:extLst>
          </p:cNvPr>
          <p:cNvSpPr txBox="1"/>
          <p:nvPr/>
        </p:nvSpPr>
        <p:spPr>
          <a:xfrm>
            <a:off x="1030431" y="2675556"/>
            <a:ext cx="7609404" cy="523220"/>
          </a:xfrm>
          <a:prstGeom prst="rect">
            <a:avLst/>
          </a:prstGeom>
          <a:noFill/>
        </p:spPr>
        <p:txBody>
          <a:bodyPr wrap="square" rtlCol="0">
            <a:spAutoFit/>
          </a:bodyPr>
          <a:lstStyle/>
          <a:p>
            <a:r>
              <a:rPr lang="zh-TW" altLang="en-US" sz="2800" dirty="0">
                <a:solidFill>
                  <a:srgbClr val="3F8B6F"/>
                </a:solidFill>
                <a:latin typeface="+mn-ea"/>
              </a:rPr>
              <a:t>便利性</a:t>
            </a:r>
            <a:r>
              <a:rPr lang="en-US" altLang="zh-TW" sz="2800" dirty="0">
                <a:solidFill>
                  <a:srgbClr val="3F8B6F"/>
                </a:solidFill>
                <a:latin typeface="+mn-ea"/>
              </a:rPr>
              <a:t>(Convenience)</a:t>
            </a:r>
            <a:r>
              <a:rPr lang="zh-TW" altLang="en-US" sz="2800" dirty="0">
                <a:solidFill>
                  <a:srgbClr val="3F8B6F"/>
                </a:solidFill>
                <a:latin typeface="+mn-ea"/>
              </a:rPr>
              <a:t>：由問卷調查得知</a:t>
            </a:r>
          </a:p>
        </p:txBody>
      </p:sp>
    </p:spTree>
    <p:extLst>
      <p:ext uri="{BB962C8B-B14F-4D97-AF65-F5344CB8AC3E}">
        <p14:creationId xmlns:p14="http://schemas.microsoft.com/office/powerpoint/2010/main" val="5515256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 xmlns:a16="http://schemas.microsoft.com/office/drawing/2014/main" id="{AAC555B9-D6AE-4179-9866-817F630B4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449" y="2211370"/>
            <a:ext cx="4336264" cy="15321892"/>
          </a:xfrm>
          <a:prstGeom prst="rect">
            <a:avLst/>
          </a:prstGeom>
        </p:spPr>
      </p:pic>
      <p:pic>
        <p:nvPicPr>
          <p:cNvPr id="34" name="圖片 33">
            <a:extLst>
              <a:ext uri="{FF2B5EF4-FFF2-40B4-BE49-F238E27FC236}">
                <a16:creationId xmlns="" xmlns:a16="http://schemas.microsoft.com/office/drawing/2014/main" id="{7F402F1F-EF04-4571-9A5F-57B90C8A0E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9251" y="10682"/>
            <a:ext cx="12192000" cy="6836636"/>
          </a:xfrm>
          <a:custGeom>
            <a:avLst/>
            <a:gdLst>
              <a:gd name="connsiteX0" fmla="*/ 4076619 w 12192000"/>
              <a:gd name="connsiteY0" fmla="*/ 2265715 h 6836636"/>
              <a:gd name="connsiteX1" fmla="*/ 4076619 w 12192000"/>
              <a:gd name="connsiteY1" fmla="*/ 4459718 h 6836636"/>
              <a:gd name="connsiteX2" fmla="*/ 8423881 w 12192000"/>
              <a:gd name="connsiteY2" fmla="*/ 4459718 h 6836636"/>
              <a:gd name="connsiteX3" fmla="*/ 8423881 w 12192000"/>
              <a:gd name="connsiteY3" fmla="*/ 2265715 h 6836636"/>
              <a:gd name="connsiteX4" fmla="*/ 0 w 12192000"/>
              <a:gd name="connsiteY4" fmla="*/ 0 h 6836636"/>
              <a:gd name="connsiteX5" fmla="*/ 12192000 w 12192000"/>
              <a:gd name="connsiteY5" fmla="*/ 0 h 6836636"/>
              <a:gd name="connsiteX6" fmla="*/ 12192000 w 12192000"/>
              <a:gd name="connsiteY6" fmla="*/ 6836636 h 6836636"/>
              <a:gd name="connsiteX7" fmla="*/ 0 w 12192000"/>
              <a:gd name="connsiteY7" fmla="*/ 6836636 h 683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36636">
                <a:moveTo>
                  <a:pt x="4076619" y="2265715"/>
                </a:moveTo>
                <a:lnTo>
                  <a:pt x="4076619" y="4459718"/>
                </a:lnTo>
                <a:lnTo>
                  <a:pt x="8423881" y="4459718"/>
                </a:lnTo>
                <a:lnTo>
                  <a:pt x="8423881" y="2265715"/>
                </a:lnTo>
                <a:close/>
                <a:moveTo>
                  <a:pt x="0" y="0"/>
                </a:moveTo>
                <a:lnTo>
                  <a:pt x="12192000" y="0"/>
                </a:lnTo>
                <a:lnTo>
                  <a:pt x="12192000" y="6836636"/>
                </a:lnTo>
                <a:lnTo>
                  <a:pt x="0" y="6836636"/>
                </a:lnTo>
                <a:close/>
              </a:path>
            </a:pathLst>
          </a:custGeom>
        </p:spPr>
      </p:pic>
      <p:pic>
        <p:nvPicPr>
          <p:cNvPr id="19" name="图片 14" descr="图片包含 植物&#10;&#10;已生成极高可信度的说明">
            <a:extLst>
              <a:ext uri="{FF2B5EF4-FFF2-40B4-BE49-F238E27FC236}">
                <a16:creationId xmlns="" xmlns:a16="http://schemas.microsoft.com/office/drawing/2014/main" id="{9FFEA5F8-F1FC-4D76-A5BA-9EC1071DB94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3" name="文字方塊 2"/>
          <p:cNvSpPr txBox="1"/>
          <p:nvPr/>
        </p:nvSpPr>
        <p:spPr>
          <a:xfrm>
            <a:off x="5029076" y="350404"/>
            <a:ext cx="2512226" cy="646331"/>
          </a:xfrm>
          <a:prstGeom prst="rect">
            <a:avLst/>
          </a:prstGeom>
          <a:noFill/>
        </p:spPr>
        <p:txBody>
          <a:bodyPr wrap="none" rtlCol="0">
            <a:spAutoFit/>
          </a:bodyPr>
          <a:lstStyle/>
          <a:p>
            <a:r>
              <a:rPr lang="zh-TW" altLang="en-US" sz="3600" spc="30" dirty="0">
                <a:solidFill>
                  <a:srgbClr val="3F8B6F"/>
                </a:solidFill>
                <a:cs typeface="+mn-ea"/>
              </a:rPr>
              <a:t>顧客回饋單</a:t>
            </a:r>
          </a:p>
        </p:txBody>
      </p:sp>
      <p:pic>
        <p:nvPicPr>
          <p:cNvPr id="20" name="图片 13">
            <a:extLst>
              <a:ext uri="{FF2B5EF4-FFF2-40B4-BE49-F238E27FC236}">
                <a16:creationId xmlns="" xmlns:a16="http://schemas.microsoft.com/office/drawing/2014/main" id="{64CC55E6-C497-4841-A198-BB8BEDF1C6B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8" name="图片 12">
            <a:extLst>
              <a:ext uri="{FF2B5EF4-FFF2-40B4-BE49-F238E27FC236}">
                <a16:creationId xmlns="" xmlns:a16="http://schemas.microsoft.com/office/drawing/2014/main" id="{1D75BE7C-DEE4-4676-B666-F7B973AC425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22" name="图片 10" descr="图片包含 柑橘, 水果&#10;&#10;已生成高可信度的说明">
            <a:extLst>
              <a:ext uri="{FF2B5EF4-FFF2-40B4-BE49-F238E27FC236}">
                <a16:creationId xmlns="" xmlns:a16="http://schemas.microsoft.com/office/drawing/2014/main" id="{BD75F7F8-CFC1-48D7-B957-85ACD4C60B1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23" name="图片 9" descr="图片包含 甜甜圈, 美食, 巧克力, 室内&#10;&#10;已生成极高可信度的说明">
            <a:extLst>
              <a:ext uri="{FF2B5EF4-FFF2-40B4-BE49-F238E27FC236}">
                <a16:creationId xmlns="" xmlns:a16="http://schemas.microsoft.com/office/drawing/2014/main" id="{9D1E7E50-3A6E-4853-AD8C-755972848BF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4" name="图片 28" descr="图片包含 蛋糕, 室内, 餐桌, 巧克力&#10;&#10;已生成极高可信度的说明">
            <a:extLst>
              <a:ext uri="{FF2B5EF4-FFF2-40B4-BE49-F238E27FC236}">
                <a16:creationId xmlns="" xmlns:a16="http://schemas.microsoft.com/office/drawing/2014/main" id="{5EE72E59-0A40-4093-9AB7-58F172CAE94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2" name="圖片 11">
            <a:extLst>
              <a:ext uri="{FF2B5EF4-FFF2-40B4-BE49-F238E27FC236}">
                <a16:creationId xmlns="" xmlns:a16="http://schemas.microsoft.com/office/drawing/2014/main" id="{A679E95C-010D-4849-8BE7-8F0F193A3EAB}"/>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33087" y="500189"/>
            <a:ext cx="2552700" cy="2552700"/>
          </a:xfrm>
          <a:prstGeom prst="rect">
            <a:avLst/>
          </a:prstGeom>
        </p:spPr>
      </p:pic>
      <p:pic>
        <p:nvPicPr>
          <p:cNvPr id="21" name="图片 6" descr="图片包含 美食, 香蕉, 盘子, 水果&#10;&#10;已生成极高可信度的说明">
            <a:extLst>
              <a:ext uri="{FF2B5EF4-FFF2-40B4-BE49-F238E27FC236}">
                <a16:creationId xmlns="" xmlns:a16="http://schemas.microsoft.com/office/drawing/2014/main" id="{8BACEC10-BD3F-41F5-9671-F691B98DF45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grpSp>
        <p:nvGrpSpPr>
          <p:cNvPr id="26" name="群組 25">
            <a:extLst>
              <a:ext uri="{FF2B5EF4-FFF2-40B4-BE49-F238E27FC236}">
                <a16:creationId xmlns="" xmlns:a16="http://schemas.microsoft.com/office/drawing/2014/main" id="{6B0F281A-5A7A-4AFC-AF66-9006D5411A72}"/>
              </a:ext>
            </a:extLst>
          </p:cNvPr>
          <p:cNvGrpSpPr/>
          <p:nvPr/>
        </p:nvGrpSpPr>
        <p:grpSpPr>
          <a:xfrm>
            <a:off x="4059538" y="1945806"/>
            <a:ext cx="4528086" cy="4628909"/>
            <a:chOff x="1195986" y="2021191"/>
            <a:chExt cx="4722863" cy="4657342"/>
          </a:xfrm>
        </p:grpSpPr>
        <p:grpSp>
          <p:nvGrpSpPr>
            <p:cNvPr id="27" name="群組 26">
              <a:extLst>
                <a:ext uri="{FF2B5EF4-FFF2-40B4-BE49-F238E27FC236}">
                  <a16:creationId xmlns="" xmlns:a16="http://schemas.microsoft.com/office/drawing/2014/main" id="{A469C88C-352C-435F-91CE-B4C755746BD9}"/>
                </a:ext>
              </a:extLst>
            </p:cNvPr>
            <p:cNvGrpSpPr/>
            <p:nvPr/>
          </p:nvGrpSpPr>
          <p:grpSpPr>
            <a:xfrm>
              <a:off x="1195986" y="2021191"/>
              <a:ext cx="4722863" cy="4657342"/>
              <a:chOff x="1195986" y="2021191"/>
              <a:chExt cx="4722863" cy="4657342"/>
            </a:xfrm>
          </p:grpSpPr>
          <p:pic>
            <p:nvPicPr>
              <p:cNvPr id="29" name="Grafik 6">
                <a:extLst>
                  <a:ext uri="{FF2B5EF4-FFF2-40B4-BE49-F238E27FC236}">
                    <a16:creationId xmlns="" xmlns:a16="http://schemas.microsoft.com/office/drawing/2014/main" id="{384EF742-EB70-489A-9953-721628CED2FA}"/>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bwMode="gray">
              <a:xfrm>
                <a:off x="1195986" y="2021191"/>
                <a:ext cx="4722863" cy="3925585"/>
              </a:xfrm>
              <a:prstGeom prst="rect">
                <a:avLst/>
              </a:prstGeom>
            </p:spPr>
          </p:pic>
          <p:pic>
            <p:nvPicPr>
              <p:cNvPr id="30" name="圖片 29">
                <a:extLst>
                  <a:ext uri="{FF2B5EF4-FFF2-40B4-BE49-F238E27FC236}">
                    <a16:creationId xmlns="" xmlns:a16="http://schemas.microsoft.com/office/drawing/2014/main" id="{6E51FFCD-65EE-4A8F-BECB-6A9BA3E89F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44499" y="2079625"/>
                <a:ext cx="4569634" cy="4056061"/>
              </a:xfrm>
              <a:prstGeom prst="rect">
                <a:avLst/>
              </a:prstGeom>
            </p:spPr>
          </p:pic>
          <p:pic>
            <p:nvPicPr>
              <p:cNvPr id="31" name="圖片 30">
                <a:extLst>
                  <a:ext uri="{FF2B5EF4-FFF2-40B4-BE49-F238E27FC236}">
                    <a16:creationId xmlns="" xmlns:a16="http://schemas.microsoft.com/office/drawing/2014/main" id="{576BA03D-FED2-42BD-A502-9E33FD72CAB3}"/>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963"/>
              <a:stretch/>
            </p:blipFill>
            <p:spPr>
              <a:xfrm>
                <a:off x="1392815" y="2567862"/>
                <a:ext cx="4449343" cy="4110671"/>
              </a:xfrm>
              <a:prstGeom prst="rect">
                <a:avLst/>
              </a:prstGeom>
            </p:spPr>
          </p:pic>
        </p:grpSp>
        <p:sp>
          <p:nvSpPr>
            <p:cNvPr id="28" name="流程圖: 接點 27">
              <a:extLst>
                <a:ext uri="{FF2B5EF4-FFF2-40B4-BE49-F238E27FC236}">
                  <a16:creationId xmlns="" xmlns:a16="http://schemas.microsoft.com/office/drawing/2014/main" id="{3CC81875-3697-4DCC-AD66-9BE19AA02800}"/>
                </a:ext>
              </a:extLst>
            </p:cNvPr>
            <p:cNvSpPr/>
            <p:nvPr/>
          </p:nvSpPr>
          <p:spPr>
            <a:xfrm>
              <a:off x="3391959" y="4872038"/>
              <a:ext cx="354648" cy="338129"/>
            </a:xfrm>
            <a:prstGeom prst="flowChartConnector">
              <a:avLst/>
            </a:prstGeom>
            <a:solidFill>
              <a:srgbClr val="A7A8AC"/>
            </a:solidFill>
            <a:ln>
              <a:solidFill>
                <a:srgbClr val="C8C9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156035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64" presetClass="path" presetSubtype="0" repeatCount="indefinite" autoRev="1" fill="hold" nodeType="withEffect">
                                  <p:stCondLst>
                                    <p:cond delay="0"/>
                                  </p:stCondLst>
                                  <p:endCondLst>
                                    <p:cond evt="onNext" delay="0">
                                      <p:tgtEl>
                                        <p:sldTgt/>
                                      </p:tgtEl>
                                    </p:cond>
                                  </p:endCondLst>
                                  <p:childTnLst>
                                    <p:animMotion origin="layout" path="M 0.00208 -3.33333E-6 L -0.00078 -1.90301 " pathEditMode="relative" rAng="0" ptsTypes="AA">
                                      <p:cBhvr>
                                        <p:cTn id="12" dur="5000" fill="hold"/>
                                        <p:tgtEl>
                                          <p:spTgt spid="9"/>
                                        </p:tgtEl>
                                        <p:attrNameLst>
                                          <p:attrName>ppt_x</p:attrName>
                                          <p:attrName>ppt_y</p:attrName>
                                        </p:attrNameLst>
                                      </p:cBhvr>
                                      <p:rCtr x="-143" y="-9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5262278" y="350404"/>
            <a:ext cx="1667444" cy="646331"/>
          </a:xfrm>
          <a:prstGeom prst="rect">
            <a:avLst/>
          </a:prstGeom>
          <a:noFill/>
        </p:spPr>
        <p:txBody>
          <a:bodyPr wrap="none" rtlCol="0">
            <a:spAutoFit/>
          </a:bodyPr>
          <a:lstStyle/>
          <a:p>
            <a:r>
              <a:rPr lang="en-US" altLang="zh-TW" sz="3600" spc="30" dirty="0">
                <a:solidFill>
                  <a:srgbClr val="3F8B6F"/>
                </a:solidFill>
                <a:cs typeface="+mn-ea"/>
              </a:rPr>
              <a:t>STP</a:t>
            </a:r>
            <a:r>
              <a:rPr lang="zh-TW" altLang="en-US" sz="3600" spc="30" dirty="0">
                <a:solidFill>
                  <a:srgbClr val="3F8B6F"/>
                </a:solidFill>
                <a:cs typeface="+mn-ea"/>
              </a:rPr>
              <a:t>分析</a:t>
            </a:r>
          </a:p>
        </p:txBody>
      </p:sp>
      <p:graphicFrame>
        <p:nvGraphicFramePr>
          <p:cNvPr id="2" name="表格 1"/>
          <p:cNvGraphicFramePr>
            <a:graphicFrameLocks noGrp="1"/>
          </p:cNvGraphicFramePr>
          <p:nvPr>
            <p:extLst>
              <p:ext uri="{D42A27DB-BD31-4B8C-83A1-F6EECF244321}">
                <p14:modId xmlns:p14="http://schemas.microsoft.com/office/powerpoint/2010/main" val="2861665363"/>
              </p:ext>
            </p:extLst>
          </p:nvPr>
        </p:nvGraphicFramePr>
        <p:xfrm>
          <a:off x="915459" y="2955960"/>
          <a:ext cx="8738418" cy="1920240"/>
        </p:xfrm>
        <a:graphic>
          <a:graphicData uri="http://schemas.openxmlformats.org/drawingml/2006/table">
            <a:tbl>
              <a:tblPr firstRow="1" bandRow="1">
                <a:tableStyleId>{16D9F66E-5EB9-4882-86FB-DCBF35E3C3E4}</a:tableStyleId>
              </a:tblPr>
              <a:tblGrid>
                <a:gridCol w="8738418">
                  <a:extLst>
                    <a:ext uri="{9D8B030D-6E8A-4147-A177-3AD203B41FA5}">
                      <a16:colId xmlns="" xmlns:a16="http://schemas.microsoft.com/office/drawing/2014/main" val="20000"/>
                    </a:ext>
                  </a:extLst>
                </a:gridCol>
              </a:tblGrid>
              <a:tr h="741680">
                <a:tc>
                  <a:txBody>
                    <a:bodyPr/>
                    <a:lstStyle/>
                    <a:p>
                      <a:pPr marL="0" lvl="0" indent="0" algn="just" hangingPunct="0">
                        <a:spcAft>
                          <a:spcPts val="0"/>
                        </a:spcAft>
                        <a:buFont typeface="+mj-lt"/>
                        <a:buNone/>
                      </a:pPr>
                      <a:r>
                        <a:rPr lang="en-US" altLang="zh-TW" sz="2400" b="0" dirty="0"/>
                        <a:t>(1)</a:t>
                      </a:r>
                      <a:r>
                        <a:rPr lang="zh-TW" altLang="en-US" sz="2400" b="0" dirty="0"/>
                        <a:t>大學生及上班族</a:t>
                      </a:r>
                      <a:r>
                        <a:rPr lang="en-US" altLang="zh-TW" sz="2400" b="0" dirty="0"/>
                        <a:t>(</a:t>
                      </a:r>
                      <a:r>
                        <a:rPr lang="zh-TW" altLang="en-US" sz="2400" b="0" dirty="0"/>
                        <a:t>女性居多，年齡介於</a:t>
                      </a:r>
                      <a:r>
                        <a:rPr lang="en-US" altLang="zh-TW" sz="2400" b="0" dirty="0"/>
                        <a:t>19~33</a:t>
                      </a:r>
                      <a:r>
                        <a:rPr lang="zh-TW" altLang="en-US" sz="2400" b="0" dirty="0"/>
                        <a:t>歲之間</a:t>
                      </a:r>
                      <a:r>
                        <a:rPr lang="en-US" altLang="zh-TW" sz="2400" b="0" dirty="0"/>
                        <a:t>)</a:t>
                      </a:r>
                      <a:r>
                        <a:rPr lang="zh-TW" altLang="en-US" sz="2400" b="0" dirty="0"/>
                        <a:t>。</a:t>
                      </a:r>
                    </a:p>
                    <a:p>
                      <a:pPr marL="0" lvl="0" indent="0" algn="just" hangingPunct="0">
                        <a:spcAft>
                          <a:spcPts val="0"/>
                        </a:spcAft>
                        <a:buFont typeface="+mj-lt"/>
                        <a:buNone/>
                      </a:pPr>
                      <a:r>
                        <a:rPr lang="en-US" altLang="zh-TW" sz="2400" b="0" dirty="0"/>
                        <a:t>(2)</a:t>
                      </a:r>
                      <a:r>
                        <a:rPr lang="zh-TW" altLang="en-US" sz="2400" b="0" dirty="0"/>
                        <a:t>注重價格的消費者。</a:t>
                      </a:r>
                    </a:p>
                    <a:p>
                      <a:pPr marL="0" lvl="0" indent="0" algn="just" hangingPunct="0">
                        <a:spcAft>
                          <a:spcPts val="0"/>
                        </a:spcAft>
                        <a:buFont typeface="+mj-lt"/>
                        <a:buNone/>
                      </a:pPr>
                      <a:r>
                        <a:rPr lang="en-US" altLang="zh-TW" sz="2400" b="0" dirty="0"/>
                        <a:t>(3)</a:t>
                      </a:r>
                      <a:r>
                        <a:rPr lang="zh-TW" altLang="en-US" sz="2400" b="0" dirty="0"/>
                        <a:t>注重氣氛的消費者。</a:t>
                      </a:r>
                    </a:p>
                    <a:p>
                      <a:pPr marL="0" lvl="0" indent="0" algn="just" hangingPunct="0">
                        <a:spcAft>
                          <a:spcPts val="0"/>
                        </a:spcAft>
                        <a:buFont typeface="+mj-lt"/>
                        <a:buNone/>
                      </a:pPr>
                      <a:r>
                        <a:rPr lang="en-US" altLang="zh-TW" sz="2400" b="0" dirty="0"/>
                        <a:t>(4)</a:t>
                      </a:r>
                      <a:r>
                        <a:rPr lang="zh-TW" altLang="en-US" sz="2400" b="0" dirty="0"/>
                        <a:t>注重環境衛生的消費者。</a:t>
                      </a:r>
                    </a:p>
                    <a:p>
                      <a:pPr marL="0" lvl="0" indent="0" algn="just" hangingPunct="0">
                        <a:spcAft>
                          <a:spcPts val="0"/>
                        </a:spcAft>
                        <a:buFont typeface="+mj-lt"/>
                        <a:buNone/>
                      </a:pPr>
                      <a:r>
                        <a:rPr lang="en-US" altLang="zh-TW" sz="2400" b="0" dirty="0"/>
                        <a:t>(5)</a:t>
                      </a:r>
                      <a:r>
                        <a:rPr lang="zh-TW" altLang="en-US" sz="2400" b="0" dirty="0"/>
                        <a:t>注重餐點多樣性的消費者。</a:t>
                      </a:r>
                    </a:p>
                  </a:txBody>
                  <a:tcPr/>
                </a:tc>
                <a:extLst>
                  <a:ext uri="{0D108BD9-81ED-4DB2-BD59-A6C34878D82A}">
                    <a16:rowId xmlns="" xmlns:a16="http://schemas.microsoft.com/office/drawing/2014/main" val="10000"/>
                  </a:ext>
                </a:extLst>
              </a:tr>
            </a:tbl>
          </a:graphicData>
        </a:graphic>
      </p:graphicFrame>
      <p:sp>
        <p:nvSpPr>
          <p:cNvPr id="4" name="文字方塊 3"/>
          <p:cNvSpPr txBox="1"/>
          <p:nvPr/>
        </p:nvSpPr>
        <p:spPr>
          <a:xfrm>
            <a:off x="915459" y="2456449"/>
            <a:ext cx="10246110" cy="523220"/>
          </a:xfrm>
          <a:prstGeom prst="rect">
            <a:avLst/>
          </a:prstGeom>
          <a:noFill/>
        </p:spPr>
        <p:txBody>
          <a:bodyPr wrap="square" rtlCol="0">
            <a:spAutoFit/>
          </a:bodyPr>
          <a:lstStyle/>
          <a:p>
            <a:r>
              <a:rPr lang="zh-TW" altLang="en-US" sz="2800" dirty="0">
                <a:solidFill>
                  <a:srgbClr val="3F8B6F"/>
                </a:solidFill>
                <a:latin typeface="+mn-ea"/>
              </a:rPr>
              <a:t>市場區隔</a:t>
            </a:r>
            <a:r>
              <a:rPr lang="en-US" altLang="zh-TW" sz="2800" dirty="0">
                <a:solidFill>
                  <a:srgbClr val="3F8B6F"/>
                </a:solidFill>
                <a:latin typeface="+mn-ea"/>
              </a:rPr>
              <a:t>(Segmenting)</a:t>
            </a:r>
            <a:r>
              <a:rPr lang="zh-TW" altLang="en-US" sz="2800" dirty="0">
                <a:solidFill>
                  <a:srgbClr val="3F8B6F"/>
                </a:solidFill>
                <a:latin typeface="+mn-ea"/>
              </a:rPr>
              <a:t>：本組通過問卷調查，歸納出以下幾點。</a:t>
            </a:r>
          </a:p>
        </p:txBody>
      </p:sp>
      <p:pic>
        <p:nvPicPr>
          <p:cNvPr id="18" name="图片 12">
            <a:extLst>
              <a:ext uri="{FF2B5EF4-FFF2-40B4-BE49-F238E27FC236}">
                <a16:creationId xmlns="" xmlns:a16="http://schemas.microsoft.com/office/drawing/2014/main" id="{E52856A7-25F7-4BDD-8209-D03A5BE675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9" name="图片 14" descr="图片包含 植物&#10;&#10;已生成极高可信度的说明">
            <a:extLst>
              <a:ext uri="{FF2B5EF4-FFF2-40B4-BE49-F238E27FC236}">
                <a16:creationId xmlns="" xmlns:a16="http://schemas.microsoft.com/office/drawing/2014/main" id="{AF2F68B4-51F6-484B-81EB-981DA7C2E5A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0" name="图片 13">
            <a:extLst>
              <a:ext uri="{FF2B5EF4-FFF2-40B4-BE49-F238E27FC236}">
                <a16:creationId xmlns="" xmlns:a16="http://schemas.microsoft.com/office/drawing/2014/main" id="{83882EB2-3883-4CDC-BDED-02D84600571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1" name="图片 6" descr="图片包含 美食, 香蕉, 盘子, 水果&#10;&#10;已生成极高可信度的说明">
            <a:extLst>
              <a:ext uri="{FF2B5EF4-FFF2-40B4-BE49-F238E27FC236}">
                <a16:creationId xmlns="" xmlns:a16="http://schemas.microsoft.com/office/drawing/2014/main" id="{3A596EF4-B72B-4ED1-A10A-E35F2E2300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2" name="图片 10" descr="图片包含 柑橘, 水果&#10;&#10;已生成高可信度的说明">
            <a:extLst>
              <a:ext uri="{FF2B5EF4-FFF2-40B4-BE49-F238E27FC236}">
                <a16:creationId xmlns="" xmlns:a16="http://schemas.microsoft.com/office/drawing/2014/main" id="{B7B3EED8-8942-4211-8358-BCB47F76FD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23" name="图片 9" descr="图片包含 甜甜圈, 美食, 巧克力, 室内&#10;&#10;已生成极高可信度的说明">
            <a:extLst>
              <a:ext uri="{FF2B5EF4-FFF2-40B4-BE49-F238E27FC236}">
                <a16:creationId xmlns="" xmlns:a16="http://schemas.microsoft.com/office/drawing/2014/main" id="{410F8CCF-4B85-42E5-880C-FA4F9506FC7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4" name="图片 28" descr="图片包含 蛋糕, 室内, 餐桌, 巧克力&#10;&#10;已生成极高可信度的说明">
            <a:extLst>
              <a:ext uri="{FF2B5EF4-FFF2-40B4-BE49-F238E27FC236}">
                <a16:creationId xmlns="" xmlns:a16="http://schemas.microsoft.com/office/drawing/2014/main" id="{C4364968-8099-4601-B4CC-DE1101B9A44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16905604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5293857" y="350404"/>
            <a:ext cx="1790234" cy="646331"/>
          </a:xfrm>
          <a:prstGeom prst="rect">
            <a:avLst/>
          </a:prstGeom>
          <a:noFill/>
        </p:spPr>
        <p:txBody>
          <a:bodyPr wrap="none" rtlCol="0">
            <a:spAutoFit/>
          </a:bodyPr>
          <a:lstStyle/>
          <a:p>
            <a:r>
              <a:rPr lang="en-US" altLang="zh-TW" sz="3600" spc="30" dirty="0" smtClean="0">
                <a:solidFill>
                  <a:srgbClr val="3F8B6F"/>
                </a:solidFill>
                <a:cs typeface="+mn-ea"/>
              </a:rPr>
              <a:t>STP</a:t>
            </a:r>
            <a:r>
              <a:rPr lang="zh-TW" altLang="en-US" sz="3600" spc="30" dirty="0" smtClean="0">
                <a:solidFill>
                  <a:srgbClr val="3F8B6F"/>
                </a:solidFill>
                <a:cs typeface="+mn-ea"/>
              </a:rPr>
              <a:t>分析</a:t>
            </a:r>
            <a:endParaRPr lang="zh-TW" altLang="en-US" sz="3600" spc="30" dirty="0">
              <a:solidFill>
                <a:srgbClr val="3F8B6F"/>
              </a:solidFill>
              <a:cs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2822226121"/>
              </p:ext>
            </p:extLst>
          </p:nvPr>
        </p:nvGraphicFramePr>
        <p:xfrm>
          <a:off x="1030431" y="3044194"/>
          <a:ext cx="8738418" cy="523220"/>
        </p:xfrm>
        <a:graphic>
          <a:graphicData uri="http://schemas.openxmlformats.org/drawingml/2006/table">
            <a:tbl>
              <a:tblPr firstRow="1" bandRow="1">
                <a:tableStyleId>{16D9F66E-5EB9-4882-86FB-DCBF35E3C3E4}</a:tableStyleId>
              </a:tblPr>
              <a:tblGrid>
                <a:gridCol w="8738418">
                  <a:extLst>
                    <a:ext uri="{9D8B030D-6E8A-4147-A177-3AD203B41FA5}">
                      <a16:colId xmlns="" xmlns:a16="http://schemas.microsoft.com/office/drawing/2014/main" val="20000"/>
                    </a:ext>
                  </a:extLst>
                </a:gridCol>
              </a:tblGrid>
              <a:tr h="523220">
                <a:tc>
                  <a:txBody>
                    <a:bodyPr/>
                    <a:lstStyle/>
                    <a:p>
                      <a:pPr marL="0" lvl="0" indent="0" algn="l" hangingPunct="0">
                        <a:spcAft>
                          <a:spcPts val="0"/>
                        </a:spcAft>
                        <a:buFont typeface="+mj-lt"/>
                        <a:buNone/>
                      </a:pPr>
                      <a:r>
                        <a:rPr lang="zh-TW" altLang="en-US" sz="2400" b="0" dirty="0"/>
                        <a:t>本店選擇差異化市場行銷，從各方面滿足不同消費者的需求。</a:t>
                      </a:r>
                      <a:endParaRPr lang="zh-TW" altLang="zh-TW" sz="2400" b="0" kern="100" dirty="0">
                        <a:effectLst/>
                        <a:latin typeface="+mn-ea"/>
                        <a:ea typeface="+mn-ea"/>
                        <a:cs typeface="Times New Roman" panose="02020603050405020304" pitchFamily="18" charset="0"/>
                      </a:endParaRPr>
                    </a:p>
                  </a:txBody>
                  <a:tcPr anchor="ctr"/>
                </a:tc>
                <a:extLst>
                  <a:ext uri="{0D108BD9-81ED-4DB2-BD59-A6C34878D82A}">
                    <a16:rowId xmlns="" xmlns:a16="http://schemas.microsoft.com/office/drawing/2014/main" val="10000"/>
                  </a:ext>
                </a:extLst>
              </a:tr>
            </a:tbl>
          </a:graphicData>
        </a:graphic>
      </p:graphicFrame>
      <p:sp>
        <p:nvSpPr>
          <p:cNvPr id="4" name="文字方塊 3"/>
          <p:cNvSpPr txBox="1"/>
          <p:nvPr/>
        </p:nvSpPr>
        <p:spPr>
          <a:xfrm>
            <a:off x="915459" y="2486445"/>
            <a:ext cx="7609404" cy="523220"/>
          </a:xfrm>
          <a:prstGeom prst="rect">
            <a:avLst/>
          </a:prstGeom>
          <a:noFill/>
        </p:spPr>
        <p:txBody>
          <a:bodyPr wrap="square" rtlCol="0">
            <a:spAutoFit/>
          </a:bodyPr>
          <a:lstStyle/>
          <a:p>
            <a:r>
              <a:rPr lang="zh-TW" altLang="en-US" sz="2800" dirty="0">
                <a:solidFill>
                  <a:srgbClr val="3F8B6F"/>
                </a:solidFill>
                <a:latin typeface="+mn-ea"/>
              </a:rPr>
              <a:t>目標市場</a:t>
            </a:r>
            <a:r>
              <a:rPr lang="en-US" altLang="zh-TW" sz="2800" dirty="0">
                <a:solidFill>
                  <a:srgbClr val="3F8B6F"/>
                </a:solidFill>
                <a:latin typeface="+mn-ea"/>
              </a:rPr>
              <a:t>(Targeting)</a:t>
            </a:r>
            <a:r>
              <a:rPr lang="zh-TW" altLang="en-US" sz="2800" dirty="0">
                <a:solidFill>
                  <a:srgbClr val="3F8B6F"/>
                </a:solidFill>
                <a:latin typeface="+mn-ea"/>
              </a:rPr>
              <a:t>：</a:t>
            </a:r>
          </a:p>
        </p:txBody>
      </p:sp>
      <p:pic>
        <p:nvPicPr>
          <p:cNvPr id="18" name="图片 12">
            <a:extLst>
              <a:ext uri="{FF2B5EF4-FFF2-40B4-BE49-F238E27FC236}">
                <a16:creationId xmlns="" xmlns:a16="http://schemas.microsoft.com/office/drawing/2014/main" id="{E52856A7-25F7-4BDD-8209-D03A5BE675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19" name="图片 14" descr="图片包含 植物&#10;&#10;已生成极高可信度的说明">
            <a:extLst>
              <a:ext uri="{FF2B5EF4-FFF2-40B4-BE49-F238E27FC236}">
                <a16:creationId xmlns="" xmlns:a16="http://schemas.microsoft.com/office/drawing/2014/main" id="{AF2F68B4-51F6-484B-81EB-981DA7C2E5A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0" name="图片 13">
            <a:extLst>
              <a:ext uri="{FF2B5EF4-FFF2-40B4-BE49-F238E27FC236}">
                <a16:creationId xmlns="" xmlns:a16="http://schemas.microsoft.com/office/drawing/2014/main" id="{83882EB2-3883-4CDC-BDED-02D84600571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1" name="图片 6" descr="图片包含 美食, 香蕉, 盘子, 水果&#10;&#10;已生成极高可信度的说明">
            <a:extLst>
              <a:ext uri="{FF2B5EF4-FFF2-40B4-BE49-F238E27FC236}">
                <a16:creationId xmlns="" xmlns:a16="http://schemas.microsoft.com/office/drawing/2014/main" id="{3A596EF4-B72B-4ED1-A10A-E35F2E2300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2" name="图片 10" descr="图片包含 柑橘, 水果&#10;&#10;已生成高可信度的说明">
            <a:extLst>
              <a:ext uri="{FF2B5EF4-FFF2-40B4-BE49-F238E27FC236}">
                <a16:creationId xmlns="" xmlns:a16="http://schemas.microsoft.com/office/drawing/2014/main" id="{B7B3EED8-8942-4211-8358-BCB47F76FD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23" name="图片 9" descr="图片包含 甜甜圈, 美食, 巧克力, 室内&#10;&#10;已生成极高可信度的说明">
            <a:extLst>
              <a:ext uri="{FF2B5EF4-FFF2-40B4-BE49-F238E27FC236}">
                <a16:creationId xmlns="" xmlns:a16="http://schemas.microsoft.com/office/drawing/2014/main" id="{410F8CCF-4B85-42E5-880C-FA4F9506FC7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4" name="图片 28" descr="图片包含 蛋糕, 室内, 餐桌, 巧克力&#10;&#10;已生成极高可信度的说明">
            <a:extLst>
              <a:ext uri="{FF2B5EF4-FFF2-40B4-BE49-F238E27FC236}">
                <a16:creationId xmlns="" xmlns:a16="http://schemas.microsoft.com/office/drawing/2014/main" id="{C4364968-8099-4601-B4CC-DE1101B9A44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
        <p:nvSpPr>
          <p:cNvPr id="12" name="文字方塊 11">
            <a:extLst>
              <a:ext uri="{FF2B5EF4-FFF2-40B4-BE49-F238E27FC236}">
                <a16:creationId xmlns="" xmlns:a16="http://schemas.microsoft.com/office/drawing/2014/main" id="{7D9BE9D0-7A9B-4BE6-A8C8-EBA31272DDD9}"/>
              </a:ext>
            </a:extLst>
          </p:cNvPr>
          <p:cNvSpPr txBox="1"/>
          <p:nvPr/>
        </p:nvSpPr>
        <p:spPr>
          <a:xfrm>
            <a:off x="915459" y="3651959"/>
            <a:ext cx="7609404" cy="523220"/>
          </a:xfrm>
          <a:prstGeom prst="rect">
            <a:avLst/>
          </a:prstGeom>
          <a:noFill/>
        </p:spPr>
        <p:txBody>
          <a:bodyPr wrap="square" rtlCol="0">
            <a:spAutoFit/>
          </a:bodyPr>
          <a:lstStyle/>
          <a:p>
            <a:r>
              <a:rPr lang="zh-TW" altLang="en-US" sz="2800" dirty="0">
                <a:solidFill>
                  <a:srgbClr val="3F8B6F"/>
                </a:solidFill>
                <a:latin typeface="+mn-ea"/>
              </a:rPr>
              <a:t>市場定位</a:t>
            </a:r>
            <a:r>
              <a:rPr lang="en-US" altLang="zh-TW" sz="2800" dirty="0">
                <a:solidFill>
                  <a:srgbClr val="3F8B6F"/>
                </a:solidFill>
                <a:latin typeface="+mn-ea"/>
              </a:rPr>
              <a:t>(Positioning)</a:t>
            </a:r>
            <a:r>
              <a:rPr lang="zh-TW" altLang="en-US" sz="2800" dirty="0">
                <a:solidFill>
                  <a:srgbClr val="3F8B6F"/>
                </a:solidFill>
                <a:latin typeface="+mn-ea"/>
              </a:rPr>
              <a:t>：</a:t>
            </a:r>
          </a:p>
        </p:txBody>
      </p:sp>
      <p:graphicFrame>
        <p:nvGraphicFramePr>
          <p:cNvPr id="13" name="表格 12">
            <a:extLst>
              <a:ext uri="{FF2B5EF4-FFF2-40B4-BE49-F238E27FC236}">
                <a16:creationId xmlns="" xmlns:a16="http://schemas.microsoft.com/office/drawing/2014/main" id="{2B20D0A8-BB16-4760-826B-33CD81C64942}"/>
              </a:ext>
            </a:extLst>
          </p:cNvPr>
          <p:cNvGraphicFramePr>
            <a:graphicFrameLocks noGrp="1"/>
          </p:cNvGraphicFramePr>
          <p:nvPr>
            <p:extLst>
              <p:ext uri="{D42A27DB-BD31-4B8C-83A1-F6EECF244321}">
                <p14:modId xmlns:p14="http://schemas.microsoft.com/office/powerpoint/2010/main" val="557686289"/>
              </p:ext>
            </p:extLst>
          </p:nvPr>
        </p:nvGraphicFramePr>
        <p:xfrm>
          <a:off x="1030431" y="4214258"/>
          <a:ext cx="8731785" cy="822960"/>
        </p:xfrm>
        <a:graphic>
          <a:graphicData uri="http://schemas.openxmlformats.org/drawingml/2006/table">
            <a:tbl>
              <a:tblPr firstRow="1" bandRow="1">
                <a:tableStyleId>{16D9F66E-5EB9-4882-86FB-DCBF35E3C3E4}</a:tableStyleId>
              </a:tblPr>
              <a:tblGrid>
                <a:gridCol w="8731785">
                  <a:extLst>
                    <a:ext uri="{9D8B030D-6E8A-4147-A177-3AD203B41FA5}">
                      <a16:colId xmlns="" xmlns:a16="http://schemas.microsoft.com/office/drawing/2014/main" val="20000"/>
                    </a:ext>
                  </a:extLst>
                </a:gridCol>
              </a:tblGrid>
              <a:tr h="370840">
                <a:tc>
                  <a:txBody>
                    <a:bodyPr/>
                    <a:lstStyle/>
                    <a:p>
                      <a:pPr marL="0" lvl="0" indent="0" algn="just" hangingPunct="0">
                        <a:spcAft>
                          <a:spcPts val="0"/>
                        </a:spcAft>
                        <a:buFont typeface="+mj-lt"/>
                        <a:buNone/>
                      </a:pPr>
                      <a:r>
                        <a:rPr lang="zh-TW" altLang="en-US" sz="2400" b="0" dirty="0"/>
                        <a:t>本店的主要定位為”結合中價位、氣氛佳、高品質餐點、滿足消費者需求的早午餐店”。</a:t>
                      </a:r>
                      <a:endParaRPr lang="zh-TW" altLang="zh-TW" sz="2400" b="0" kern="100" dirty="0">
                        <a:effectLst/>
                        <a:latin typeface="+mn-ea"/>
                        <a:ea typeface="+mn-ea"/>
                        <a:cs typeface="Times New Roman" panose="02020603050405020304" pitchFamily="18" charset="0"/>
                      </a:endParaRPr>
                    </a:p>
                  </a:txBody>
                  <a:tcPr>
                    <a:solidFill>
                      <a:srgbClr val="D5E3CF"/>
                    </a:solid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21133581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zh-TW" sz="4400" dirty="0"/>
              <a:t>短中長期目標</a:t>
            </a:r>
          </a:p>
        </p:txBody>
      </p:sp>
      <p:grpSp>
        <p:nvGrpSpPr>
          <p:cNvPr id="8" name="组合 7">
            <a:extLst>
              <a:ext uri="{FF2B5EF4-FFF2-40B4-BE49-F238E27FC236}">
                <a16:creationId xmlns=""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TW" sz="8800" dirty="0">
                  <a:solidFill>
                    <a:schemeClr val="bg1"/>
                  </a:solidFill>
                  <a:cs typeface="+mn-ea"/>
                  <a:sym typeface="+mn-lt"/>
                </a:rPr>
                <a:t>5</a:t>
              </a:r>
              <a:endParaRPr lang="zh-CN" altLang="en-US" sz="8800" dirty="0">
                <a:solidFill>
                  <a:schemeClr val="bg1"/>
                </a:solidFill>
                <a:cs typeface="+mn-ea"/>
                <a:sym typeface="+mn-lt"/>
              </a:endParaRPr>
            </a:p>
          </p:txBody>
        </p:sp>
      </p:grpSp>
      <p:pic>
        <p:nvPicPr>
          <p:cNvPr id="22" name="图片 12">
            <a:extLst>
              <a:ext uri="{FF2B5EF4-FFF2-40B4-BE49-F238E27FC236}">
                <a16:creationId xmlns="" xmlns:a16="http://schemas.microsoft.com/office/drawing/2014/main" id="{F542E5FA-073B-4B61-81DF-B565F882CCD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flipV="1">
            <a:off x="9401202" y="5037218"/>
            <a:ext cx="1793925" cy="2409436"/>
          </a:xfrm>
          <a:prstGeom prst="rect">
            <a:avLst/>
          </a:prstGeom>
        </p:spPr>
      </p:pic>
      <p:pic>
        <p:nvPicPr>
          <p:cNvPr id="23" name="图片 14" descr="图片包含 植物&#10;&#10;已生成极高可信度的说明">
            <a:extLst>
              <a:ext uri="{FF2B5EF4-FFF2-40B4-BE49-F238E27FC236}">
                <a16:creationId xmlns="" xmlns:a16="http://schemas.microsoft.com/office/drawing/2014/main" id="{81855124-D244-4399-AB98-ED63957D871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4" name="图片 13">
            <a:extLst>
              <a:ext uri="{FF2B5EF4-FFF2-40B4-BE49-F238E27FC236}">
                <a16:creationId xmlns="" xmlns:a16="http://schemas.microsoft.com/office/drawing/2014/main" id="{B1768952-98CF-4C91-B2C6-B5A5B19854E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5" name="图片 6" descr="图片包含 美食, 香蕉, 盘子, 水果&#10;&#10;已生成极高可信度的说明">
            <a:extLst>
              <a:ext uri="{FF2B5EF4-FFF2-40B4-BE49-F238E27FC236}">
                <a16:creationId xmlns="" xmlns:a16="http://schemas.microsoft.com/office/drawing/2014/main" id="{11D5724B-C3CD-450D-A00A-4C26EE8D3B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6" name="图片 10" descr="图片包含 柑橘, 水果&#10;&#10;已生成高可信度的说明">
            <a:extLst>
              <a:ext uri="{FF2B5EF4-FFF2-40B4-BE49-F238E27FC236}">
                <a16:creationId xmlns="" xmlns:a16="http://schemas.microsoft.com/office/drawing/2014/main" id="{889D0002-BCAE-45C8-8C07-EEDC6AAC490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27" name="图片 9" descr="图片包含 甜甜圈, 美食, 巧克力, 室内&#10;&#10;已生成极高可信度的说明">
            <a:extLst>
              <a:ext uri="{FF2B5EF4-FFF2-40B4-BE49-F238E27FC236}">
                <a16:creationId xmlns="" xmlns:a16="http://schemas.microsoft.com/office/drawing/2014/main" id="{2C75DAF6-785E-4EEF-BA6C-DBDC5206483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8" name="图片 28" descr="图片包含 蛋糕, 室内, 餐桌, 巧克力&#10;&#10;已生成极高可信度的说明">
            <a:extLst>
              <a:ext uri="{FF2B5EF4-FFF2-40B4-BE49-F238E27FC236}">
                <a16:creationId xmlns="" xmlns:a16="http://schemas.microsoft.com/office/drawing/2014/main" id="{89260CF0-9042-4843-8CB5-9BCE8087720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4002392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zh-TW" sz="3600" dirty="0">
                <a:solidFill>
                  <a:srgbClr val="3F8B6F"/>
                </a:solidFill>
                <a:latin typeface="+mn-ea"/>
              </a:rPr>
              <a:t>短期</a:t>
            </a:r>
            <a:r>
              <a:rPr lang="en-US" altLang="zh-TW" sz="3600" dirty="0">
                <a:solidFill>
                  <a:srgbClr val="3F8B6F"/>
                </a:solidFill>
                <a:latin typeface="+mn-ea"/>
              </a:rPr>
              <a:t>(</a:t>
            </a:r>
            <a:r>
              <a:rPr lang="zh-TW" altLang="zh-TW" sz="3600" dirty="0">
                <a:solidFill>
                  <a:srgbClr val="3F8B6F"/>
                </a:solidFill>
                <a:latin typeface="+mn-ea"/>
              </a:rPr>
              <a:t>剛開業</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 xmlns:a16="http://schemas.microsoft.com/office/drawing/2014/main"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6" name="文字方塊 5"/>
          <p:cNvSpPr txBox="1"/>
          <p:nvPr/>
        </p:nvSpPr>
        <p:spPr>
          <a:xfrm>
            <a:off x="1501332" y="1157541"/>
            <a:ext cx="7506765" cy="5262979"/>
          </a:xfrm>
          <a:prstGeom prst="rect">
            <a:avLst/>
          </a:prstGeom>
          <a:noFill/>
        </p:spPr>
        <p:txBody>
          <a:bodyPr wrap="square" rtlCol="0">
            <a:spAutoFit/>
          </a:bodyPr>
          <a:lstStyle/>
          <a:p>
            <a:pPr marL="342900" lvl="0" indent="-342900">
              <a:buFont typeface="Wingdings" panose="05000000000000000000" pitchFamily="2" charset="2"/>
              <a:buChar char="Ø"/>
            </a:pPr>
            <a:r>
              <a:rPr lang="zh-TW" altLang="zh-TW" sz="2400" dirty="0"/>
              <a:t>注重產品品質</a:t>
            </a:r>
          </a:p>
          <a:p>
            <a:pPr eaLnBrk="0" hangingPunct="0"/>
            <a:r>
              <a:rPr lang="zh-TW" altLang="zh-TW" sz="2400" dirty="0"/>
              <a:t>因為沒有加盟品牌，所以廠商要自己找，並嚴格控管品質，在剛開業時，食物品質掌握好，才不會有食物糾紛導致開業不順，也可能因為好吃而帶來新的商機。</a:t>
            </a:r>
          </a:p>
          <a:p>
            <a:pPr marL="342900" lvl="0" indent="-342900">
              <a:buFont typeface="Wingdings" panose="05000000000000000000" pitchFamily="2" charset="2"/>
              <a:buChar char="Ø"/>
            </a:pPr>
            <a:r>
              <a:rPr lang="zh-TW" altLang="zh-TW" sz="2400" dirty="0"/>
              <a:t>多用</a:t>
            </a:r>
            <a:r>
              <a:rPr lang="en-US" altLang="zh-TW" sz="2400" dirty="0"/>
              <a:t>IG</a:t>
            </a:r>
            <a:r>
              <a:rPr lang="zh-TW" altLang="zh-TW" sz="2400" dirty="0"/>
              <a:t>和</a:t>
            </a:r>
            <a:r>
              <a:rPr lang="en-US" altLang="zh-TW" sz="2400" dirty="0"/>
              <a:t>FB</a:t>
            </a:r>
            <a:r>
              <a:rPr lang="zh-TW" altLang="zh-TW" sz="2400" dirty="0"/>
              <a:t>粉專宣傳</a:t>
            </a:r>
          </a:p>
          <a:p>
            <a:pPr eaLnBrk="0" hangingPunct="0"/>
            <a:r>
              <a:rPr lang="zh-TW" altLang="zh-TW" sz="2400" dirty="0"/>
              <a:t>多使用粉專宣傳，每天都一篇文章，可能是餐點介紹、人員介紹、食品介紹</a:t>
            </a:r>
            <a:r>
              <a:rPr lang="en-US" altLang="zh-TW" sz="2400" dirty="0"/>
              <a:t>…</a:t>
            </a:r>
            <a:r>
              <a:rPr lang="zh-TW" altLang="zh-TW" sz="2400" dirty="0"/>
              <a:t>，讓消費者知道我們在做什麼，也舉辦抽獎活動阿，讓我們跟消費者有更多的互動，也會把每一次回饋單上寫的缺點改進，並在粉專上告知，讓消費者知道我們改進的措施怎麼做。</a:t>
            </a:r>
          </a:p>
          <a:p>
            <a:pPr marL="342900" lvl="0" indent="-342900" eaLnBrk="0" hangingPunct="0">
              <a:buFont typeface="Wingdings" panose="05000000000000000000" pitchFamily="2" charset="2"/>
              <a:buChar char="Ø"/>
            </a:pPr>
            <a:r>
              <a:rPr lang="zh-TW" altLang="zh-TW" sz="2400" dirty="0"/>
              <a:t>注重員工品質</a:t>
            </a:r>
          </a:p>
          <a:p>
            <a:pPr eaLnBrk="0" hangingPunct="0"/>
            <a:r>
              <a:rPr lang="zh-TW" altLang="zh-TW" sz="2400" dirty="0"/>
              <a:t>員工一定要服儀整齊，客人如果在問問題時要耐心且專心回答，有時候態度會決定消費者要不要來第二次的原因，所以人事安排上很重要</a:t>
            </a:r>
          </a:p>
        </p:txBody>
      </p:sp>
      <p:pic>
        <p:nvPicPr>
          <p:cNvPr id="3" name="圖片 2">
            <a:extLst>
              <a:ext uri="{FF2B5EF4-FFF2-40B4-BE49-F238E27FC236}">
                <a16:creationId xmlns="" xmlns:a16="http://schemas.microsoft.com/office/drawing/2014/main" id="{B5762352-2744-4925-B627-FA04CD47D0D5}"/>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8097" y="4346445"/>
            <a:ext cx="1978067" cy="1980000"/>
          </a:xfrm>
          <a:prstGeom prst="rect">
            <a:avLst/>
          </a:prstGeom>
        </p:spPr>
      </p:pic>
      <p:pic>
        <p:nvPicPr>
          <p:cNvPr id="5" name="圖片 4">
            <a:extLst>
              <a:ext uri="{FF2B5EF4-FFF2-40B4-BE49-F238E27FC236}">
                <a16:creationId xmlns="" xmlns:a16="http://schemas.microsoft.com/office/drawing/2014/main" id="{1C19F367-4AF6-4E5B-BC07-F270AB7F3A73}"/>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08097" y="2185501"/>
            <a:ext cx="1980000" cy="1980000"/>
          </a:xfrm>
          <a:prstGeom prst="rect">
            <a:avLst/>
          </a:prstGeom>
        </p:spPr>
      </p:pic>
      <p:pic>
        <p:nvPicPr>
          <p:cNvPr id="18" name="图片 15" descr="图片包含 美食, 香蕉, 盘子, 水果&#10;&#10;已生成极高可信度的说明">
            <a:extLst>
              <a:ext uri="{FF2B5EF4-FFF2-40B4-BE49-F238E27FC236}">
                <a16:creationId xmlns="" xmlns:a16="http://schemas.microsoft.com/office/drawing/2014/main" id="{9E2A0A89-7890-40EE-9ECA-AE2149504AD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28010973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8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5147868" y="321941"/>
            <a:ext cx="2046714" cy="646331"/>
          </a:xfrm>
          <a:prstGeom prst="rect">
            <a:avLst/>
          </a:prstGeom>
          <a:noFill/>
        </p:spPr>
        <p:txBody>
          <a:bodyPr wrap="none" rtlCol="0">
            <a:spAutoFit/>
          </a:bodyPr>
          <a:lstStyle/>
          <a:p>
            <a:pPr algn="ctr"/>
            <a:r>
              <a:rPr lang="zh-TW" altLang="en-US" sz="3600" spc="30" dirty="0">
                <a:solidFill>
                  <a:srgbClr val="3F8B6F"/>
                </a:solidFill>
                <a:cs typeface="+mn-ea"/>
              </a:rPr>
              <a:t>店的位置</a:t>
            </a:r>
          </a:p>
        </p:txBody>
      </p:sp>
      <p:sp>
        <p:nvSpPr>
          <p:cNvPr id="2" name="文字方塊 1"/>
          <p:cNvSpPr txBox="1"/>
          <p:nvPr/>
        </p:nvSpPr>
        <p:spPr>
          <a:xfrm>
            <a:off x="8290245" y="412648"/>
            <a:ext cx="3094035" cy="523220"/>
          </a:xfrm>
          <a:prstGeom prst="rect">
            <a:avLst/>
          </a:prstGeom>
          <a:noFill/>
        </p:spPr>
        <p:txBody>
          <a:bodyPr wrap="square" rtlCol="0">
            <a:spAutoFit/>
          </a:bodyPr>
          <a:lstStyle/>
          <a:p>
            <a:pPr algn="ctr"/>
            <a:r>
              <a:rPr lang="zh-TW" altLang="en-US" sz="2800" dirty="0">
                <a:solidFill>
                  <a:srgbClr val="FF0000"/>
                </a:solidFill>
              </a:rPr>
              <a:t>電話</a:t>
            </a:r>
            <a:r>
              <a:rPr lang="en-US" altLang="zh-TW" sz="2800" dirty="0">
                <a:solidFill>
                  <a:srgbClr val="FF0000"/>
                </a:solidFill>
              </a:rPr>
              <a:t>:0912-345-678</a:t>
            </a:r>
          </a:p>
        </p:txBody>
      </p:sp>
      <p:sp>
        <p:nvSpPr>
          <p:cNvPr id="5" name="文字方塊 4"/>
          <p:cNvSpPr txBox="1"/>
          <p:nvPr/>
        </p:nvSpPr>
        <p:spPr>
          <a:xfrm>
            <a:off x="598124" y="1845020"/>
            <a:ext cx="3434380" cy="1785104"/>
          </a:xfrm>
          <a:prstGeom prst="rect">
            <a:avLst/>
          </a:prstGeom>
          <a:solidFill>
            <a:schemeClr val="tx1"/>
          </a:solidFill>
        </p:spPr>
        <p:txBody>
          <a:bodyPr wrap="square" rtlCol="0">
            <a:spAutoFit/>
          </a:bodyPr>
          <a:lstStyle/>
          <a:p>
            <a:r>
              <a:rPr lang="zh-TW" altLang="en-US" sz="2200" dirty="0">
                <a:solidFill>
                  <a:schemeClr val="bg1"/>
                </a:solidFill>
                <a:latin typeface="+mn-ea"/>
              </a:rPr>
              <a:t>營業時間</a:t>
            </a:r>
            <a:endParaRPr lang="en-US" altLang="zh-TW" sz="2200" dirty="0">
              <a:solidFill>
                <a:schemeClr val="bg1"/>
              </a:solidFill>
              <a:latin typeface="+mn-ea"/>
            </a:endParaRPr>
          </a:p>
          <a:p>
            <a:r>
              <a:rPr lang="zh-TW" altLang="en-US" sz="2200" dirty="0">
                <a:solidFill>
                  <a:schemeClr val="bg1"/>
                </a:solidFill>
                <a:latin typeface="+mn-ea"/>
              </a:rPr>
              <a:t>禮拜一到禮拜日</a:t>
            </a:r>
            <a:r>
              <a:rPr lang="en-US" altLang="zh-TW" sz="2200" dirty="0">
                <a:solidFill>
                  <a:schemeClr val="bg1"/>
                </a:solidFill>
                <a:latin typeface="+mn-ea"/>
              </a:rPr>
              <a:t>7:30~14:30</a:t>
            </a:r>
          </a:p>
          <a:p>
            <a:r>
              <a:rPr lang="zh-TW" altLang="en-US" sz="2200" dirty="0">
                <a:solidFill>
                  <a:schemeClr val="bg1"/>
                </a:solidFill>
                <a:latin typeface="+mn-ea"/>
              </a:rPr>
              <a:t>禮拜二公休</a:t>
            </a:r>
            <a:endParaRPr lang="en-US" altLang="zh-TW" sz="2200" dirty="0">
              <a:solidFill>
                <a:schemeClr val="bg1"/>
              </a:solidFill>
              <a:latin typeface="+mn-ea"/>
            </a:endParaRPr>
          </a:p>
          <a:p>
            <a:r>
              <a:rPr lang="zh-TW" altLang="en-US" sz="2200" dirty="0">
                <a:solidFill>
                  <a:schemeClr val="bg1"/>
                </a:solidFill>
                <a:latin typeface="+mn-ea"/>
              </a:rPr>
              <a:t>國定假日</a:t>
            </a:r>
            <a:r>
              <a:rPr lang="en-US" altLang="zh-TW" sz="2200" dirty="0">
                <a:solidFill>
                  <a:schemeClr val="bg1"/>
                </a:solidFill>
                <a:latin typeface="+mn-ea"/>
              </a:rPr>
              <a:t>7:30~15:30</a:t>
            </a:r>
            <a:endParaRPr lang="zh-TW" altLang="en-US" sz="2200" dirty="0">
              <a:solidFill>
                <a:schemeClr val="bg1"/>
              </a:solidFill>
              <a:latin typeface="+mn-ea"/>
            </a:endParaRPr>
          </a:p>
        </p:txBody>
      </p:sp>
      <p:pic>
        <p:nvPicPr>
          <p:cNvPr id="18" name="图片 10" descr="图片包含 柑橘, 水果&#10;&#10;已生成高可信度的说明">
            <a:extLst>
              <a:ext uri="{FF2B5EF4-FFF2-40B4-BE49-F238E27FC236}">
                <a16:creationId xmlns="" xmlns:a16="http://schemas.microsoft.com/office/drawing/2014/main" id="{8055DC91-585E-481C-9EAA-FB9CD01134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9" name="图片 11">
            <a:extLst>
              <a:ext uri="{FF2B5EF4-FFF2-40B4-BE49-F238E27FC236}">
                <a16:creationId xmlns="" xmlns:a16="http://schemas.microsoft.com/office/drawing/2014/main" id="{0BB766B6-927E-448E-BD6D-C036678E21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20" name="图片 13">
            <a:extLst>
              <a:ext uri="{FF2B5EF4-FFF2-40B4-BE49-F238E27FC236}">
                <a16:creationId xmlns="" xmlns:a16="http://schemas.microsoft.com/office/drawing/2014/main" id="{FCED3E23-2586-40AB-A636-77E987E2EF2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1" name="图片 14" descr="图片包含 植物&#10;&#10;已生成极高可信度的说明">
            <a:extLst>
              <a:ext uri="{FF2B5EF4-FFF2-40B4-BE49-F238E27FC236}">
                <a16:creationId xmlns="" xmlns:a16="http://schemas.microsoft.com/office/drawing/2014/main" id="{A51C4F6A-C047-415E-8FC5-0E7DDCBFA8C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2" name="图片 6" descr="图片包含 美食, 香蕉, 盘子, 水果&#10;&#10;已生成极高可信度的说明">
            <a:extLst>
              <a:ext uri="{FF2B5EF4-FFF2-40B4-BE49-F238E27FC236}">
                <a16:creationId xmlns="" xmlns:a16="http://schemas.microsoft.com/office/drawing/2014/main" id="{2EBE322F-C7C7-4238-ABDF-C8EB326805C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3" name="图片 9" descr="图片包含 甜甜圈, 美食, 巧克力, 室内&#10;&#10;已生成极高可信度的说明">
            <a:extLst>
              <a:ext uri="{FF2B5EF4-FFF2-40B4-BE49-F238E27FC236}">
                <a16:creationId xmlns="" xmlns:a16="http://schemas.microsoft.com/office/drawing/2014/main" id="{854E5DD7-6CA1-4161-9C38-7391D02F24B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4" name="图片 28" descr="图片包含 蛋糕, 室内, 餐桌, 巧克力&#10;&#10;已生成极高可信度的说明">
            <a:extLst>
              <a:ext uri="{FF2B5EF4-FFF2-40B4-BE49-F238E27FC236}">
                <a16:creationId xmlns="" xmlns:a16="http://schemas.microsoft.com/office/drawing/2014/main" id="{82375F03-7E52-4AC6-9538-AD1F5C325EB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4" name="圖片 3"/>
          <p:cNvPicPr>
            <a:picLocks noChangeAspect="1"/>
          </p:cNvPicPr>
          <p:nvPr/>
        </p:nvPicPr>
        <p:blipFill rotWithShape="1">
          <a:blip r:embed="rId10"/>
          <a:srcRect t="14476" b="5461"/>
          <a:stretch/>
        </p:blipFill>
        <p:spPr>
          <a:xfrm>
            <a:off x="598124" y="1315033"/>
            <a:ext cx="9814731" cy="5040047"/>
          </a:xfrm>
          <a:prstGeom prst="rect">
            <a:avLst/>
          </a:prstGeom>
        </p:spPr>
      </p:pic>
      <p:sp>
        <p:nvSpPr>
          <p:cNvPr id="13" name="文字方塊 12"/>
          <p:cNvSpPr txBox="1"/>
          <p:nvPr/>
        </p:nvSpPr>
        <p:spPr>
          <a:xfrm>
            <a:off x="598124" y="1839923"/>
            <a:ext cx="3434380" cy="1785104"/>
          </a:xfrm>
          <a:prstGeom prst="rect">
            <a:avLst/>
          </a:prstGeom>
          <a:solidFill>
            <a:schemeClr val="tx1"/>
          </a:solidFill>
        </p:spPr>
        <p:txBody>
          <a:bodyPr wrap="square" rtlCol="0">
            <a:spAutoFit/>
          </a:bodyPr>
          <a:lstStyle/>
          <a:p>
            <a:r>
              <a:rPr lang="zh-TW" altLang="en-US" sz="2200" dirty="0" smtClean="0">
                <a:solidFill>
                  <a:schemeClr val="bg1"/>
                </a:solidFill>
                <a:latin typeface="+mn-ea"/>
              </a:rPr>
              <a:t>營業時間</a:t>
            </a:r>
            <a:endParaRPr lang="en-US" altLang="zh-TW" sz="2200" dirty="0" smtClean="0">
              <a:solidFill>
                <a:schemeClr val="bg1"/>
              </a:solidFill>
              <a:latin typeface="+mn-ea"/>
            </a:endParaRPr>
          </a:p>
          <a:p>
            <a:r>
              <a:rPr lang="zh-TW" altLang="en-US" sz="2200" dirty="0" smtClean="0">
                <a:solidFill>
                  <a:schemeClr val="bg1"/>
                </a:solidFill>
                <a:latin typeface="+mn-ea"/>
              </a:rPr>
              <a:t>禮拜一到禮拜日</a:t>
            </a:r>
            <a:r>
              <a:rPr lang="en-US" altLang="zh-TW" sz="2200" dirty="0" smtClean="0">
                <a:solidFill>
                  <a:schemeClr val="bg1"/>
                </a:solidFill>
                <a:latin typeface="+mn-ea"/>
              </a:rPr>
              <a:t>7:30~14:30</a:t>
            </a:r>
          </a:p>
          <a:p>
            <a:r>
              <a:rPr lang="zh-TW" altLang="en-US" sz="2200" dirty="0" smtClean="0">
                <a:solidFill>
                  <a:schemeClr val="bg1"/>
                </a:solidFill>
                <a:latin typeface="+mn-ea"/>
              </a:rPr>
              <a:t>禮拜二公休</a:t>
            </a:r>
            <a:endParaRPr lang="en-US" altLang="zh-TW" sz="2200" dirty="0" smtClean="0">
              <a:solidFill>
                <a:schemeClr val="bg1"/>
              </a:solidFill>
              <a:latin typeface="+mn-ea"/>
            </a:endParaRPr>
          </a:p>
          <a:p>
            <a:r>
              <a:rPr lang="zh-TW" altLang="en-US" sz="2200" dirty="0" smtClean="0">
                <a:solidFill>
                  <a:schemeClr val="bg1"/>
                </a:solidFill>
                <a:latin typeface="+mn-ea"/>
              </a:rPr>
              <a:t>國定假日</a:t>
            </a:r>
            <a:r>
              <a:rPr lang="en-US" altLang="zh-TW" sz="2200" dirty="0" smtClean="0">
                <a:solidFill>
                  <a:schemeClr val="bg1"/>
                </a:solidFill>
                <a:latin typeface="+mn-ea"/>
              </a:rPr>
              <a:t>7:30~15:30</a:t>
            </a:r>
            <a:endParaRPr lang="zh-TW" altLang="en-US" sz="2200" dirty="0">
              <a:solidFill>
                <a:schemeClr val="bg1"/>
              </a:solidFill>
              <a:latin typeface="+mn-ea"/>
            </a:endParaRPr>
          </a:p>
        </p:txBody>
      </p:sp>
    </p:spTree>
    <p:extLst>
      <p:ext uri="{BB962C8B-B14F-4D97-AF65-F5344CB8AC3E}">
        <p14:creationId xmlns:p14="http://schemas.microsoft.com/office/powerpoint/2010/main" val="35423585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en-US" sz="3600" dirty="0">
                <a:solidFill>
                  <a:srgbClr val="3F8B6F"/>
                </a:solidFill>
                <a:latin typeface="+mn-ea"/>
              </a:rPr>
              <a:t>中期</a:t>
            </a:r>
            <a:r>
              <a:rPr lang="en-US" altLang="zh-TW" sz="3600" dirty="0">
                <a:solidFill>
                  <a:srgbClr val="3F8B6F"/>
                </a:solidFill>
                <a:latin typeface="+mn-ea"/>
              </a:rPr>
              <a:t>(1</a:t>
            </a:r>
            <a:r>
              <a:rPr lang="zh-TW" altLang="en-US" sz="3600" dirty="0">
                <a:solidFill>
                  <a:srgbClr val="3F8B6F"/>
                </a:solidFill>
                <a:latin typeface="+mn-ea"/>
              </a:rPr>
              <a:t>年後</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 xmlns:a16="http://schemas.microsoft.com/office/drawing/2014/main"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3" name="圖片版面配置區 2"/>
          <p:cNvPicPr>
            <a:picLocks noGrp="1" noChangeAspect="1"/>
          </p:cNvPicPr>
          <p:nvPr>
            <p:ph type="pic" sz="quarter" idx="19"/>
          </p:nvPr>
        </p:nvPicPr>
        <p:blipFill>
          <a:blip r:embed="rId6">
            <a:extLst>
              <a:ext uri="{28A0092B-C50C-407E-A947-70E740481C1C}">
                <a14:useLocalDpi xmlns:a14="http://schemas.microsoft.com/office/drawing/2010/main" val="0"/>
              </a:ext>
            </a:extLst>
          </a:blip>
          <a:srcRect l="24412" r="24412"/>
          <a:stretch>
            <a:fillRect/>
          </a:stretch>
        </p:blipFill>
        <p:spPr>
          <a:xfrm>
            <a:off x="7824217" y="1401855"/>
            <a:ext cx="4154423" cy="4883416"/>
          </a:xfrm>
        </p:spPr>
      </p:pic>
      <p:sp>
        <p:nvSpPr>
          <p:cNvPr id="6" name="文字方塊 5"/>
          <p:cNvSpPr txBox="1"/>
          <p:nvPr/>
        </p:nvSpPr>
        <p:spPr>
          <a:xfrm>
            <a:off x="1090885" y="1760956"/>
            <a:ext cx="6527697" cy="4524315"/>
          </a:xfrm>
          <a:prstGeom prst="rect">
            <a:avLst/>
          </a:prstGeom>
          <a:noFill/>
        </p:spPr>
        <p:txBody>
          <a:bodyPr wrap="square" rtlCol="0">
            <a:spAutoFit/>
          </a:bodyPr>
          <a:lstStyle/>
          <a:p>
            <a:pPr marL="285750" lvl="0" indent="-285750">
              <a:buFont typeface="Wingdings" panose="05000000000000000000" pitchFamily="2" charset="2"/>
              <a:buChar char="Ø"/>
            </a:pPr>
            <a:r>
              <a:rPr lang="zh-TW" altLang="zh-TW" sz="2400" dirty="0"/>
              <a:t>研發新菜單</a:t>
            </a:r>
          </a:p>
          <a:p>
            <a:r>
              <a:rPr lang="zh-TW" altLang="zh-TW" sz="2400" dirty="0"/>
              <a:t>客源都差不多定下來了，開始在粉專上面收集大家想要吃到什麼的資訊，然後把菜單上最少被點到的品項拿掉。</a:t>
            </a:r>
          </a:p>
          <a:p>
            <a:pPr marL="285750" lvl="0" indent="-285750">
              <a:buFont typeface="Wingdings" panose="05000000000000000000" pitchFamily="2" charset="2"/>
              <a:buChar char="Ø"/>
            </a:pPr>
            <a:r>
              <a:rPr lang="zh-TW" altLang="zh-TW" sz="2400" dirty="0"/>
              <a:t>內場人員進修</a:t>
            </a:r>
          </a:p>
          <a:p>
            <a:r>
              <a:rPr lang="zh-TW" altLang="zh-TW" sz="2400" dirty="0"/>
              <a:t>為了讓消費者吃到更好吃的食物，我們會給內場服務人員補貼去上課，精進自己的廚藝，然後研發出更好吃的商品。</a:t>
            </a:r>
          </a:p>
          <a:p>
            <a:pPr marL="285750" lvl="0" indent="-285750">
              <a:buFont typeface="Wingdings" panose="05000000000000000000" pitchFamily="2" charset="2"/>
              <a:buChar char="Ø"/>
            </a:pPr>
            <a:r>
              <a:rPr lang="zh-TW" altLang="zh-TW" sz="2400" dirty="0"/>
              <a:t>架設自己的網站、手機</a:t>
            </a:r>
            <a:r>
              <a:rPr lang="en-US" altLang="zh-TW" sz="2400" dirty="0"/>
              <a:t>APP</a:t>
            </a:r>
            <a:endParaRPr lang="zh-TW" altLang="zh-TW" sz="2400" dirty="0"/>
          </a:p>
          <a:p>
            <a:r>
              <a:rPr lang="zh-TW" altLang="zh-TW" sz="2400" dirty="0"/>
              <a:t>利用自己在資管系的所學，架設網站與手機</a:t>
            </a:r>
            <a:r>
              <a:rPr lang="en-US" altLang="zh-TW" sz="2400" dirty="0"/>
              <a:t>APP</a:t>
            </a:r>
            <a:r>
              <a:rPr lang="zh-TW" altLang="zh-TW" sz="2400" dirty="0"/>
              <a:t>，讓顧客開始能在線上就訂餐，並得到我們第一手的消息。</a:t>
            </a:r>
          </a:p>
        </p:txBody>
      </p:sp>
      <p:pic>
        <p:nvPicPr>
          <p:cNvPr id="9" name="图片 6" descr="图片包含 美食, 香蕉, 盘子, 水果&#10;&#10;已生成极高可信度的说明">
            <a:extLst>
              <a:ext uri="{FF2B5EF4-FFF2-40B4-BE49-F238E27FC236}">
                <a16:creationId xmlns="" xmlns:a16="http://schemas.microsoft.com/office/drawing/2014/main" id="{2271A557-D3E5-45C3-ACED-CD95024F8B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32658754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8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63279" y="204722"/>
            <a:ext cx="3759009" cy="590931"/>
          </a:xfrm>
          <a:prstGeom prst="rect">
            <a:avLst/>
          </a:prstGeom>
          <a:noFill/>
        </p:spPr>
        <p:txBody>
          <a:bodyPr wrap="square" rtlCol="0">
            <a:spAutoFit/>
          </a:bodyPr>
          <a:lstStyle/>
          <a:p>
            <a:pPr algn="ctr">
              <a:lnSpc>
                <a:spcPct val="90000"/>
              </a:lnSpc>
            </a:pPr>
            <a:r>
              <a:rPr lang="zh-TW" altLang="en-US" sz="3600" dirty="0">
                <a:solidFill>
                  <a:srgbClr val="3F8B6F"/>
                </a:solidFill>
                <a:latin typeface="+mn-ea"/>
              </a:rPr>
              <a:t>長期</a:t>
            </a:r>
            <a:r>
              <a:rPr lang="en-US" altLang="zh-TW" sz="3600" dirty="0">
                <a:solidFill>
                  <a:srgbClr val="3F8B6F"/>
                </a:solidFill>
                <a:latin typeface="+mn-ea"/>
              </a:rPr>
              <a:t>(</a:t>
            </a:r>
            <a:r>
              <a:rPr lang="zh-TW" altLang="en-US" sz="3600" dirty="0">
                <a:solidFill>
                  <a:srgbClr val="3F8B6F"/>
                </a:solidFill>
                <a:latin typeface="+mn-ea"/>
              </a:rPr>
              <a:t>未來</a:t>
            </a:r>
            <a:r>
              <a:rPr lang="en-US" altLang="zh-TW" sz="3600" dirty="0">
                <a:solidFill>
                  <a:srgbClr val="3F8B6F"/>
                </a:solidFill>
                <a:latin typeface="+mn-ea"/>
              </a:rPr>
              <a:t>)</a:t>
            </a:r>
            <a:endParaRPr lang="en-US" sz="3600" spc="30" dirty="0">
              <a:solidFill>
                <a:srgbClr val="3F8B6F"/>
              </a:solidFill>
              <a:latin typeface="+mn-ea"/>
              <a:cs typeface="+mn-ea"/>
              <a:sym typeface="+mn-lt"/>
            </a:endParaRPr>
          </a:p>
        </p:txBody>
      </p:sp>
      <p:pic>
        <p:nvPicPr>
          <p:cNvPr id="7" name="图片 6" descr="图片包含 甜甜圈, 美食, 巧克力, 室内&#10;&#10;已生成极高可信度的说明">
            <a:extLst>
              <a:ext uri="{FF2B5EF4-FFF2-40B4-BE49-F238E27FC236}">
                <a16:creationId xmlns="" xmlns:a16="http://schemas.microsoft.com/office/drawing/2014/main" id="{F87FF3F6-985D-43CA-90E3-2015570207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5" name="图片 14">
            <a:extLst>
              <a:ext uri="{FF2B5EF4-FFF2-40B4-BE49-F238E27FC236}">
                <a16:creationId xmlns="" xmlns:a16="http://schemas.microsoft.com/office/drawing/2014/main" id="{3277F455-8228-41BA-9D8D-3C8F1914F5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977" y="1240918"/>
            <a:ext cx="1456862" cy="829471"/>
          </a:xfrm>
          <a:prstGeom prst="rect">
            <a:avLst/>
          </a:prstGeom>
        </p:spPr>
      </p:pic>
      <p:pic>
        <p:nvPicPr>
          <p:cNvPr id="16" name="图片 15" descr="图片包含 植物&#10;&#10;已生成极高可信度的说明">
            <a:extLst>
              <a:ext uri="{FF2B5EF4-FFF2-40B4-BE49-F238E27FC236}">
                <a16:creationId xmlns="" xmlns:a16="http://schemas.microsoft.com/office/drawing/2014/main" id="{508F19D9-C289-44BB-87F0-B830CA52B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6" name="文字方塊 5"/>
          <p:cNvSpPr txBox="1"/>
          <p:nvPr/>
        </p:nvSpPr>
        <p:spPr>
          <a:xfrm>
            <a:off x="904972" y="1875294"/>
            <a:ext cx="6346219" cy="3785652"/>
          </a:xfrm>
          <a:prstGeom prst="rect">
            <a:avLst/>
          </a:prstGeom>
          <a:noFill/>
        </p:spPr>
        <p:txBody>
          <a:bodyPr wrap="square" rtlCol="0">
            <a:spAutoFit/>
          </a:bodyPr>
          <a:lstStyle/>
          <a:p>
            <a:pPr marL="342900" lvl="0" indent="-342900">
              <a:buFont typeface="Wingdings" panose="05000000000000000000" pitchFamily="2" charset="2"/>
              <a:buChar char="Ø"/>
            </a:pPr>
            <a:r>
              <a:rPr lang="zh-TW" altLang="zh-TW" sz="2400" dirty="0"/>
              <a:t>擴大版圖，向外發展</a:t>
            </a:r>
          </a:p>
          <a:p>
            <a:r>
              <a:rPr lang="zh-TW" altLang="zh-TW" sz="2400" dirty="0"/>
              <a:t>在未來我們將在外縣市開分店，我們會採用直營加盟的方式，這種方式雖然很慢，但是做出的東西一定是有保障的，比較不會有食安的問題，慢慢擴張之於，也可以收取更多不同組群的消費者。</a:t>
            </a:r>
          </a:p>
          <a:p>
            <a:pPr marL="342900" lvl="0" indent="-342900">
              <a:buFont typeface="Wingdings" panose="05000000000000000000" pitchFamily="2" charset="2"/>
              <a:buChar char="Ø"/>
            </a:pPr>
            <a:r>
              <a:rPr lang="zh-TW" altLang="zh-TW" sz="2400" dirty="0"/>
              <a:t>開不同於早午餐的店</a:t>
            </a:r>
          </a:p>
          <a:p>
            <a:r>
              <a:rPr lang="zh-TW" altLang="zh-TW" sz="2400" dirty="0"/>
              <a:t>我們在未來可能會開只有早餐的店，讓更早起床沒空坐下來好好吃飯的上班組學生享用，吸取不同的消費者，也能賺取更多利潤。</a:t>
            </a:r>
          </a:p>
        </p:txBody>
      </p:sp>
      <p:pic>
        <p:nvPicPr>
          <p:cNvPr id="2050" name="Picture 2" descr="「很多人」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8345" y="2524036"/>
            <a:ext cx="4572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6" descr="图片包含 美食, 香蕉, 盘子, 水果&#10;&#10;已生成极高可信度的说明">
            <a:extLst>
              <a:ext uri="{FF2B5EF4-FFF2-40B4-BE49-F238E27FC236}">
                <a16:creationId xmlns="" xmlns:a16="http://schemas.microsoft.com/office/drawing/2014/main" id="{A96F27A6-169A-4B06-93CD-814255A44FA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3875883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a:solidFill>
                  <a:srgbClr val="404040"/>
                </a:solidFill>
                <a:cs typeface="+mn-ea"/>
                <a:sym typeface="+mn-lt"/>
              </a:rPr>
              <a:t>市場調查分析</a:t>
            </a:r>
            <a:endParaRPr lang="en-GB" altLang="zh-CN" sz="4400" dirty="0">
              <a:solidFill>
                <a:srgbClr val="404040"/>
              </a:solidFill>
              <a:cs typeface="+mn-ea"/>
              <a:sym typeface="+mn-lt"/>
            </a:endParaRPr>
          </a:p>
        </p:txBody>
      </p:sp>
      <p:grpSp>
        <p:nvGrpSpPr>
          <p:cNvPr id="8" name="组合 7">
            <a:extLst>
              <a:ext uri="{FF2B5EF4-FFF2-40B4-BE49-F238E27FC236}">
                <a16:creationId xmlns=""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TW" sz="8800" dirty="0">
                  <a:solidFill>
                    <a:schemeClr val="bg1"/>
                  </a:solidFill>
                  <a:cs typeface="+mn-ea"/>
                  <a:sym typeface="+mn-lt"/>
                </a:rPr>
                <a:t>6</a:t>
              </a:r>
              <a:endParaRPr lang="zh-CN" altLang="en-US" sz="8800" dirty="0">
                <a:solidFill>
                  <a:schemeClr val="bg1"/>
                </a:solidFill>
                <a:cs typeface="+mn-ea"/>
                <a:sym typeface="+mn-lt"/>
              </a:endParaRPr>
            </a:p>
          </p:txBody>
        </p:sp>
      </p:grpSp>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6" descr="图片包含 美食, 香蕉, 盘子, 水果&#10;&#10;已生成极高可信度的说明">
            <a:extLst>
              <a:ext uri="{FF2B5EF4-FFF2-40B4-BE49-F238E27FC236}">
                <a16:creationId xmlns="" xmlns:a16="http://schemas.microsoft.com/office/drawing/2014/main" id="{724568B7-FE0C-48E6-8B0A-95E27EACB1C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33159959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3019044" y="177023"/>
            <a:ext cx="6153912" cy="646331"/>
          </a:xfrm>
          <a:prstGeom prst="rect">
            <a:avLst/>
          </a:prstGeom>
          <a:noFill/>
        </p:spPr>
        <p:txBody>
          <a:bodyPr wrap="square" rtlCol="0">
            <a:spAutoFit/>
          </a:bodyPr>
          <a:lstStyle/>
          <a:p>
            <a:r>
              <a:rPr lang="zh-TW" altLang="zh-TW" sz="3600" dirty="0">
                <a:solidFill>
                  <a:srgbClr val="3F8B6F"/>
                </a:solidFill>
              </a:rPr>
              <a:t>管理學創業企劃市場調查問卷</a:t>
            </a:r>
          </a:p>
        </p:txBody>
      </p:sp>
      <p:pic>
        <p:nvPicPr>
          <p:cNvPr id="8" name="圖片 7">
            <a:extLst>
              <a:ext uri="{FF2B5EF4-FFF2-40B4-BE49-F238E27FC236}">
                <a16:creationId xmlns="" xmlns:a16="http://schemas.microsoft.com/office/drawing/2014/main" id="{AD369285-96DD-46A8-8060-D4018035CD4E}"/>
              </a:ext>
            </a:extLst>
          </p:cNvPr>
          <p:cNvPicPr>
            <a:picLocks noChangeAspect="1"/>
          </p:cNvPicPr>
          <p:nvPr/>
        </p:nvPicPr>
        <p:blipFill rotWithShape="1">
          <a:blip r:embed="rId9">
            <a:clrChange>
              <a:clrFrom>
                <a:srgbClr val="FFFFFF"/>
              </a:clrFrom>
              <a:clrTo>
                <a:srgbClr val="FFFFFF">
                  <a:alpha val="0"/>
                </a:srgbClr>
              </a:clrTo>
            </a:clrChange>
            <a:biLevel thresh="75000"/>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l="1950" t="1361" r="2758"/>
          <a:stretch/>
        </p:blipFill>
        <p:spPr>
          <a:xfrm>
            <a:off x="1711144" y="598390"/>
            <a:ext cx="8769712" cy="6240499"/>
          </a:xfrm>
          <a:prstGeom prst="rect">
            <a:avLst/>
          </a:prstGeom>
          <a:ln>
            <a:noFill/>
          </a:ln>
        </p:spPr>
      </p:pic>
      <p:pic>
        <p:nvPicPr>
          <p:cNvPr id="18" name="图片 15" descr="图片包含 美食, 香蕉, 盘子, 水果&#10;&#10;已生成极高可信度的说明">
            <a:extLst>
              <a:ext uri="{FF2B5EF4-FFF2-40B4-BE49-F238E27FC236}">
                <a16:creationId xmlns="" xmlns:a16="http://schemas.microsoft.com/office/drawing/2014/main" id="{564884CB-AF62-4BEB-BC86-7E16946D559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1172520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3019044" y="177023"/>
            <a:ext cx="6153912" cy="646331"/>
          </a:xfrm>
          <a:prstGeom prst="rect">
            <a:avLst/>
          </a:prstGeom>
          <a:noFill/>
        </p:spPr>
        <p:txBody>
          <a:bodyPr wrap="square" rtlCol="0">
            <a:spAutoFit/>
          </a:bodyPr>
          <a:lstStyle/>
          <a:p>
            <a:r>
              <a:rPr lang="zh-TW" altLang="zh-TW" sz="3600" dirty="0">
                <a:solidFill>
                  <a:srgbClr val="3F8B6F"/>
                </a:solidFill>
              </a:rPr>
              <a:t>管理學創業企劃市場調查問卷</a:t>
            </a:r>
          </a:p>
        </p:txBody>
      </p:sp>
      <p:pic>
        <p:nvPicPr>
          <p:cNvPr id="4" name="圖片 3">
            <a:extLst>
              <a:ext uri="{FF2B5EF4-FFF2-40B4-BE49-F238E27FC236}">
                <a16:creationId xmlns="" xmlns:a16="http://schemas.microsoft.com/office/drawing/2014/main" id="{EF821907-1A02-4014-B1FD-BC0E6D97334B}"/>
              </a:ext>
            </a:extLst>
          </p:cNvPr>
          <p:cNvPicPr>
            <a:picLocks noChangeAspect="1"/>
          </p:cNvPicPr>
          <p:nvPr/>
        </p:nvPicPr>
        <p:blipFill rotWithShape="1">
          <a:blip r:embed="rId9">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1278" t="800" r="2758" b="4151"/>
          <a:stretch/>
        </p:blipFill>
        <p:spPr>
          <a:xfrm>
            <a:off x="1512034" y="1104181"/>
            <a:ext cx="9167932" cy="6242400"/>
          </a:xfrm>
          <a:prstGeom prst="rect">
            <a:avLst/>
          </a:prstGeom>
        </p:spPr>
      </p:pic>
      <p:pic>
        <p:nvPicPr>
          <p:cNvPr id="18" name="图片 15" descr="图片包含 美食, 香蕉, 盘子, 水果&#10;&#10;已生成极高可信度的说明">
            <a:extLst>
              <a:ext uri="{FF2B5EF4-FFF2-40B4-BE49-F238E27FC236}">
                <a16:creationId xmlns="" xmlns:a16="http://schemas.microsoft.com/office/drawing/2014/main" id="{3B96512E-35F6-400A-9FA7-B7355655A38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907199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17" name="文字方塊 16">
            <a:extLst>
              <a:ext uri="{FF2B5EF4-FFF2-40B4-BE49-F238E27FC236}">
                <a16:creationId xmlns="" xmlns:a16="http://schemas.microsoft.com/office/drawing/2014/main" id="{1B483D64-DDC0-4CE0-A492-1A3AB7A8CBF6}"/>
              </a:ext>
            </a:extLst>
          </p:cNvPr>
          <p:cNvSpPr txBox="1"/>
          <p:nvPr/>
        </p:nvSpPr>
        <p:spPr>
          <a:xfrm>
            <a:off x="1721302" y="996735"/>
            <a:ext cx="7991856" cy="1200329"/>
          </a:xfrm>
          <a:prstGeom prst="rect">
            <a:avLst/>
          </a:prstGeom>
          <a:noFill/>
        </p:spPr>
        <p:txBody>
          <a:bodyPr wrap="square" rtlCol="0">
            <a:spAutoFit/>
          </a:bodyPr>
          <a:lstStyle/>
          <a:p>
            <a:r>
              <a:rPr lang="zh-TW" altLang="en-US" sz="2400" b="1" dirty="0"/>
              <a:t>一</a:t>
            </a:r>
            <a:r>
              <a:rPr lang="en-US" altLang="zh-TW" sz="2400" b="1" dirty="0"/>
              <a:t>.</a:t>
            </a:r>
            <a:r>
              <a:rPr lang="zh-TW" altLang="en-US" sz="2400" b="1" dirty="0"/>
              <a:t>性別調查分析</a:t>
            </a:r>
          </a:p>
          <a:p>
            <a:r>
              <a:rPr lang="zh-TW" altLang="en-US" sz="2400" dirty="0"/>
              <a:t>本問卷調查的性別比例由女性居多，男性其次，另有少部份其他性別。</a:t>
            </a:r>
          </a:p>
        </p:txBody>
      </p:sp>
      <p:pic>
        <p:nvPicPr>
          <p:cNvPr id="1026" name="Picture 2" descr="3EBD211E">
            <a:extLst>
              <a:ext uri="{FF2B5EF4-FFF2-40B4-BE49-F238E27FC236}">
                <a16:creationId xmlns="" xmlns:a16="http://schemas.microsoft.com/office/drawing/2014/main" id="{D0404C5F-937F-4929-B60B-12CE3B0D70D9}"/>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6350" y="2197064"/>
            <a:ext cx="9410825" cy="396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图片 15" descr="图片包含 美食, 香蕉, 盘子, 水果&#10;&#10;已生成极高可信度的说明">
            <a:extLst>
              <a:ext uri="{FF2B5EF4-FFF2-40B4-BE49-F238E27FC236}">
                <a16:creationId xmlns="" xmlns:a16="http://schemas.microsoft.com/office/drawing/2014/main" id="{F4C3D28E-3C66-4D52-A137-497426F3607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1866848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1721302" y="996735"/>
            <a:ext cx="8203402" cy="2215991"/>
          </a:xfrm>
          <a:prstGeom prst="rect">
            <a:avLst/>
          </a:prstGeom>
          <a:noFill/>
        </p:spPr>
        <p:txBody>
          <a:bodyPr wrap="square" rtlCol="0">
            <a:spAutoFit/>
          </a:bodyPr>
          <a:lstStyle/>
          <a:p>
            <a:pPr lvl="0" hangingPunct="0"/>
            <a:r>
              <a:rPr lang="zh-TW" altLang="en-US" sz="2400" b="1" dirty="0"/>
              <a:t>二</a:t>
            </a:r>
            <a:r>
              <a:rPr lang="en-US" altLang="zh-TW" sz="2400" b="1" dirty="0"/>
              <a:t>.</a:t>
            </a:r>
            <a:r>
              <a:rPr lang="zh-TW" altLang="zh-TW" sz="2400" b="1" dirty="0"/>
              <a:t>年齡、職業、收入調查分析</a:t>
            </a:r>
            <a:endParaRPr lang="zh-TW" altLang="zh-TW" sz="2400" dirty="0"/>
          </a:p>
          <a:p>
            <a:pPr hangingPunct="0"/>
            <a:r>
              <a:rPr lang="zh-TW" altLang="zh-TW" sz="2400" dirty="0"/>
              <a:t>本問卷投遞的社群</a:t>
            </a:r>
            <a:r>
              <a:rPr lang="en-US" altLang="zh-TW" sz="2400" dirty="0"/>
              <a:t>(</a:t>
            </a:r>
            <a:r>
              <a:rPr lang="en-US" altLang="zh-TW" sz="2400" dirty="0" err="1"/>
              <a:t>Dcard</a:t>
            </a:r>
            <a:r>
              <a:rPr lang="zh-TW" altLang="zh-TW" sz="2400" dirty="0"/>
              <a:t>美食版、</a:t>
            </a:r>
            <a:r>
              <a:rPr lang="en-US" altLang="zh-TW" sz="2400" dirty="0" err="1"/>
              <a:t>Dcard</a:t>
            </a:r>
            <a:r>
              <a:rPr lang="zh-TW" altLang="zh-TW" sz="2400" dirty="0"/>
              <a:t>屏科大板、靠北屏科</a:t>
            </a:r>
            <a:r>
              <a:rPr lang="en-US" altLang="zh-TW" sz="2400" dirty="0"/>
              <a:t>2.0)</a:t>
            </a:r>
            <a:r>
              <a:rPr lang="zh-TW" altLang="zh-TW" sz="2400" dirty="0"/>
              <a:t>，所以大多是大學生填寫，因此年齡分布在</a:t>
            </a:r>
            <a:r>
              <a:rPr lang="en-US" altLang="zh-TW" sz="2400" dirty="0"/>
              <a:t>19~33</a:t>
            </a:r>
            <a:r>
              <a:rPr lang="zh-TW" altLang="zh-TW" sz="2400" dirty="0"/>
              <a:t>歲及</a:t>
            </a:r>
            <a:r>
              <a:rPr lang="en-US" altLang="zh-TW" sz="2400" dirty="0"/>
              <a:t>18</a:t>
            </a:r>
            <a:r>
              <a:rPr lang="zh-TW" altLang="zh-TW" sz="2400" dirty="0"/>
              <a:t>歲以下、職業大多數是學生加上少部分上班族、而收入則大多在</a:t>
            </a:r>
            <a:r>
              <a:rPr lang="en-US" altLang="zh-TW" sz="2400" dirty="0"/>
              <a:t>22K</a:t>
            </a:r>
            <a:r>
              <a:rPr lang="zh-TW" altLang="zh-TW" sz="2400" dirty="0"/>
              <a:t>以下。</a:t>
            </a:r>
          </a:p>
          <a:p>
            <a:endParaRPr lang="zh-TW" altLang="en-US" dirty="0"/>
          </a:p>
        </p:txBody>
      </p:sp>
      <p:pic>
        <p:nvPicPr>
          <p:cNvPr id="2050" name="Picture 2" descr="ADCAA14A">
            <a:extLst>
              <a:ext uri="{FF2B5EF4-FFF2-40B4-BE49-F238E27FC236}">
                <a16:creationId xmlns="" xmlns:a16="http://schemas.microsoft.com/office/drawing/2014/main" id="{A56A21A5-81BC-44B5-8859-1FDDB73A62D1}"/>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7895" y="2665515"/>
            <a:ext cx="5560365" cy="23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7B0477E8">
            <a:extLst>
              <a:ext uri="{FF2B5EF4-FFF2-40B4-BE49-F238E27FC236}">
                <a16:creationId xmlns="" xmlns:a16="http://schemas.microsoft.com/office/drawing/2014/main" id="{5BCB4968-2855-4C56-B239-42317BF488AD}"/>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7896" y="4554356"/>
            <a:ext cx="5560941" cy="23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E3E3EE36">
            <a:extLst>
              <a:ext uri="{FF2B5EF4-FFF2-40B4-BE49-F238E27FC236}">
                <a16:creationId xmlns="" xmlns:a16="http://schemas.microsoft.com/office/drawing/2014/main" id="{51D312BC-9FBA-41BF-AA8F-59E5A8181904}"/>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1" y="2665515"/>
            <a:ext cx="5560941" cy="23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descr="图片包含 美食, 香蕉, 盘子, 水果&#10;&#10;已生成极高可信度的说明">
            <a:extLst>
              <a:ext uri="{FF2B5EF4-FFF2-40B4-BE49-F238E27FC236}">
                <a16:creationId xmlns="" xmlns:a16="http://schemas.microsoft.com/office/drawing/2014/main" id="{D0463AB9-DA14-454E-A7D9-4B155AC0EA2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3913592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4" name="文字方塊 3"/>
          <p:cNvSpPr txBox="1"/>
          <p:nvPr/>
        </p:nvSpPr>
        <p:spPr>
          <a:xfrm>
            <a:off x="1721302" y="1039187"/>
            <a:ext cx="7991856" cy="1569660"/>
          </a:xfrm>
          <a:prstGeom prst="rect">
            <a:avLst/>
          </a:prstGeom>
          <a:noFill/>
        </p:spPr>
        <p:txBody>
          <a:bodyPr wrap="square" rtlCol="0">
            <a:spAutoFit/>
          </a:bodyPr>
          <a:lstStyle/>
          <a:p>
            <a:r>
              <a:rPr lang="zh-TW" altLang="en-US" sz="2400" b="1" dirty="0"/>
              <a:t>三</a:t>
            </a:r>
            <a:r>
              <a:rPr lang="en-US" altLang="zh-TW" sz="2400" b="1" dirty="0"/>
              <a:t>.</a:t>
            </a:r>
            <a:r>
              <a:rPr lang="zh-TW" altLang="en-US" sz="2400" b="1" dirty="0"/>
              <a:t>一人或是結伴用餐</a:t>
            </a:r>
            <a:endParaRPr lang="en-US" altLang="zh-TW" sz="2400" b="1" dirty="0"/>
          </a:p>
          <a:p>
            <a:r>
              <a:rPr lang="zh-TW" altLang="zh-TW" sz="2400" dirty="0"/>
              <a:t>從調查資訊可得知大多數人會結伴來早午餐店用餐，我們可以依照問卷調查出的比例去分配座位，減少單人占用多人桌的浪費、改善多人來店用餐出現座位不足的情況</a:t>
            </a:r>
            <a:r>
              <a:rPr lang="zh-TW" altLang="en-US" sz="2400" dirty="0"/>
              <a:t>。</a:t>
            </a:r>
          </a:p>
        </p:txBody>
      </p:sp>
      <p:pic>
        <p:nvPicPr>
          <p:cNvPr id="3074" name="Picture 2" descr="50FD0FB4">
            <a:extLst>
              <a:ext uri="{FF2B5EF4-FFF2-40B4-BE49-F238E27FC236}">
                <a16:creationId xmlns="" xmlns:a16="http://schemas.microsoft.com/office/drawing/2014/main" id="{5CD06927-E31D-4797-860B-A4CF9E48AA1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303" y="2608847"/>
            <a:ext cx="9410823"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descr="图片包含 美食, 香蕉, 盘子, 水果&#10;&#10;已生成极高可信度的说明">
            <a:extLst>
              <a:ext uri="{FF2B5EF4-FFF2-40B4-BE49-F238E27FC236}">
                <a16:creationId xmlns="" xmlns:a16="http://schemas.microsoft.com/office/drawing/2014/main" id="{AE204016-13E9-4382-943F-C7C7F700F34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11902503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1721302" y="996735"/>
            <a:ext cx="8004062" cy="1200329"/>
          </a:xfrm>
          <a:prstGeom prst="rect">
            <a:avLst/>
          </a:prstGeom>
          <a:noFill/>
        </p:spPr>
        <p:txBody>
          <a:bodyPr wrap="square" rtlCol="0">
            <a:spAutoFit/>
          </a:bodyPr>
          <a:lstStyle/>
          <a:p>
            <a:r>
              <a:rPr lang="zh-TW" altLang="en-US" sz="2400" b="1" dirty="0"/>
              <a:t>四</a:t>
            </a:r>
            <a:r>
              <a:rPr lang="en-US" altLang="zh-TW" sz="2400" b="1" dirty="0"/>
              <a:t>.</a:t>
            </a:r>
            <a:r>
              <a:rPr lang="zh-TW" altLang="en-US" sz="2400" b="1" dirty="0"/>
              <a:t>選擇單點或式套餐</a:t>
            </a:r>
            <a:endParaRPr lang="en-US" altLang="zh-TW" sz="2400" b="1" dirty="0"/>
          </a:p>
          <a:p>
            <a:r>
              <a:rPr lang="zh-TW" altLang="zh-TW" sz="2400" dirty="0"/>
              <a:t>由問卷調查結果能看出，選擇套餐的人比選擇單點的人多出一倍，因此我們可增加套餐選擇來吸引更多消費者</a:t>
            </a:r>
            <a:r>
              <a:rPr lang="zh-TW" altLang="en-US" sz="2400" dirty="0"/>
              <a:t>。</a:t>
            </a:r>
          </a:p>
        </p:txBody>
      </p:sp>
      <p:pic>
        <p:nvPicPr>
          <p:cNvPr id="4098" name="Picture 2" descr="42D73E2">
            <a:extLst>
              <a:ext uri="{FF2B5EF4-FFF2-40B4-BE49-F238E27FC236}">
                <a16:creationId xmlns="" xmlns:a16="http://schemas.microsoft.com/office/drawing/2014/main" id="{963038CC-E607-42A8-A55D-4FCC6F4D3028}"/>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302" y="2197064"/>
            <a:ext cx="9410824"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descr="图片包含 美食, 香蕉, 盘子, 水果&#10;&#10;已生成极高可信度的说明">
            <a:extLst>
              <a:ext uri="{FF2B5EF4-FFF2-40B4-BE49-F238E27FC236}">
                <a16:creationId xmlns="" xmlns:a16="http://schemas.microsoft.com/office/drawing/2014/main" id="{4C7D5D0A-554B-4A25-9CA4-0EB5A751676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25698042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1721302" y="996735"/>
            <a:ext cx="8358870" cy="1569660"/>
          </a:xfrm>
          <a:prstGeom prst="rect">
            <a:avLst/>
          </a:prstGeom>
          <a:noFill/>
        </p:spPr>
        <p:txBody>
          <a:bodyPr wrap="square" rtlCol="0">
            <a:spAutoFit/>
          </a:bodyPr>
          <a:lstStyle/>
          <a:p>
            <a:pPr algn="just"/>
            <a:r>
              <a:rPr lang="zh-TW" altLang="en-US" sz="2400" b="1" dirty="0">
                <a:latin typeface="+mn-ea"/>
              </a:rPr>
              <a:t>五</a:t>
            </a:r>
            <a:r>
              <a:rPr lang="en-US" altLang="zh-TW" sz="2400" b="1" dirty="0">
                <a:latin typeface="+mn-ea"/>
              </a:rPr>
              <a:t>.</a:t>
            </a:r>
            <a:r>
              <a:rPr lang="zh-TW" altLang="en-US" sz="2400" b="1" dirty="0">
                <a:latin typeface="+mn-ea"/>
              </a:rPr>
              <a:t>用餐時間分析</a:t>
            </a:r>
            <a:endParaRPr lang="en-US" altLang="zh-TW" sz="2400" b="1" dirty="0">
              <a:latin typeface="+mn-ea"/>
            </a:endParaRPr>
          </a:p>
          <a:p>
            <a:pPr algn="just"/>
            <a:r>
              <a:rPr lang="zh-TW" altLang="zh-TW" sz="2400" dirty="0">
                <a:latin typeface="+mn-ea"/>
              </a:rPr>
              <a:t>由下圖可看出大多數人吃早午餐的高峰期落在</a:t>
            </a:r>
            <a:r>
              <a:rPr lang="en-US" altLang="zh-TW" sz="2400" dirty="0">
                <a:latin typeface="+mn-ea"/>
              </a:rPr>
              <a:t>10~11</a:t>
            </a:r>
            <a:r>
              <a:rPr lang="zh-TW" altLang="zh-TW" sz="2400" dirty="0">
                <a:latin typeface="+mn-ea"/>
              </a:rPr>
              <a:t>點及</a:t>
            </a:r>
            <a:r>
              <a:rPr lang="en-US" altLang="zh-TW" sz="2400" dirty="0">
                <a:latin typeface="+mn-ea"/>
              </a:rPr>
              <a:t>12~13</a:t>
            </a:r>
            <a:r>
              <a:rPr lang="zh-TW" altLang="zh-TW" sz="2400" dirty="0">
                <a:latin typeface="+mn-ea"/>
              </a:rPr>
              <a:t>點之間，在此段期間可選擇聘請短期工讀生來分擔工作，避免在用餐時間造成堵塞降低效率，提升用餐品質</a:t>
            </a:r>
            <a:r>
              <a:rPr lang="zh-TW" altLang="en-US" sz="2400" dirty="0"/>
              <a:t>。</a:t>
            </a:r>
          </a:p>
        </p:txBody>
      </p:sp>
      <p:pic>
        <p:nvPicPr>
          <p:cNvPr id="5122" name="Picture 2" descr="BF301E40">
            <a:extLst>
              <a:ext uri="{FF2B5EF4-FFF2-40B4-BE49-F238E27FC236}">
                <a16:creationId xmlns="" xmlns:a16="http://schemas.microsoft.com/office/drawing/2014/main" id="{A9AA45B1-B5DE-46E5-9ED2-7EA88794EC77}"/>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302" y="2414176"/>
            <a:ext cx="7950097"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descr="图片包含 美食, 香蕉, 盘子, 水果&#10;&#10;已生成极高可信度的说明">
            <a:extLst>
              <a:ext uri="{FF2B5EF4-FFF2-40B4-BE49-F238E27FC236}">
                <a16:creationId xmlns="" xmlns:a16="http://schemas.microsoft.com/office/drawing/2014/main" id="{6075B1F4-3DF7-4ACE-A922-2B4934849C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2824982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8" name="TextBox 7"/>
          <p:cNvSpPr txBox="1"/>
          <p:nvPr/>
        </p:nvSpPr>
        <p:spPr>
          <a:xfrm>
            <a:off x="1212864" y="1914832"/>
            <a:ext cx="3759009"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創業起因</a:t>
            </a:r>
            <a:endParaRPr lang="en-US" sz="3600" spc="30" dirty="0">
              <a:solidFill>
                <a:srgbClr val="3F8B6F"/>
              </a:solidFill>
              <a:cs typeface="+mn-ea"/>
              <a:sym typeface="+mn-lt"/>
            </a:endParaRPr>
          </a:p>
        </p:txBody>
      </p:sp>
      <p:sp>
        <p:nvSpPr>
          <p:cNvPr id="14" name="TextBox 13"/>
          <p:cNvSpPr txBox="1"/>
          <p:nvPr/>
        </p:nvSpPr>
        <p:spPr>
          <a:xfrm>
            <a:off x="817854" y="2504401"/>
            <a:ext cx="4842282" cy="2677656"/>
          </a:xfrm>
          <a:prstGeom prst="rect">
            <a:avLst/>
          </a:prstGeom>
          <a:noFill/>
        </p:spPr>
        <p:txBody>
          <a:bodyPr wrap="square" rtlCol="0">
            <a:spAutoFit/>
          </a:bodyPr>
          <a:lstStyle/>
          <a:p>
            <a:pPr lvl="0">
              <a:lnSpc>
                <a:spcPct val="140000"/>
              </a:lnSpc>
              <a:defRPr/>
            </a:pPr>
            <a:r>
              <a:rPr lang="zh-TW" altLang="en-US" sz="2400" dirty="0">
                <a:solidFill>
                  <a:schemeClr val="tx2"/>
                </a:solidFill>
                <a:cs typeface="+mn-ea"/>
                <a:sym typeface="+mn-lt"/>
              </a:rPr>
              <a:t>近年來消費者較晚享用早餐，有許多早餐店為配合這些消費者的作息，而改變原有的營業模式，現在早午餐已成為流行的風潮，也出現了一個新的市場可供投資。</a:t>
            </a: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pic>
        <p:nvPicPr>
          <p:cNvPr id="13" name="图片 10" descr="图片包含 柑橘, 水果&#10;&#10;已生成高可信度的说明">
            <a:extLst>
              <a:ext uri="{FF2B5EF4-FFF2-40B4-BE49-F238E27FC236}">
                <a16:creationId xmlns="" xmlns:a16="http://schemas.microsoft.com/office/drawing/2014/main" id="{B1150131-9ABA-4477-9008-0BAEE029BD3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21" name="图片 13">
            <a:extLst>
              <a:ext uri="{FF2B5EF4-FFF2-40B4-BE49-F238E27FC236}">
                <a16:creationId xmlns="" xmlns:a16="http://schemas.microsoft.com/office/drawing/2014/main" id="{C1DEAC7C-2706-41D1-B2A3-6FCA9C605C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2" name="图片 14" descr="图片包含 植物&#10;&#10;已生成极高可信度的说明">
            <a:extLst>
              <a:ext uri="{FF2B5EF4-FFF2-40B4-BE49-F238E27FC236}">
                <a16:creationId xmlns="" xmlns:a16="http://schemas.microsoft.com/office/drawing/2014/main" id="{83E69B3F-51BB-40A1-8329-788CE83516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3" name="图片 6" descr="图片包含 美食, 香蕉, 盘子, 水果&#10;&#10;已生成极高可信度的说明">
            <a:extLst>
              <a:ext uri="{FF2B5EF4-FFF2-40B4-BE49-F238E27FC236}">
                <a16:creationId xmlns="" xmlns:a16="http://schemas.microsoft.com/office/drawing/2014/main" id="{695B5C42-0C54-4C35-9C6B-505A45794E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4" name="图片 9" descr="图片包含 甜甜圈, 美食, 巧克力, 室内&#10;&#10;已生成极高可信度的说明">
            <a:extLst>
              <a:ext uri="{FF2B5EF4-FFF2-40B4-BE49-F238E27FC236}">
                <a16:creationId xmlns="" xmlns:a16="http://schemas.microsoft.com/office/drawing/2014/main" id="{2D5D156B-D4BB-4308-9248-719E88E12D3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3" name="圖片版面配置區 2"/>
          <p:cNvPicPr>
            <a:picLocks noGrp="1" noChangeAspect="1"/>
          </p:cNvPicPr>
          <p:nvPr>
            <p:ph type="pic" sz="quarter" idx="17"/>
          </p:nvPr>
        </p:nvPicPr>
        <p:blipFill rotWithShape="1">
          <a:blip r:embed="rId8">
            <a:extLst>
              <a:ext uri="{28A0092B-C50C-407E-A947-70E740481C1C}">
                <a14:useLocalDpi xmlns:a14="http://schemas.microsoft.com/office/drawing/2010/main" val="0"/>
              </a:ext>
            </a:extLst>
          </a:blip>
          <a:srcRect l="11782" r="11782" b="7272"/>
          <a:stretch/>
        </p:blipFill>
        <p:spPr>
          <a:xfrm>
            <a:off x="6872499" y="1"/>
            <a:ext cx="5331224" cy="5426605"/>
          </a:xfrm>
        </p:spPr>
      </p:pic>
      <p:pic>
        <p:nvPicPr>
          <p:cNvPr id="20" name="图片 11">
            <a:extLst>
              <a:ext uri="{FF2B5EF4-FFF2-40B4-BE49-F238E27FC236}">
                <a16:creationId xmlns="" xmlns:a16="http://schemas.microsoft.com/office/drawing/2014/main" id="{269161D9-401D-4AC9-941A-FD01A05684E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25" name="图片 28" descr="图片包含 蛋糕, 室内, 餐桌, 巧克力&#10;&#10;已生成极高可信度的说明">
            <a:extLst>
              <a:ext uri="{FF2B5EF4-FFF2-40B4-BE49-F238E27FC236}">
                <a16:creationId xmlns="" xmlns:a16="http://schemas.microsoft.com/office/drawing/2014/main" id="{85354E54-266E-4E0D-84F0-3234EBA6B68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527999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65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15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1721302" y="996735"/>
            <a:ext cx="7063040" cy="1938992"/>
          </a:xfrm>
          <a:prstGeom prst="rect">
            <a:avLst/>
          </a:prstGeom>
          <a:noFill/>
        </p:spPr>
        <p:txBody>
          <a:bodyPr wrap="square" rtlCol="0">
            <a:spAutoFit/>
          </a:bodyPr>
          <a:lstStyle/>
          <a:p>
            <a:pPr algn="just"/>
            <a:r>
              <a:rPr lang="zh-TW" altLang="en-US" sz="2400" b="1" dirty="0"/>
              <a:t>六</a:t>
            </a:r>
            <a:r>
              <a:rPr lang="en-US" altLang="zh-TW" sz="2400" b="1" dirty="0"/>
              <a:t>.</a:t>
            </a:r>
            <a:r>
              <a:rPr lang="zh-TW" altLang="en-US" sz="2400" b="1" dirty="0"/>
              <a:t>消費者選擇店家動機</a:t>
            </a:r>
            <a:endParaRPr lang="en-US" altLang="zh-TW" sz="2400" b="1" dirty="0"/>
          </a:p>
          <a:p>
            <a:pPr algn="just"/>
            <a:r>
              <a:rPr lang="zh-TW" altLang="zh-TW" sz="2400" dirty="0"/>
              <a:t>此調查可看出，消費者在選擇店家時，通常會優先考慮價格及餐點多樣性，其次是環境衛生，而出餐速度及服務態度也有三分之一的人會列入考慮，所以這些都是開店時所必需注意的事項</a:t>
            </a:r>
            <a:r>
              <a:rPr lang="zh-TW" altLang="en-US" sz="2400" dirty="0"/>
              <a:t>。</a:t>
            </a:r>
          </a:p>
        </p:txBody>
      </p:sp>
      <p:pic>
        <p:nvPicPr>
          <p:cNvPr id="6146" name="Picture 2" descr="867AF8C">
            <a:extLst>
              <a:ext uri="{FF2B5EF4-FFF2-40B4-BE49-F238E27FC236}">
                <a16:creationId xmlns="" xmlns:a16="http://schemas.microsoft.com/office/drawing/2014/main" id="{1ECF8B28-24C7-4DA2-9459-3466FB5B63E0}"/>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302" y="2708274"/>
            <a:ext cx="7950096"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descr="图片包含 美食, 香蕉, 盘子, 水果&#10;&#10;已生成极高可信度的说明">
            <a:extLst>
              <a:ext uri="{FF2B5EF4-FFF2-40B4-BE49-F238E27FC236}">
                <a16:creationId xmlns="" xmlns:a16="http://schemas.microsoft.com/office/drawing/2014/main" id="{243EC596-A774-40CA-AD2C-C1CE2EF8A54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5158490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1721302" y="990806"/>
            <a:ext cx="6939574" cy="1569660"/>
          </a:xfrm>
          <a:prstGeom prst="rect">
            <a:avLst/>
          </a:prstGeom>
          <a:noFill/>
        </p:spPr>
        <p:txBody>
          <a:bodyPr wrap="square" rtlCol="0">
            <a:spAutoFit/>
          </a:bodyPr>
          <a:lstStyle/>
          <a:p>
            <a:r>
              <a:rPr lang="zh-TW" altLang="en-US" sz="2400" b="1" dirty="0"/>
              <a:t>七</a:t>
            </a:r>
            <a:r>
              <a:rPr lang="en-US" altLang="zh-TW" sz="2400" b="1" dirty="0"/>
              <a:t>.</a:t>
            </a:r>
            <a:r>
              <a:rPr lang="zh-TW" altLang="en-US" sz="2400" b="1" dirty="0"/>
              <a:t>消費者預算</a:t>
            </a:r>
            <a:endParaRPr lang="en-US" altLang="zh-TW" sz="2400" b="1" dirty="0"/>
          </a:p>
          <a:p>
            <a:r>
              <a:rPr lang="zh-TW" altLang="zh-TW" sz="2400" dirty="0"/>
              <a:t>由下圖可分析出，大多數消費者願意支付的金額大概落在</a:t>
            </a:r>
            <a:r>
              <a:rPr lang="en-US" altLang="zh-TW" sz="2400" dirty="0"/>
              <a:t>50~150</a:t>
            </a:r>
            <a:r>
              <a:rPr lang="zh-TW" altLang="zh-TW" sz="2400" dirty="0"/>
              <a:t>元之間，如果我們能將價格控制在此段區間，相信能吸引更多消費者</a:t>
            </a:r>
            <a:r>
              <a:rPr lang="zh-TW" altLang="en-US" sz="2400" dirty="0"/>
              <a:t>。</a:t>
            </a:r>
          </a:p>
        </p:txBody>
      </p:sp>
      <p:pic>
        <p:nvPicPr>
          <p:cNvPr id="7170" name="Picture 2" descr="CA42997A">
            <a:extLst>
              <a:ext uri="{FF2B5EF4-FFF2-40B4-BE49-F238E27FC236}">
                <a16:creationId xmlns="" xmlns:a16="http://schemas.microsoft.com/office/drawing/2014/main" id="{9C00CFF0-B736-457E-BA0E-8903A0F92663}"/>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302" y="2560466"/>
            <a:ext cx="9409848"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descr="图片包含 美食, 香蕉, 盘子, 水果&#10;&#10;已生成极高可信度的说明">
            <a:extLst>
              <a:ext uri="{FF2B5EF4-FFF2-40B4-BE49-F238E27FC236}">
                <a16:creationId xmlns="" xmlns:a16="http://schemas.microsoft.com/office/drawing/2014/main" id="{26567B08-A3DC-45B6-939C-837EA493F51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20801403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1721302" y="996735"/>
            <a:ext cx="7370600" cy="1938992"/>
          </a:xfrm>
          <a:prstGeom prst="rect">
            <a:avLst/>
          </a:prstGeom>
          <a:noFill/>
        </p:spPr>
        <p:txBody>
          <a:bodyPr wrap="square" rtlCol="0">
            <a:spAutoFit/>
          </a:bodyPr>
          <a:lstStyle/>
          <a:p>
            <a:r>
              <a:rPr lang="zh-TW" altLang="en-US" sz="2400" b="1" dirty="0"/>
              <a:t>八</a:t>
            </a:r>
            <a:r>
              <a:rPr lang="en-US" altLang="zh-TW" sz="2400" b="1" dirty="0"/>
              <a:t>.</a:t>
            </a:r>
            <a:r>
              <a:rPr lang="zh-TW" altLang="en-US" sz="2400" b="1" dirty="0"/>
              <a:t>消費者選擇餐點動機</a:t>
            </a:r>
            <a:endParaRPr lang="en-US" altLang="zh-TW" sz="2400" b="1" dirty="0"/>
          </a:p>
          <a:p>
            <a:r>
              <a:rPr lang="zh-TW" altLang="zh-TW" sz="2400" dirty="0"/>
              <a:t>由下圖可看出消費者在選擇餐點時會優先考慮價格，其次是個人喜好，及飽足感、餐點內容、美味程度，個人喜好部份可通過問卷或是顧客意見單來增加或是減少某些餐點</a:t>
            </a:r>
            <a:r>
              <a:rPr lang="zh-TW" altLang="en-US" sz="2400" dirty="0"/>
              <a:t>。</a:t>
            </a:r>
          </a:p>
        </p:txBody>
      </p:sp>
      <p:pic>
        <p:nvPicPr>
          <p:cNvPr id="8194" name="Picture 2" descr="FDE88F98">
            <a:extLst>
              <a:ext uri="{FF2B5EF4-FFF2-40B4-BE49-F238E27FC236}">
                <a16:creationId xmlns="" xmlns:a16="http://schemas.microsoft.com/office/drawing/2014/main" id="{6CC632A0-461E-4732-8E4F-F9A08C6AB805}"/>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302" y="2935726"/>
            <a:ext cx="7950096"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descr="图片包含 美食, 香蕉, 盘子, 水果&#10;&#10;已生成极高可信度的说明">
            <a:extLst>
              <a:ext uri="{FF2B5EF4-FFF2-40B4-BE49-F238E27FC236}">
                <a16:creationId xmlns="" xmlns:a16="http://schemas.microsoft.com/office/drawing/2014/main" id="{26A0B00C-C0FD-440F-8426-9D7BE640FE4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4155317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1721302" y="996735"/>
            <a:ext cx="7370600" cy="1938992"/>
          </a:xfrm>
          <a:prstGeom prst="rect">
            <a:avLst/>
          </a:prstGeom>
          <a:noFill/>
        </p:spPr>
        <p:txBody>
          <a:bodyPr wrap="square" rtlCol="0">
            <a:spAutoFit/>
          </a:bodyPr>
          <a:lstStyle/>
          <a:p>
            <a:r>
              <a:rPr lang="zh-TW" altLang="en-US" sz="2400" b="1" dirty="0"/>
              <a:t>九</a:t>
            </a:r>
            <a:r>
              <a:rPr lang="en-US" altLang="zh-TW" sz="2400" b="1" dirty="0"/>
              <a:t>.</a:t>
            </a:r>
            <a:r>
              <a:rPr lang="zh-TW" altLang="en-US" sz="2400" b="1" dirty="0"/>
              <a:t>消費者至早午餐用餐的動機</a:t>
            </a:r>
            <a:endParaRPr lang="en-US" altLang="zh-TW" sz="2400" b="1" dirty="0"/>
          </a:p>
          <a:p>
            <a:r>
              <a:rPr lang="zh-TW" altLang="zh-TW" sz="2400" dirty="0"/>
              <a:t>此項問題調查出大多數的人至早午餐店用餐的動機是單純吃飯，其次是聚餐</a:t>
            </a:r>
            <a:r>
              <a:rPr lang="en-US" altLang="zh-TW" sz="2400" dirty="0"/>
              <a:t>/</a:t>
            </a:r>
            <a:r>
              <a:rPr lang="zh-TW" altLang="zh-TW" sz="2400" dirty="0"/>
              <a:t>聚會及約會，對於單純吃飯的客群我們應盡量合理地滿足他們的需求，而對於聚餐及約會的客群我們可以推出活動以增加來客率</a:t>
            </a:r>
            <a:endParaRPr lang="zh-TW" altLang="en-US" sz="2400" dirty="0"/>
          </a:p>
        </p:txBody>
      </p:sp>
      <p:pic>
        <p:nvPicPr>
          <p:cNvPr id="9218" name="Picture 2" descr="437AD166">
            <a:extLst>
              <a:ext uri="{FF2B5EF4-FFF2-40B4-BE49-F238E27FC236}">
                <a16:creationId xmlns="" xmlns:a16="http://schemas.microsoft.com/office/drawing/2014/main" id="{75390775-798D-4D57-B6DF-3B6855D5AA7A}"/>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302" y="2768728"/>
            <a:ext cx="9409848"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descr="图片包含 美食, 香蕉, 盘子, 水果&#10;&#10;已生成极高可信度的说明">
            <a:extLst>
              <a:ext uri="{FF2B5EF4-FFF2-40B4-BE49-F238E27FC236}">
                <a16:creationId xmlns="" xmlns:a16="http://schemas.microsoft.com/office/drawing/2014/main" id="{E903F2C3-2BCE-4A54-9E1A-17E4957A6EF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30542516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1721302" y="996735"/>
            <a:ext cx="7370600" cy="1938992"/>
          </a:xfrm>
          <a:prstGeom prst="rect">
            <a:avLst/>
          </a:prstGeom>
          <a:noFill/>
        </p:spPr>
        <p:txBody>
          <a:bodyPr wrap="square" rtlCol="0">
            <a:spAutoFit/>
          </a:bodyPr>
          <a:lstStyle/>
          <a:p>
            <a:pPr algn="just"/>
            <a:r>
              <a:rPr lang="zh-TW" altLang="en-US" sz="2400" b="1" dirty="0"/>
              <a:t>十</a:t>
            </a:r>
            <a:r>
              <a:rPr lang="en-US" altLang="zh-TW" sz="2400" b="1" dirty="0"/>
              <a:t>.</a:t>
            </a:r>
            <a:r>
              <a:rPr lang="zh-TW" altLang="en-US" sz="2400" b="1" dirty="0"/>
              <a:t>消費者選擇餐點動機</a:t>
            </a:r>
            <a:endParaRPr lang="en-US" altLang="zh-TW" sz="2400" b="1" dirty="0"/>
          </a:p>
          <a:p>
            <a:pPr algn="just"/>
            <a:r>
              <a:rPr lang="zh-TW" altLang="zh-TW" sz="2400" dirty="0"/>
              <a:t>由下圖可看出消費者在選擇餐點時會優先考慮價格，其次是個人喜好，及飽足感、餐點內容、美味程度，個人喜好部份可通過問卷或是顧客意見單來增加或是減少某些餐點</a:t>
            </a:r>
            <a:r>
              <a:rPr lang="zh-TW" altLang="en-US" sz="2400" dirty="0"/>
              <a:t>。</a:t>
            </a:r>
          </a:p>
        </p:txBody>
      </p:sp>
      <p:pic>
        <p:nvPicPr>
          <p:cNvPr id="10242" name="Picture 2" descr="FDE88F98">
            <a:extLst>
              <a:ext uri="{FF2B5EF4-FFF2-40B4-BE49-F238E27FC236}">
                <a16:creationId xmlns="" xmlns:a16="http://schemas.microsoft.com/office/drawing/2014/main" id="{FF7220FE-FE9C-49E3-A48A-8D53AD8CF3BC}"/>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302" y="2935726"/>
            <a:ext cx="7950096"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descr="图片包含 美食, 香蕉, 盘子, 水果&#10;&#10;已生成极高可信度的说明">
            <a:extLst>
              <a:ext uri="{FF2B5EF4-FFF2-40B4-BE49-F238E27FC236}">
                <a16:creationId xmlns="" xmlns:a16="http://schemas.microsoft.com/office/drawing/2014/main" id="{9F6BECED-0AB9-42D0-B109-7949DDBB58F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3686457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1721302" y="996735"/>
            <a:ext cx="7370600" cy="1569660"/>
          </a:xfrm>
          <a:prstGeom prst="rect">
            <a:avLst/>
          </a:prstGeom>
          <a:noFill/>
        </p:spPr>
        <p:txBody>
          <a:bodyPr wrap="square" rtlCol="0">
            <a:spAutoFit/>
          </a:bodyPr>
          <a:lstStyle/>
          <a:p>
            <a:r>
              <a:rPr lang="zh-TW" altLang="en-US" sz="2400" b="1" dirty="0"/>
              <a:t>十 一</a:t>
            </a:r>
            <a:r>
              <a:rPr lang="en-US" altLang="zh-TW" sz="2400" b="1" dirty="0"/>
              <a:t>.</a:t>
            </a:r>
            <a:r>
              <a:rPr lang="zh-TW" altLang="en-US" sz="2400" b="1" dirty="0"/>
              <a:t>消費者偏好的餐點總類</a:t>
            </a:r>
            <a:endParaRPr lang="en-US" altLang="zh-TW" sz="2400" b="1" dirty="0"/>
          </a:p>
          <a:p>
            <a:pPr algn="just"/>
            <a:r>
              <a:rPr lang="zh-TW" altLang="zh-TW" sz="2400" dirty="0"/>
              <a:t>由下圖可看出，偏好西式餐點的消費者比篇好中式餐點的消費者多出許多，因此在餐點配置上，可考慮減少中式餐點、增加西式餐點</a:t>
            </a:r>
            <a:r>
              <a:rPr lang="zh-TW" altLang="en-US" sz="2400" dirty="0"/>
              <a:t>。</a:t>
            </a:r>
          </a:p>
        </p:txBody>
      </p:sp>
      <p:pic>
        <p:nvPicPr>
          <p:cNvPr id="11266" name="Picture 2" descr="61547212">
            <a:extLst>
              <a:ext uri="{FF2B5EF4-FFF2-40B4-BE49-F238E27FC236}">
                <a16:creationId xmlns="" xmlns:a16="http://schemas.microsoft.com/office/drawing/2014/main" id="{CE962B95-55FE-4004-9A5A-FBDB949D365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301" y="2566394"/>
            <a:ext cx="9416000"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descr="图片包含 美食, 香蕉, 盘子, 水果&#10;&#10;已生成极高可信度的说明">
            <a:extLst>
              <a:ext uri="{FF2B5EF4-FFF2-40B4-BE49-F238E27FC236}">
                <a16:creationId xmlns="" xmlns:a16="http://schemas.microsoft.com/office/drawing/2014/main" id="{9238825A-DA3B-4FCE-A707-59FB549EBAC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27557467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1721302" y="996735"/>
            <a:ext cx="7370600" cy="1938992"/>
          </a:xfrm>
          <a:prstGeom prst="rect">
            <a:avLst/>
          </a:prstGeom>
          <a:noFill/>
        </p:spPr>
        <p:txBody>
          <a:bodyPr wrap="square" rtlCol="0">
            <a:spAutoFit/>
          </a:bodyPr>
          <a:lstStyle/>
          <a:p>
            <a:r>
              <a:rPr lang="zh-TW" altLang="en-US" sz="2400" b="1" dirty="0"/>
              <a:t>十 二</a:t>
            </a:r>
            <a:r>
              <a:rPr lang="en-US" altLang="zh-TW" sz="2400" b="1" dirty="0"/>
              <a:t>.</a:t>
            </a:r>
            <a:r>
              <a:rPr lang="zh-TW" altLang="en-US" sz="2400" b="1" dirty="0"/>
              <a:t>平均花多少時間在早午餐店內</a:t>
            </a:r>
            <a:endParaRPr lang="en-US" altLang="zh-TW" sz="2400" b="1" dirty="0"/>
          </a:p>
          <a:p>
            <a:pPr algn="just"/>
            <a:r>
              <a:rPr lang="zh-TW" altLang="zh-TW" sz="2400" dirty="0"/>
              <a:t>由調查得出超過一半的消費者會在店內待超過</a:t>
            </a:r>
            <a:r>
              <a:rPr lang="en-US" altLang="zh-TW" sz="2400" dirty="0"/>
              <a:t>30</a:t>
            </a:r>
            <a:r>
              <a:rPr lang="zh-TW" altLang="zh-TW" sz="2400" dirty="0"/>
              <a:t>分鐘，如果店內座位不夠多，在用餐尖峰時段可能會造成客滿，使消費者無功而返，進而無法達到最大利潤，因此必須非常注意座位及用餐尖峰時期的安排</a:t>
            </a:r>
            <a:r>
              <a:rPr lang="zh-TW" altLang="en-US" sz="2400" dirty="0"/>
              <a:t>。</a:t>
            </a:r>
            <a:endParaRPr lang="en-US" altLang="zh-TW" sz="2400" b="1" dirty="0"/>
          </a:p>
        </p:txBody>
      </p:sp>
      <p:pic>
        <p:nvPicPr>
          <p:cNvPr id="12290" name="Picture 2" descr="2BC72BF0">
            <a:extLst>
              <a:ext uri="{FF2B5EF4-FFF2-40B4-BE49-F238E27FC236}">
                <a16:creationId xmlns="" xmlns:a16="http://schemas.microsoft.com/office/drawing/2014/main" id="{D2901579-38B3-43D5-8D75-848697DEF6D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302" y="2935726"/>
            <a:ext cx="9410824"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5" descr="图片包含 美食, 香蕉, 盘子, 水果&#10;&#10;已生成极高可信度的说明">
            <a:extLst>
              <a:ext uri="{FF2B5EF4-FFF2-40B4-BE49-F238E27FC236}">
                <a16:creationId xmlns="" xmlns:a16="http://schemas.microsoft.com/office/drawing/2014/main" id="{2AD125C2-0416-4B6E-81EB-9F17D04E0BD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17402888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6" name="图片 15" descr="图片包含 美食, 香蕉, 盘子, 水果&#10;&#10;已生成极高可信度的说明">
            <a:extLst>
              <a:ext uri="{FF2B5EF4-FFF2-40B4-BE49-F238E27FC236}">
                <a16:creationId xmlns="" xmlns:a16="http://schemas.microsoft.com/office/drawing/2014/main" id="{E7269227-0BCA-4E0E-8320-08F41C0564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0259909" y="-696386"/>
            <a:ext cx="1871650" cy="3072393"/>
          </a:xfrm>
          <a:prstGeom prst="rect">
            <a:avLst/>
          </a:prstGeom>
          <a:effectLst>
            <a:outerShdw blurRad="330200" dist="50800" dir="5400000" sx="102000" sy="102000" algn="ctr" rotWithShape="0">
              <a:srgbClr val="000000">
                <a:alpha val="41000"/>
              </a:srgbClr>
            </a:outerShdw>
          </a:effectLst>
        </p:spPr>
      </p:pic>
      <p:sp>
        <p:nvSpPr>
          <p:cNvPr id="2" name="文字方塊 1"/>
          <p:cNvSpPr txBox="1"/>
          <p:nvPr/>
        </p:nvSpPr>
        <p:spPr>
          <a:xfrm>
            <a:off x="1721302" y="996735"/>
            <a:ext cx="7567112" cy="1938992"/>
          </a:xfrm>
          <a:prstGeom prst="rect">
            <a:avLst/>
          </a:prstGeom>
          <a:noFill/>
        </p:spPr>
        <p:txBody>
          <a:bodyPr wrap="square" rtlCol="0">
            <a:spAutoFit/>
          </a:bodyPr>
          <a:lstStyle/>
          <a:p>
            <a:r>
              <a:rPr lang="zh-TW" altLang="en-US" sz="2400" b="1" dirty="0"/>
              <a:t>十三</a:t>
            </a:r>
            <a:r>
              <a:rPr lang="en-US" altLang="zh-TW" sz="2400" b="1" dirty="0"/>
              <a:t>.</a:t>
            </a:r>
            <a:r>
              <a:rPr lang="zh-TW" altLang="en-US" sz="2400" b="1" dirty="0"/>
              <a:t>消費者希望額外提供的額度</a:t>
            </a:r>
            <a:endParaRPr lang="en-US" altLang="zh-TW" sz="2400" b="1" dirty="0"/>
          </a:p>
          <a:p>
            <a:pPr algn="just"/>
            <a:r>
              <a:rPr lang="zh-TW" altLang="zh-TW" sz="2400" dirty="0"/>
              <a:t>大部分的消費者期望一定要有廁所及氣氛，另有部分消費者希望能提供訂位服務，還有個別消費者希望提供停車位及不限時間用餐</a:t>
            </a:r>
            <a:r>
              <a:rPr lang="en-US" altLang="zh-TW" sz="2400" dirty="0"/>
              <a:t>…</a:t>
            </a:r>
            <a:r>
              <a:rPr lang="zh-TW" altLang="zh-TW" sz="2400" dirty="0"/>
              <a:t>等，這些寶貴的意見可考慮應用在開店初期，以滿足消費者需求</a:t>
            </a:r>
            <a:r>
              <a:rPr lang="zh-TW" altLang="en-US" sz="2400" dirty="0"/>
              <a:t>。</a:t>
            </a:r>
          </a:p>
        </p:txBody>
      </p:sp>
      <p:pic>
        <p:nvPicPr>
          <p:cNvPr id="13314" name="Picture 2" descr="A6DFA77E">
            <a:extLst>
              <a:ext uri="{FF2B5EF4-FFF2-40B4-BE49-F238E27FC236}">
                <a16:creationId xmlns="" xmlns:a16="http://schemas.microsoft.com/office/drawing/2014/main" id="{279C07A1-6F67-4A7C-AD8E-61A54F01349D}"/>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302" y="2935726"/>
            <a:ext cx="7515529"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6661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 xmlns:a16="http://schemas.microsoft.com/office/drawing/2014/main" id="{3F28E20F-6E60-4C37-9D6B-22598732C1A7}"/>
              </a:ext>
            </a:extLst>
          </p:cNvPr>
          <p:cNvSpPr/>
          <p:nvPr/>
        </p:nvSpPr>
        <p:spPr>
          <a:xfrm>
            <a:off x="4229100" y="1562100"/>
            <a:ext cx="3733800" cy="37338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4692323" y="3189566"/>
            <a:ext cx="2807354" cy="523220"/>
          </a:xfrm>
          <a:prstGeom prst="rect">
            <a:avLst/>
          </a:prstGeom>
          <a:noFill/>
          <a:ln>
            <a:noFill/>
          </a:ln>
        </p:spPr>
        <p:txBody>
          <a:bodyPr wrap="square" rtlCol="0">
            <a:spAutoFit/>
          </a:bodyPr>
          <a:lstStyle/>
          <a:p>
            <a:pPr algn="dist"/>
            <a:r>
              <a:rPr lang="zh-TW" altLang="en-US" sz="2800" b="1" dirty="0">
                <a:solidFill>
                  <a:schemeClr val="bg1"/>
                </a:solidFill>
                <a:cs typeface="+mn-ea"/>
                <a:sym typeface="+mn-lt"/>
              </a:rPr>
              <a:t>謝謝</a:t>
            </a:r>
            <a:r>
              <a:rPr lang="zh-CN" altLang="en-US" sz="2800" b="1">
                <a:solidFill>
                  <a:schemeClr val="bg1"/>
                </a:solidFill>
                <a:cs typeface="+mn-ea"/>
                <a:sym typeface="+mn-lt"/>
              </a:rPr>
              <a:t>您的</a:t>
            </a:r>
            <a:r>
              <a:rPr lang="zh-TW" altLang="en-US" sz="2800" b="1">
                <a:solidFill>
                  <a:schemeClr val="bg1"/>
                </a:solidFill>
                <a:cs typeface="+mn-ea"/>
                <a:sym typeface="+mn-lt"/>
              </a:rPr>
              <a:t>聆聽</a:t>
            </a:r>
            <a:endParaRPr lang="zh-CN" altLang="en-US" sz="2800" b="1" dirty="0">
              <a:solidFill>
                <a:schemeClr val="bg1"/>
              </a:solidFill>
              <a:cs typeface="+mn-ea"/>
              <a:sym typeface="+mn-lt"/>
            </a:endParaRPr>
          </a:p>
        </p:txBody>
      </p:sp>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17" name="图片 6" descr="图片包含 美食, 香蕉, 盘子, 水果&#10;&#10;已生成极高可信度的说明">
            <a:extLst>
              <a:ext uri="{FF2B5EF4-FFF2-40B4-BE49-F238E27FC236}">
                <a16:creationId xmlns="" xmlns:a16="http://schemas.microsoft.com/office/drawing/2014/main" id="{921F2FEF-E20C-48A3-A528-18CE2777B36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spTree>
    <p:extLst>
      <p:ext uri="{BB962C8B-B14F-4D97-AF65-F5344CB8AC3E}">
        <p14:creationId xmlns:p14="http://schemas.microsoft.com/office/powerpoint/2010/main" val="2805986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甜甜圈, 美食, 巧克力, 室内&#10;&#10;已生成极高可信度的说明">
            <a:extLst>
              <a:ext uri="{FF2B5EF4-FFF2-40B4-BE49-F238E27FC236}">
                <a16:creationId xmlns="" xmlns:a16="http://schemas.microsoft.com/office/drawing/2014/main" id="{1E204091-9054-47E4-9CDA-D6EF618405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11" name="图片 10" descr="图片包含 柑橘, 水果&#10;&#10;已生成高可信度的说明">
            <a:extLst>
              <a:ext uri="{FF2B5EF4-FFF2-40B4-BE49-F238E27FC236}">
                <a16:creationId xmlns="" xmlns:a16="http://schemas.microsoft.com/office/drawing/2014/main" id="{98B02AAE-27BF-4A5B-82CE-249380EF9B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2" name="图片 11">
            <a:extLst>
              <a:ext uri="{FF2B5EF4-FFF2-40B4-BE49-F238E27FC236}">
                <a16:creationId xmlns="" xmlns:a16="http://schemas.microsoft.com/office/drawing/2014/main" id="{8FD6398C-20C1-41AA-ACBC-91F6BF3578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3" name="图片 12" descr="图片包含 蛋糕, 室内, 餐桌, 巧克力&#10;&#10;已生成极高可信度的说明">
            <a:extLst>
              <a:ext uri="{FF2B5EF4-FFF2-40B4-BE49-F238E27FC236}">
                <a16:creationId xmlns="" xmlns:a16="http://schemas.microsoft.com/office/drawing/2014/main" id="{DF93EAA9-FAA9-4415-A1FD-21D33D78F7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pic>
        <p:nvPicPr>
          <p:cNvPr id="14" name="图片 13">
            <a:extLst>
              <a:ext uri="{FF2B5EF4-FFF2-40B4-BE49-F238E27FC236}">
                <a16:creationId xmlns="" xmlns:a16="http://schemas.microsoft.com/office/drawing/2014/main" id="{9208A86A-E68B-485B-93C4-647B999172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15" name="图片 14" descr="图片包含 植物&#10;&#10;已生成极高可信度的说明">
            <a:extLst>
              <a:ext uri="{FF2B5EF4-FFF2-40B4-BE49-F238E27FC236}">
                <a16:creationId xmlns="" xmlns:a16="http://schemas.microsoft.com/office/drawing/2014/main" id="{72C6EFC3-29C1-4101-BAEC-EA26011554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sp>
        <p:nvSpPr>
          <p:cNvPr id="2" name="文字方塊 1"/>
          <p:cNvSpPr txBox="1"/>
          <p:nvPr/>
        </p:nvSpPr>
        <p:spPr>
          <a:xfrm>
            <a:off x="2826898" y="1686982"/>
            <a:ext cx="6538200" cy="369332"/>
          </a:xfrm>
          <a:prstGeom prst="rect">
            <a:avLst/>
          </a:prstGeom>
          <a:noFill/>
        </p:spPr>
        <p:txBody>
          <a:bodyPr wrap="square" rtlCol="0">
            <a:spAutoFit/>
          </a:bodyPr>
          <a:lstStyle/>
          <a:p>
            <a:r>
              <a:rPr lang="en-US" altLang="zh-TW" dirty="0">
                <a:solidFill>
                  <a:schemeClr val="dk1"/>
                </a:solidFill>
                <a:hlinkClick r:id="rId9"/>
              </a:rPr>
              <a:t>https://kknews.cc/news/6qn5x83.html</a:t>
            </a:r>
            <a:r>
              <a:rPr lang="en-US" altLang="zh-TW" dirty="0"/>
              <a:t>(</a:t>
            </a:r>
            <a:r>
              <a:rPr lang="zh-TW" altLang="en-US" dirty="0"/>
              <a:t>餐廳規定資料來源</a:t>
            </a:r>
            <a:r>
              <a:rPr lang="en-US" altLang="zh-TW" dirty="0"/>
              <a:t>)</a:t>
            </a:r>
            <a:endParaRPr lang="zh-TW" altLang="en-US" dirty="0"/>
          </a:p>
        </p:txBody>
      </p:sp>
      <p:pic>
        <p:nvPicPr>
          <p:cNvPr id="17" name="图片 6" descr="图片包含 美食, 香蕉, 盘子, 水果&#10;&#10;已生成极高可信度的说明">
            <a:extLst>
              <a:ext uri="{FF2B5EF4-FFF2-40B4-BE49-F238E27FC236}">
                <a16:creationId xmlns="" xmlns:a16="http://schemas.microsoft.com/office/drawing/2014/main" id="{CC254FF6-9079-473E-ACE6-747274CCBC7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sp>
        <p:nvSpPr>
          <p:cNvPr id="16" name="TextBox 25">
            <a:extLst>
              <a:ext uri="{FF2B5EF4-FFF2-40B4-BE49-F238E27FC236}">
                <a16:creationId xmlns="" xmlns:a16="http://schemas.microsoft.com/office/drawing/2014/main" id="{3048FF6B-4EF6-4D83-A4FC-F757E7D23B61}"/>
              </a:ext>
            </a:extLst>
          </p:cNvPr>
          <p:cNvSpPr txBox="1"/>
          <p:nvPr/>
        </p:nvSpPr>
        <p:spPr>
          <a:xfrm>
            <a:off x="3823802" y="352313"/>
            <a:ext cx="4544392" cy="590931"/>
          </a:xfrm>
          <a:prstGeom prst="rect">
            <a:avLst/>
          </a:prstGeom>
          <a:noFill/>
        </p:spPr>
        <p:txBody>
          <a:bodyPr wrap="square" rtlCol="0">
            <a:spAutoFit/>
          </a:bodyPr>
          <a:lstStyle/>
          <a:p>
            <a:pPr algn="ctr">
              <a:lnSpc>
                <a:spcPct val="90000"/>
              </a:lnSpc>
            </a:pPr>
            <a:r>
              <a:rPr lang="zh-TW" altLang="en-US" sz="3600" spc="30" dirty="0">
                <a:solidFill>
                  <a:srgbClr val="3F8B6F"/>
                </a:solidFill>
                <a:cs typeface="+mn-ea"/>
                <a:sym typeface="+mn-lt"/>
              </a:rPr>
              <a:t>資料來源</a:t>
            </a:r>
            <a:endParaRPr lang="en-US" sz="3600" spc="30" dirty="0">
              <a:solidFill>
                <a:srgbClr val="3F8B6F"/>
              </a:solidFill>
              <a:cs typeface="+mn-ea"/>
              <a:sym typeface="+mn-lt"/>
            </a:endParaRPr>
          </a:p>
        </p:txBody>
      </p:sp>
    </p:spTree>
    <p:extLst>
      <p:ext uri="{BB962C8B-B14F-4D97-AF65-F5344CB8AC3E}">
        <p14:creationId xmlns:p14="http://schemas.microsoft.com/office/powerpoint/2010/main" val="37743610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2416284" y="1525005"/>
            <a:ext cx="2131755" cy="646331"/>
          </a:xfrm>
          <a:prstGeom prst="rect">
            <a:avLst/>
          </a:prstGeom>
          <a:noFill/>
        </p:spPr>
        <p:txBody>
          <a:bodyPr wrap="square" rtlCol="0">
            <a:spAutoFit/>
          </a:bodyPr>
          <a:lstStyle/>
          <a:p>
            <a:r>
              <a:rPr lang="zh-TW" altLang="en-US" sz="3600" spc="30" dirty="0">
                <a:solidFill>
                  <a:srgbClr val="499894"/>
                </a:solidFill>
                <a:cs typeface="+mn-ea"/>
                <a:sym typeface="+mn-lt"/>
              </a:rPr>
              <a:t>開店動機</a:t>
            </a:r>
            <a:endParaRPr lang="zh-TW" altLang="en-US" dirty="0">
              <a:solidFill>
                <a:srgbClr val="499894"/>
              </a:solidFill>
            </a:endParaRPr>
          </a:p>
        </p:txBody>
      </p:sp>
      <p:sp>
        <p:nvSpPr>
          <p:cNvPr id="6" name="文字方塊 5"/>
          <p:cNvSpPr txBox="1"/>
          <p:nvPr/>
        </p:nvSpPr>
        <p:spPr>
          <a:xfrm>
            <a:off x="715750" y="2129883"/>
            <a:ext cx="5418353" cy="3194721"/>
          </a:xfrm>
          <a:prstGeom prst="rect">
            <a:avLst/>
          </a:prstGeom>
          <a:noFill/>
        </p:spPr>
        <p:txBody>
          <a:bodyPr wrap="square" rtlCol="0">
            <a:spAutoFit/>
          </a:bodyPr>
          <a:lstStyle/>
          <a:p>
            <a:pPr lvl="0">
              <a:lnSpc>
                <a:spcPct val="140000"/>
              </a:lnSpc>
              <a:defRPr/>
            </a:pPr>
            <a:r>
              <a:rPr lang="zh-TW" altLang="en-US" sz="2400" dirty="0">
                <a:solidFill>
                  <a:srgbClr val="44546A"/>
                </a:solidFill>
                <a:cs typeface="+mn-ea"/>
                <a:sym typeface="+mn-lt"/>
              </a:rPr>
              <a:t>俗話說：一日之計在於晨，吃早餐是很重要的，但是，隨著經濟發展迅速， 人們的生活也更加的繁忙，所以早午餐在台灣變得越來越普遍，我們希望能夠讓每一位客人都能夠在一天剛開始就能得到滿足且能保持快樂的心情。</a:t>
            </a:r>
          </a:p>
        </p:txBody>
      </p:sp>
      <p:pic>
        <p:nvPicPr>
          <p:cNvPr id="8" name="圖片版面配置區 7"/>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2346" r="22346"/>
          <a:stretch>
            <a:fillRect/>
          </a:stretch>
        </p:blipFill>
        <p:spPr/>
      </p:pic>
      <p:pic>
        <p:nvPicPr>
          <p:cNvPr id="13" name="图片 10" descr="图片包含 柑橘, 水果&#10;&#10;已生成高可信度的说明">
            <a:extLst>
              <a:ext uri="{FF2B5EF4-FFF2-40B4-BE49-F238E27FC236}">
                <a16:creationId xmlns="" xmlns:a16="http://schemas.microsoft.com/office/drawing/2014/main" id="{398074A0-8E83-48D4-A902-0312ED3CAB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4" name="图片 11">
            <a:extLst>
              <a:ext uri="{FF2B5EF4-FFF2-40B4-BE49-F238E27FC236}">
                <a16:creationId xmlns="" xmlns:a16="http://schemas.microsoft.com/office/drawing/2014/main" id="{1B7193CB-AD24-4D99-8A2E-8BE21F0C53A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20" name="图片 13">
            <a:extLst>
              <a:ext uri="{FF2B5EF4-FFF2-40B4-BE49-F238E27FC236}">
                <a16:creationId xmlns="" xmlns:a16="http://schemas.microsoft.com/office/drawing/2014/main" id="{D7E30A13-68BF-4EAB-85A3-CC4FA214238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1" name="图片 14" descr="图片包含 植物&#10;&#10;已生成极高可信度的说明">
            <a:extLst>
              <a:ext uri="{FF2B5EF4-FFF2-40B4-BE49-F238E27FC236}">
                <a16:creationId xmlns="" xmlns:a16="http://schemas.microsoft.com/office/drawing/2014/main" id="{0A116678-545C-4202-9368-E8524967059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2" name="图片 6" descr="图片包含 美食, 香蕉, 盘子, 水果&#10;&#10;已生成极高可信度的说明">
            <a:extLst>
              <a:ext uri="{FF2B5EF4-FFF2-40B4-BE49-F238E27FC236}">
                <a16:creationId xmlns="" xmlns:a16="http://schemas.microsoft.com/office/drawing/2014/main" id="{36C1EA1F-C295-4DAA-97CD-EB3491D81AD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3" name="图片 9" descr="图片包含 甜甜圈, 美食, 巧克力, 室内&#10;&#10;已生成极高可信度的说明">
            <a:extLst>
              <a:ext uri="{FF2B5EF4-FFF2-40B4-BE49-F238E27FC236}">
                <a16:creationId xmlns="" xmlns:a16="http://schemas.microsoft.com/office/drawing/2014/main" id="{AC92F2CB-F9C9-4B37-9BD3-F2D96797240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4" name="图片 28" descr="图片包含 蛋糕, 室内, 餐桌, 巧克力&#10;&#10;已生成极高可信度的说明">
            <a:extLst>
              <a:ext uri="{FF2B5EF4-FFF2-40B4-BE49-F238E27FC236}">
                <a16:creationId xmlns="" xmlns:a16="http://schemas.microsoft.com/office/drawing/2014/main" id="{EA18B2DF-05B2-440B-BFBF-4AF09BE2322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3058809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6134103" y="1"/>
            <a:ext cx="6069620" cy="6165003"/>
          </a:xfrm>
          <a:custGeom>
            <a:avLst/>
            <a:gdLst>
              <a:gd name="connsiteX0" fmla="*/ 1073587 w 6069620"/>
              <a:gd name="connsiteY0" fmla="*/ 0 h 6165003"/>
              <a:gd name="connsiteX1" fmla="*/ 1559127 w 6069620"/>
              <a:gd name="connsiteY1" fmla="*/ 0 h 6165003"/>
              <a:gd name="connsiteX2" fmla="*/ 1048253 w 6069620"/>
              <a:gd name="connsiteY2" fmla="*/ 510874 h 6165003"/>
              <a:gd name="connsiteX3" fmla="*/ 1048253 w 6069620"/>
              <a:gd name="connsiteY3" fmla="*/ 3703933 h 6165003"/>
              <a:gd name="connsiteX4" fmla="*/ 2461070 w 6069620"/>
              <a:gd name="connsiteY4" fmla="*/ 5116750 h 6165003"/>
              <a:gd name="connsiteX5" fmla="*/ 5654129 w 6069620"/>
              <a:gd name="connsiteY5" fmla="*/ 5116750 h 6165003"/>
              <a:gd name="connsiteX6" fmla="*/ 6069620 w 6069620"/>
              <a:gd name="connsiteY6" fmla="*/ 4701258 h 6165003"/>
              <a:gd name="connsiteX7" fmla="*/ 6069620 w 6069620"/>
              <a:gd name="connsiteY7" fmla="*/ 5186799 h 6165003"/>
              <a:gd name="connsiteX8" fmla="*/ 5822433 w 6069620"/>
              <a:gd name="connsiteY8" fmla="*/ 5433986 h 6165003"/>
              <a:gd name="connsiteX9" fmla="*/ 2292769 w 6069620"/>
              <a:gd name="connsiteY9" fmla="*/ 5433986 h 6165003"/>
              <a:gd name="connsiteX10" fmla="*/ 731016 w 6069620"/>
              <a:gd name="connsiteY10" fmla="*/ 3872234 h 6165003"/>
              <a:gd name="connsiteX11" fmla="*/ 731016 w 6069620"/>
              <a:gd name="connsiteY11" fmla="*/ 342571 h 6165003"/>
              <a:gd name="connsiteX12" fmla="*/ 1073587 w 6069620"/>
              <a:gd name="connsiteY12" fmla="*/ 0 h 6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9620" h="6165003">
                <a:moveTo>
                  <a:pt x="1073587" y="0"/>
                </a:moveTo>
                <a:lnTo>
                  <a:pt x="1559127" y="0"/>
                </a:lnTo>
                <a:lnTo>
                  <a:pt x="1048253" y="510874"/>
                </a:lnTo>
                <a:cubicBezTo>
                  <a:pt x="166514" y="1392613"/>
                  <a:pt x="166514" y="2822194"/>
                  <a:pt x="1048253" y="3703933"/>
                </a:cubicBezTo>
                <a:lnTo>
                  <a:pt x="2461070" y="5116750"/>
                </a:lnTo>
                <a:cubicBezTo>
                  <a:pt x="3342809" y="5998489"/>
                  <a:pt x="4772391" y="5998489"/>
                  <a:pt x="5654129" y="5116750"/>
                </a:cubicBezTo>
                <a:lnTo>
                  <a:pt x="6069620" y="4701258"/>
                </a:lnTo>
                <a:lnTo>
                  <a:pt x="6069620" y="5186799"/>
                </a:lnTo>
                <a:lnTo>
                  <a:pt x="5822433" y="5433986"/>
                </a:lnTo>
                <a:cubicBezTo>
                  <a:pt x="4847743" y="6408676"/>
                  <a:pt x="3267459" y="6408676"/>
                  <a:pt x="2292769" y="5433986"/>
                </a:cubicBezTo>
                <a:lnTo>
                  <a:pt x="731016" y="3872234"/>
                </a:lnTo>
                <a:cubicBezTo>
                  <a:pt x="-243673" y="2897545"/>
                  <a:pt x="-243673" y="1317260"/>
                  <a:pt x="731016" y="342571"/>
                </a:cubicBezTo>
                <a:lnTo>
                  <a:pt x="1073587"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cxnSp>
        <p:nvCxnSpPr>
          <p:cNvPr id="15" name="Straight Connector 14"/>
          <p:cNvCxnSpPr>
            <a:cxnSpLocks/>
          </p:cNvCxnSpPr>
          <p:nvPr/>
        </p:nvCxnSpPr>
        <p:spPr>
          <a:xfrm>
            <a:off x="1272106" y="5372523"/>
            <a:ext cx="598830" cy="0"/>
          </a:xfrm>
          <a:prstGeom prst="line">
            <a:avLst/>
          </a:prstGeom>
          <a:ln w="38100">
            <a:solidFill>
              <a:srgbClr val="3F8B6F"/>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2359048" y="1532298"/>
            <a:ext cx="2131755" cy="646331"/>
          </a:xfrm>
          <a:prstGeom prst="rect">
            <a:avLst/>
          </a:prstGeom>
          <a:noFill/>
        </p:spPr>
        <p:txBody>
          <a:bodyPr wrap="square" rtlCol="0">
            <a:spAutoFit/>
          </a:bodyPr>
          <a:lstStyle/>
          <a:p>
            <a:pPr algn="ctr"/>
            <a:r>
              <a:rPr lang="zh-TW" altLang="en-US" sz="3600" spc="30" dirty="0">
                <a:solidFill>
                  <a:srgbClr val="3F8B6F"/>
                </a:solidFill>
                <a:cs typeface="+mn-ea"/>
                <a:sym typeface="+mn-lt"/>
              </a:rPr>
              <a:t>特色</a:t>
            </a:r>
            <a:endParaRPr lang="zh-TW" altLang="en-US" dirty="0">
              <a:solidFill>
                <a:srgbClr val="3F8B6F"/>
              </a:solidFill>
            </a:endParaRPr>
          </a:p>
        </p:txBody>
      </p:sp>
      <p:sp>
        <p:nvSpPr>
          <p:cNvPr id="6" name="文字方塊 5"/>
          <p:cNvSpPr txBox="1"/>
          <p:nvPr/>
        </p:nvSpPr>
        <p:spPr>
          <a:xfrm>
            <a:off x="715750" y="2129883"/>
            <a:ext cx="5418353" cy="3194721"/>
          </a:xfrm>
          <a:prstGeom prst="rect">
            <a:avLst/>
          </a:prstGeom>
          <a:noFill/>
        </p:spPr>
        <p:txBody>
          <a:bodyPr wrap="square" rtlCol="0">
            <a:spAutoFit/>
          </a:bodyPr>
          <a:lstStyle/>
          <a:p>
            <a:pPr lvl="0">
              <a:lnSpc>
                <a:spcPct val="140000"/>
              </a:lnSpc>
              <a:defRPr/>
            </a:pPr>
            <a:r>
              <a:rPr lang="zh-TW" altLang="en-US" sz="2400" dirty="0">
                <a:solidFill>
                  <a:srgbClr val="44546A"/>
                </a:solidFill>
                <a:cs typeface="+mn-ea"/>
                <a:sym typeface="+mn-lt"/>
              </a:rPr>
              <a:t>我們將穿著土撥鼠的特製工作服，店內布置成土撥鼠的家，菜單部分也精心設計，土撥鼠主要是素食為主，因此我們的蔬菜類肯定不能馬乎，綠色的青菜，吸引注重健康的客人也願意在此停留一個早晨的時光。</a:t>
            </a:r>
          </a:p>
        </p:txBody>
      </p:sp>
      <p:pic>
        <p:nvPicPr>
          <p:cNvPr id="5" name="圖片版面配置區 4"/>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4146" r="24146"/>
          <a:stretch>
            <a:fillRect/>
          </a:stretch>
        </p:blipFill>
        <p:spPr/>
      </p:pic>
      <p:pic>
        <p:nvPicPr>
          <p:cNvPr id="13" name="图片 10" descr="图片包含 柑橘, 水果&#10;&#10;已生成高可信度的说明">
            <a:extLst>
              <a:ext uri="{FF2B5EF4-FFF2-40B4-BE49-F238E27FC236}">
                <a16:creationId xmlns="" xmlns:a16="http://schemas.microsoft.com/office/drawing/2014/main" id="{EA0AC32E-5A08-409C-B5F6-CE409BDE6B5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4" name="图片 11">
            <a:extLst>
              <a:ext uri="{FF2B5EF4-FFF2-40B4-BE49-F238E27FC236}">
                <a16:creationId xmlns="" xmlns:a16="http://schemas.microsoft.com/office/drawing/2014/main" id="{ECEA2068-0F6D-4998-85C3-7EF6526F371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20" name="图片 13">
            <a:extLst>
              <a:ext uri="{FF2B5EF4-FFF2-40B4-BE49-F238E27FC236}">
                <a16:creationId xmlns="" xmlns:a16="http://schemas.microsoft.com/office/drawing/2014/main" id="{CF8E0D30-3BD4-49A1-A0F5-8C45CBF48F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1" name="图片 14" descr="图片包含 植物&#10;&#10;已生成极高可信度的说明">
            <a:extLst>
              <a:ext uri="{FF2B5EF4-FFF2-40B4-BE49-F238E27FC236}">
                <a16:creationId xmlns="" xmlns:a16="http://schemas.microsoft.com/office/drawing/2014/main" id="{80E78A4E-D20C-48BC-AFDE-1735CA0EE85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2" name="图片 6" descr="图片包含 美食, 香蕉, 盘子, 水果&#10;&#10;已生成极高可信度的说明">
            <a:extLst>
              <a:ext uri="{FF2B5EF4-FFF2-40B4-BE49-F238E27FC236}">
                <a16:creationId xmlns="" xmlns:a16="http://schemas.microsoft.com/office/drawing/2014/main" id="{657D238C-181C-4A19-9A33-350B2FDF10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3" name="图片 9" descr="图片包含 甜甜圈, 美食, 巧克力, 室内&#10;&#10;已生成极高可信度的说明">
            <a:extLst>
              <a:ext uri="{FF2B5EF4-FFF2-40B4-BE49-F238E27FC236}">
                <a16:creationId xmlns="" xmlns:a16="http://schemas.microsoft.com/office/drawing/2014/main" id="{C463FD33-F79F-47BC-92AF-92AAE91947F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4" name="图片 28" descr="图片包含 蛋糕, 室内, 餐桌, 巧克力&#10;&#10;已生成极高可信度的说明">
            <a:extLst>
              <a:ext uri="{FF2B5EF4-FFF2-40B4-BE49-F238E27FC236}">
                <a16:creationId xmlns="" xmlns:a16="http://schemas.microsoft.com/office/drawing/2014/main" id="{4F71F679-E870-4E1C-99DE-2FD4DE7DF20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23152069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 xmlns:a16="http://schemas.microsoft.com/office/drawing/2014/main" id="{232E1E38-D8D8-4BB8-8F48-22AAB6D3EAA5}"/>
              </a:ext>
            </a:extLst>
          </p:cNvPr>
          <p:cNvSpPr txBox="1"/>
          <p:nvPr/>
        </p:nvSpPr>
        <p:spPr>
          <a:xfrm>
            <a:off x="3849517" y="4169688"/>
            <a:ext cx="4492966" cy="677108"/>
          </a:xfrm>
          <a:prstGeom prst="rect">
            <a:avLst/>
          </a:prstGeom>
          <a:noFill/>
          <a:ln>
            <a:noFill/>
          </a:ln>
        </p:spPr>
        <p:txBody>
          <a:bodyPr wrap="square" lIns="0" tIns="0" rIns="0" bIns="0" rtlCol="0">
            <a:spAutoFit/>
          </a:bodyPr>
          <a:lstStyle/>
          <a:p>
            <a:pPr algn="dist"/>
            <a:r>
              <a:rPr lang="zh-TW" altLang="en-US" sz="4400" dirty="0">
                <a:solidFill>
                  <a:srgbClr val="404040"/>
                </a:solidFill>
                <a:cs typeface="+mn-ea"/>
                <a:sym typeface="+mn-lt"/>
              </a:rPr>
              <a:t>組織介紹</a:t>
            </a:r>
            <a:endParaRPr lang="en-GB" altLang="zh-CN" sz="4400" dirty="0">
              <a:solidFill>
                <a:srgbClr val="404040"/>
              </a:solidFill>
              <a:cs typeface="+mn-ea"/>
              <a:sym typeface="+mn-lt"/>
            </a:endParaRPr>
          </a:p>
        </p:txBody>
      </p:sp>
      <p:grpSp>
        <p:nvGrpSpPr>
          <p:cNvPr id="8" name="组合 7">
            <a:extLst>
              <a:ext uri="{FF2B5EF4-FFF2-40B4-BE49-F238E27FC236}">
                <a16:creationId xmlns="" xmlns:a16="http://schemas.microsoft.com/office/drawing/2014/main" id="{7A9A8F9E-6B56-4462-A501-B49D1BB9A128}"/>
              </a:ext>
            </a:extLst>
          </p:cNvPr>
          <p:cNvGrpSpPr/>
          <p:nvPr/>
        </p:nvGrpSpPr>
        <p:grpSpPr>
          <a:xfrm>
            <a:off x="4924425" y="1610147"/>
            <a:ext cx="2343150" cy="2343150"/>
            <a:chOff x="4650157" y="1362075"/>
            <a:chExt cx="2343150" cy="2343150"/>
          </a:xfrm>
        </p:grpSpPr>
        <p:sp>
          <p:nvSpPr>
            <p:cNvPr id="4" name="椭圆 3">
              <a:extLst>
                <a:ext uri="{FF2B5EF4-FFF2-40B4-BE49-F238E27FC236}">
                  <a16:creationId xmlns="" xmlns:a16="http://schemas.microsoft.com/office/drawing/2014/main" id="{3F28E20F-6E60-4C37-9D6B-22598732C1A7}"/>
                </a:ext>
              </a:extLst>
            </p:cNvPr>
            <p:cNvSpPr/>
            <p:nvPr/>
          </p:nvSpPr>
          <p:spPr>
            <a:xfrm>
              <a:off x="4650157" y="1362075"/>
              <a:ext cx="2343150" cy="2343150"/>
            </a:xfrm>
            <a:prstGeom prst="ellipse">
              <a:avLst/>
            </a:prstGeom>
            <a:solidFill>
              <a:srgbClr val="6A6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 xmlns:a16="http://schemas.microsoft.com/office/drawing/2014/main" id="{CC3F93A1-3051-4E18-B6E4-BEAD98F3FF61}"/>
                </a:ext>
              </a:extLst>
            </p:cNvPr>
            <p:cNvSpPr txBox="1"/>
            <p:nvPr/>
          </p:nvSpPr>
          <p:spPr>
            <a:xfrm>
              <a:off x="5340720" y="1810375"/>
              <a:ext cx="962024" cy="1446550"/>
            </a:xfrm>
            <a:prstGeom prst="rect">
              <a:avLst/>
            </a:prstGeom>
            <a:noFill/>
            <a:ln>
              <a:noFill/>
            </a:ln>
          </p:spPr>
          <p:txBody>
            <a:bodyPr wrap="square" rtlCol="0">
              <a:spAutoFit/>
            </a:bodyPr>
            <a:lstStyle/>
            <a:p>
              <a:pPr algn="dist"/>
              <a:r>
                <a:rPr lang="en-US" altLang="zh-CN" sz="8800" dirty="0">
                  <a:solidFill>
                    <a:schemeClr val="bg1"/>
                  </a:solidFill>
                  <a:cs typeface="+mn-ea"/>
                  <a:sym typeface="+mn-lt"/>
                </a:rPr>
                <a:t>2</a:t>
              </a:r>
              <a:endParaRPr lang="zh-CN" altLang="en-US" sz="8800" dirty="0">
                <a:solidFill>
                  <a:schemeClr val="bg1"/>
                </a:solidFill>
                <a:cs typeface="+mn-ea"/>
                <a:sym typeface="+mn-lt"/>
              </a:endParaRPr>
            </a:p>
          </p:txBody>
        </p:sp>
      </p:grpSp>
      <p:pic>
        <p:nvPicPr>
          <p:cNvPr id="17" name="图片 10" descr="图片包含 柑橘, 水果&#10;&#10;已生成高可信度的说明">
            <a:extLst>
              <a:ext uri="{FF2B5EF4-FFF2-40B4-BE49-F238E27FC236}">
                <a16:creationId xmlns="" xmlns:a16="http://schemas.microsoft.com/office/drawing/2014/main" id="{DD7363C8-A77F-4FD3-A992-F3F1CCDC24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575776" y="5760788"/>
            <a:ext cx="837360" cy="1318841"/>
          </a:xfrm>
          <a:prstGeom prst="rect">
            <a:avLst/>
          </a:prstGeom>
        </p:spPr>
      </p:pic>
      <p:pic>
        <p:nvPicPr>
          <p:cNvPr id="18" name="图片 11">
            <a:extLst>
              <a:ext uri="{FF2B5EF4-FFF2-40B4-BE49-F238E27FC236}">
                <a16:creationId xmlns="" xmlns:a16="http://schemas.microsoft.com/office/drawing/2014/main" id="{B02F1165-A5BA-4B55-88CA-3D4099AE4B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9372840" y="4808618"/>
            <a:ext cx="1793925" cy="2409436"/>
          </a:xfrm>
          <a:prstGeom prst="rect">
            <a:avLst/>
          </a:prstGeom>
        </p:spPr>
      </p:pic>
      <p:pic>
        <p:nvPicPr>
          <p:cNvPr id="19" name="图片 13">
            <a:extLst>
              <a:ext uri="{FF2B5EF4-FFF2-40B4-BE49-F238E27FC236}">
                <a16:creationId xmlns="" xmlns:a16="http://schemas.microsoft.com/office/drawing/2014/main" id="{91BA85DB-1AB6-4760-AF0F-B4B6233EA85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12" y="1584706"/>
            <a:ext cx="1456862" cy="829471"/>
          </a:xfrm>
          <a:prstGeom prst="rect">
            <a:avLst/>
          </a:prstGeom>
        </p:spPr>
      </p:pic>
      <p:pic>
        <p:nvPicPr>
          <p:cNvPr id="20" name="图片 14" descr="图片包含 植物&#10;&#10;已生成极高可信度的说明">
            <a:extLst>
              <a:ext uri="{FF2B5EF4-FFF2-40B4-BE49-F238E27FC236}">
                <a16:creationId xmlns="" xmlns:a16="http://schemas.microsoft.com/office/drawing/2014/main" id="{4C17CCE7-D33D-4F9E-945E-083BE7CCF28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9807" y="3643"/>
            <a:ext cx="911495" cy="993092"/>
          </a:xfrm>
          <a:prstGeom prst="rect">
            <a:avLst/>
          </a:prstGeom>
        </p:spPr>
      </p:pic>
      <p:pic>
        <p:nvPicPr>
          <p:cNvPr id="21" name="图片 6" descr="图片包含 美食, 香蕉, 盘子, 水果&#10;&#10;已生成极高可信度的说明">
            <a:extLst>
              <a:ext uri="{FF2B5EF4-FFF2-40B4-BE49-F238E27FC236}">
                <a16:creationId xmlns="" xmlns:a16="http://schemas.microsoft.com/office/drawing/2014/main" id="{8C1C88DC-F7CE-42D2-986F-3C94BDDB452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630803" y="-600374"/>
            <a:ext cx="1871650" cy="3072393"/>
          </a:xfrm>
          <a:prstGeom prst="rect">
            <a:avLst/>
          </a:prstGeom>
          <a:effectLst>
            <a:outerShdw blurRad="330200" dist="50800" dir="5400000" sx="102000" sy="102000" algn="ctr" rotWithShape="0">
              <a:srgbClr val="000000">
                <a:alpha val="41000"/>
              </a:srgbClr>
            </a:outerShdw>
          </a:effectLst>
        </p:spPr>
      </p:pic>
      <p:pic>
        <p:nvPicPr>
          <p:cNvPr id="22" name="图片 9" descr="图片包含 甜甜圈, 美食, 巧克力, 室内&#10;&#10;已生成极高可信度的说明">
            <a:extLst>
              <a:ext uri="{FF2B5EF4-FFF2-40B4-BE49-F238E27FC236}">
                <a16:creationId xmlns="" xmlns:a16="http://schemas.microsoft.com/office/drawing/2014/main" id="{01985C06-D22E-4505-918D-78C41F04E17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973" y="93341"/>
            <a:ext cx="1331471" cy="1308514"/>
          </a:xfrm>
          <a:prstGeom prst="rect">
            <a:avLst/>
          </a:prstGeom>
        </p:spPr>
      </p:pic>
      <p:pic>
        <p:nvPicPr>
          <p:cNvPr id="23" name="图片 28" descr="图片包含 蛋糕, 室内, 餐桌, 巧克力&#10;&#10;已生成极高可信度的说明">
            <a:extLst>
              <a:ext uri="{FF2B5EF4-FFF2-40B4-BE49-F238E27FC236}">
                <a16:creationId xmlns="" xmlns:a16="http://schemas.microsoft.com/office/drawing/2014/main" id="{EB723822-1E35-46FE-9C59-A9A1995C431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60218" y="4988290"/>
            <a:ext cx="2071033" cy="2178762"/>
          </a:xfrm>
          <a:prstGeom prst="rect">
            <a:avLst/>
          </a:prstGeom>
        </p:spPr>
      </p:pic>
    </p:spTree>
    <p:extLst>
      <p:ext uri="{BB962C8B-B14F-4D97-AF65-F5344CB8AC3E}">
        <p14:creationId xmlns:p14="http://schemas.microsoft.com/office/powerpoint/2010/main" val="5476697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gpvl3jp">
      <a:majorFont>
        <a:latin typeface="Agency FB" panose="020F0302020204030204"/>
        <a:ea typeface="微软雅黑"/>
        <a:cs typeface=""/>
      </a:majorFont>
      <a:minorFont>
        <a:latin typeface="Agency FB"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TotalTime>
  <Words>4574</Words>
  <Application>Microsoft Office PowerPoint</Application>
  <PresentationFormat>寬螢幕</PresentationFormat>
  <Paragraphs>820</Paragraphs>
  <Slides>69</Slides>
  <Notes>59</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69</vt:i4>
      </vt:variant>
    </vt:vector>
  </HeadingPairs>
  <TitlesOfParts>
    <vt:vector size="80" baseType="lpstr">
      <vt:lpstr>Agency FB</vt:lpstr>
      <vt:lpstr>等线</vt:lpstr>
      <vt:lpstr>微软雅黑</vt:lpstr>
      <vt:lpstr>細明體</vt:lpstr>
      <vt:lpstr>新細明體</vt:lpstr>
      <vt:lpstr>DFKai-SB</vt:lpstr>
      <vt:lpstr>Arial</vt:lpstr>
      <vt:lpstr>Calibri</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周圍淺在威脅 </vt:lpstr>
      <vt:lpstr>周圍淺在威脅 </vt:lpstr>
      <vt:lpstr>周圍淺在威脅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keywords>http:/www.ypppt.com</cp:keywords>
  <dc:description>http://www.ypppt.com/</dc:description>
  <cp:lastModifiedBy>YL SHENG</cp:lastModifiedBy>
  <cp:revision>147</cp:revision>
  <dcterms:created xsi:type="dcterms:W3CDTF">2017-09-04T00:04:46Z</dcterms:created>
  <dcterms:modified xsi:type="dcterms:W3CDTF">2020-01-05T02:18:39Z</dcterms:modified>
</cp:coreProperties>
</file>